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518" r:id="rId6"/>
    <p:sldId id="519" r:id="rId7"/>
    <p:sldId id="520" r:id="rId8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9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8ED"/>
    <a:srgbClr val="FF8302"/>
    <a:srgbClr val="B0CAFF"/>
    <a:srgbClr val="1F92DA"/>
    <a:srgbClr val="70AE01"/>
    <a:srgbClr val="028ED9"/>
    <a:srgbClr val="0C3090"/>
    <a:srgbClr val="0C3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32" y="64"/>
      </p:cViewPr>
      <p:guideLst>
        <p:guide orient="horz" pos="4199"/>
        <p:guide pos="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416" y="60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6912DF2-AD18-F11F-E146-D0BD3CDA6C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1C18C5B-DA37-CEEB-CB50-54E3ECC7AF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5A0EAEB8-8696-FC4F-5DCA-BA52E6005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01DFEC8-2AC6-1ED9-699B-B6D0027553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669681-9FC2-46FA-B625-1154E1B85E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70EC60-8824-C246-B320-D522B30B8B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7D7F285-4B4B-22B7-D28A-9DEDE6D6D4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BF13C4E-B065-14D2-78FE-AB3A0B9524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4A1B8D6-84B6-4AFB-E2E9-95A1D05C2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7A0EC7F-C3B9-FED3-94DB-EBCF9B152A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1CF0CEF-50DE-66C3-CB2B-93F5CAD2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2F5C32-65E9-4DAA-9765-745F74AFB1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D702E23-88FE-C4AA-FA59-67F6015EB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FA0D8FB-F408-EBC4-841D-181788CA2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DA329F0-3EB9-DE70-F9C3-EDA8CD13C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408E70-32A4-48BB-B234-EA0345B1F21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423449BB-369D-C46D-AD84-D3B8341F9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6663"/>
            <a:ext cx="9144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67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455E92-B223-C54B-FBE0-8AE4BF1B7C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C2A54-2A9E-426C-96C9-B2E95C09E0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847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379861B4-4B33-5464-B4F9-DC7937413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6663"/>
            <a:ext cx="9144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41">
            <a:extLst>
              <a:ext uri="{FF2B5EF4-FFF2-40B4-BE49-F238E27FC236}">
                <a16:creationId xmlns:a16="http://schemas.microsoft.com/office/drawing/2014/main" id="{9A7BEE73-9E0E-AE78-233C-BDAFC4051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6112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" y="2057400"/>
            <a:ext cx="8456613" cy="1371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8" y="3657600"/>
            <a:ext cx="7662862" cy="1981200"/>
          </a:xfrm>
        </p:spPr>
        <p:txBody>
          <a:bodyPr/>
          <a:lstStyle>
            <a:lvl1pPr marL="0" indent="0" algn="ctr">
              <a:buFont typeface="Times" pitchFamily="-110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30A480-AE7E-A50E-AD18-5ADD2E4635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2BC0-B5D5-40EE-A1DC-CC12494E07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6104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FA3FDD-528A-DB0D-AECE-F804C67F6C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0D96-691A-47C1-9D1C-A425A3A35D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93710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490663"/>
            <a:ext cx="4154487" cy="4449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90663"/>
            <a:ext cx="4154488" cy="4449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50001-6D9B-8C15-26FD-A19F3B5D94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DB27-7FFD-40EB-AB49-49BBFBDCF1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41223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6B8B6-1FF2-6FC6-BBBB-42CD22AC2C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A78B-5ADB-47DF-84E3-AB40A05826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3150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7D7561-E323-EA4C-DB8B-719EFE8F16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8A5B-D67B-4494-84E5-54B31E2A1F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0330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140F2BF-F407-910C-1D76-6DD37AF4C4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F13D-FBCE-490C-8DF3-F9C05E6054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9547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342900"/>
            <a:ext cx="211455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342900"/>
            <a:ext cx="6194425" cy="5597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92821A-8163-B72E-264D-4D106996CD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A6D9-9E55-4B41-89BF-E4C21A614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843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B2C404-A72F-4549-8023-BC9A0F289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342900"/>
            <a:ext cx="8458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BB8A29-BF37-DFF2-E4CD-8D34AD390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490663"/>
            <a:ext cx="84613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40">
            <a:extLst>
              <a:ext uri="{FF2B5EF4-FFF2-40B4-BE49-F238E27FC236}">
                <a16:creationId xmlns:a16="http://schemas.microsoft.com/office/drawing/2014/main" id="{CDD19180-B534-45AA-BBE1-41900E31B6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6663"/>
            <a:ext cx="9144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41">
            <a:extLst>
              <a:ext uri="{FF2B5EF4-FFF2-40B4-BE49-F238E27FC236}">
                <a16:creationId xmlns:a16="http://schemas.microsoft.com/office/drawing/2014/main" id="{BEC1AECE-B072-BC99-220D-DE3781922A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6112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89D56727-402D-23A2-8D78-48857DB198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4538" y="6453188"/>
            <a:ext cx="5635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4B5BA97-881A-4115-8651-41CCAD86A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0" r:id="rId2"/>
    <p:sldLayoutId id="2147483958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25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27063" indent="-284163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30000"/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2pPr>
      <a:lvl3pPr marL="914400" indent="-173038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10000"/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3pPr>
      <a:lvl4pPr marL="1262063" indent="-233363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10000"/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4pPr>
      <a:lvl5pPr marL="1541463" indent="-165100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5pPr>
      <a:lvl6pPr marL="19986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4558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29130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3702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EBD7DA57-705E-2B96-371B-EBEE57F5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708150"/>
            <a:ext cx="290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rgbClr val="0790EC"/>
              </a:buClr>
              <a:buSzPct val="12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0790EC"/>
              </a:buClr>
              <a:buSzPct val="13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2F552F96-F19A-7647-5735-F3152C015F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7650" y="279400"/>
            <a:ext cx="8456613" cy="261938"/>
          </a:xfrm>
        </p:spPr>
        <p:txBody>
          <a:bodyPr/>
          <a:lstStyle/>
          <a:p>
            <a:br>
              <a:rPr lang="en-US" altLang="en-US" sz="9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en-US" altLang="en-US" sz="9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Laurie J. Sands, Esq.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Associate General Counsel</a:t>
            </a:r>
          </a:p>
        </p:txBody>
      </p:sp>
      <p:sp>
        <p:nvSpPr>
          <p:cNvPr id="6148" name="Subtitle 2">
            <a:extLst>
              <a:ext uri="{FF2B5EF4-FFF2-40B4-BE49-F238E27FC236}">
                <a16:creationId xmlns:a16="http://schemas.microsoft.com/office/drawing/2014/main" id="{4A3AF6CB-B8F0-68D5-73F7-C580F963A7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713" y="1166813"/>
            <a:ext cx="7662862" cy="1764112"/>
          </a:xfrm>
        </p:spPr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ENVIRONMENTAL JUSTICE</a:t>
            </a:r>
            <a:br>
              <a:rPr lang="en-US" altLang="en-US" sz="3600" b="1" dirty="0">
                <a:ea typeface="ＭＳ Ｐゴシック" panose="020B0600070205080204" pitchFamily="34" charset="-128"/>
              </a:rPr>
            </a:br>
            <a:r>
              <a:rPr lang="en-US" altLang="en-US" sz="3600" b="1" dirty="0">
                <a:ea typeface="ＭＳ Ｐゴシック" panose="020B0600070205080204" pitchFamily="34" charset="-128"/>
              </a:rPr>
              <a:t>CON EDISON</a:t>
            </a:r>
          </a:p>
        </p:txBody>
      </p:sp>
      <p:pic>
        <p:nvPicPr>
          <p:cNvPr id="3" name="Picture 2" descr="Scales of justice on blue background">
            <a:extLst>
              <a:ext uri="{FF2B5EF4-FFF2-40B4-BE49-F238E27FC236}">
                <a16:creationId xmlns:a16="http://schemas.microsoft.com/office/drawing/2014/main" id="{366061DA-755E-E569-F0EC-5D8D2296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1052"/>
            <a:ext cx="3306374" cy="20702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1F0B589A-E9FF-51F0-C9C2-4B0BCF3F0FEE}"/>
              </a:ext>
            </a:extLst>
          </p:cNvPr>
          <p:cNvSpPr txBox="1">
            <a:spLocks/>
          </p:cNvSpPr>
          <p:nvPr/>
        </p:nvSpPr>
        <p:spPr bwMode="auto">
          <a:xfrm>
            <a:off x="414338" y="446088"/>
            <a:ext cx="8329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rgbClr val="0790EC"/>
              </a:buClr>
              <a:buSzPct val="12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0790EC"/>
              </a:buClr>
              <a:buSzPct val="13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5" name="Title 3">
            <a:extLst>
              <a:ext uri="{FF2B5EF4-FFF2-40B4-BE49-F238E27FC236}">
                <a16:creationId xmlns:a16="http://schemas.microsoft.com/office/drawing/2014/main" id="{E1438F6A-3A45-DC70-F0B7-7C1744286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342900"/>
            <a:ext cx="8458200" cy="711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Key Takeaways</a:t>
            </a:r>
          </a:p>
        </p:txBody>
      </p:sp>
      <p:sp>
        <p:nvSpPr>
          <p:cNvPr id="8196" name="Content Placeholder 4">
            <a:extLst>
              <a:ext uri="{FF2B5EF4-FFF2-40B4-BE49-F238E27FC236}">
                <a16:creationId xmlns:a16="http://schemas.microsoft.com/office/drawing/2014/main" id="{0F680DBB-987A-92BC-7111-A4613CDEA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663" y="1292225"/>
            <a:ext cx="8245475" cy="46720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Company is committed to Environmental Justice Concerns.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Minimize adverse environmental impacts from utility operations in disadvantaged communities.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Engage environmental justice advocates and other community stakeholders to build bridges and encourage dialogue with respect to the design and implementation of Con Edison projects and programs. 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Provide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disadvantaged communities benefits from our clean energy investments in terms of improved quality of life, climate-resilient energy infrastructure and workforce development opportunities.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27E6A813-2C4B-9534-C091-0DD8A4B1A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790EC"/>
              </a:buClr>
              <a:buSzPct val="12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0790EC"/>
              </a:buClr>
              <a:buSzPct val="13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D86AEA-F716-4C83-90DD-9D002504465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4D9AC51-05D0-88B9-E259-614C1E40C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237" y="296885"/>
            <a:ext cx="8458200" cy="49277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 Edison Commitments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3B02F8D-B600-6E19-A2F4-B5A7AA5A2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237" y="1000242"/>
            <a:ext cx="8742362" cy="4448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Internal Environmental Justice Working Group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Mapping of DACs in Service Area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Determination of EJ Legal Requirements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Work with Internal Organizations to integrate EJ into Company Operations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 Collection under Rate Case Joint Proposal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Capital Investments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Customer Outages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Main Replacement Program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Clean Energy Jobs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Community Outreach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4999EFB2-66B8-49E4-5B8F-47B8DC4B6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790EC"/>
              </a:buClr>
              <a:buSzPct val="12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0790EC"/>
              </a:buClr>
              <a:buSzPct val="13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487FED-D97F-4F8B-ADB9-FE0D12894F3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C39E62AE33444B31181B115082CE0" ma:contentTypeVersion="1" ma:contentTypeDescription="Create a new document." ma:contentTypeScope="" ma:versionID="ed6727a4e39303ee0aaaee0cebcf1b01">
  <xsd:schema xmlns:xsd="http://www.w3.org/2001/XMLSchema" xmlns:xs="http://www.w3.org/2001/XMLSchema" xmlns:p="http://schemas.microsoft.com/office/2006/metadata/properties" xmlns:ns2="26fbd334-d329-4ad0-80bc-085d557f2b74" targetNamespace="http://schemas.microsoft.com/office/2006/metadata/properties" ma:root="true" ma:fieldsID="4082999caa4949298f33fe31f5438948" ns2:_="">
    <xsd:import namespace="26fbd334-d329-4ad0-80bc-085d557f2b7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bd334-d329-4ad0-80bc-085d557f2b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B696A08-072F-445F-BB32-2C1AA1939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AC119-6808-43D4-8383-AD5758FF7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bd334-d329-4ad0-80bc-085d557f2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FC3620-2C83-418A-94BF-7BD68E19A537}">
  <ds:schemaRefs>
    <ds:schemaRef ds:uri="http://schemas.microsoft.com/office/2006/metadata/properties"/>
    <ds:schemaRef ds:uri="http://schemas.microsoft.com/office/infopath/2007/PartnerControls"/>
    <ds:schemaRef ds:uri="c459cd4b-bd42-46e9-9b58-577150309e1d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BEC9708F-3DCA-4D83-A38B-731E4D8917F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15267</TotalTime>
  <Words>146</Words>
  <Application>Microsoft Office PowerPoint</Application>
  <PresentationFormat>On-screen Show (4:3)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ＭＳ Ｐゴシック</vt:lpstr>
      <vt:lpstr>Arial Black</vt:lpstr>
      <vt:lpstr>Times</vt:lpstr>
      <vt:lpstr>Century Gothic</vt:lpstr>
      <vt:lpstr>Default Design</vt:lpstr>
      <vt:lpstr>   Laurie J. Sands, Esq. Associate General Counsel</vt:lpstr>
      <vt:lpstr>Key Takeaways</vt:lpstr>
      <vt:lpstr>Con Edison Commitments   </vt:lpstr>
    </vt:vector>
  </TitlesOfParts>
  <Company>Consolidated Edison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MORRISONL</dc:creator>
  <cp:lastModifiedBy>Sands, Laurie J.</cp:lastModifiedBy>
  <cp:revision>1379</cp:revision>
  <cp:lastPrinted>2006-04-07T21:20:23Z</cp:lastPrinted>
  <dcterms:created xsi:type="dcterms:W3CDTF">2002-02-22T14:49:34Z</dcterms:created>
  <dcterms:modified xsi:type="dcterms:W3CDTF">2023-09-20T12:40:45Z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Umryayeva, Rosa</vt:lpwstr>
  </property>
  <property fmtid="{D5CDD505-2E9C-101B-9397-08002B2CF9AE}" pid="3" name="SharedWithUsers">
    <vt:lpwstr>7738;#Umryayeva, Rosa</vt:lpwstr>
  </property>
  <property fmtid="{D5CDD505-2E9C-101B-9397-08002B2CF9AE}" pid="4" name="Tag">
    <vt:lpwstr>Annual Report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eDOCS AutoSave">
    <vt:lpwstr>20230919121037577</vt:lpwstr>
  </property>
  <property fmtid="{D5CDD505-2E9C-101B-9397-08002B2CF9AE}" pid="8" name="MSIP_Label_6490586b-6766-439a-826f-fa6da183971c_Enabled">
    <vt:lpwstr>true</vt:lpwstr>
  </property>
  <property fmtid="{D5CDD505-2E9C-101B-9397-08002B2CF9AE}" pid="9" name="MSIP_Label_6490586b-6766-439a-826f-fa6da183971c_SetDate">
    <vt:lpwstr>2021-08-04T19:49:19Z</vt:lpwstr>
  </property>
  <property fmtid="{D5CDD505-2E9C-101B-9397-08002B2CF9AE}" pid="10" name="MSIP_Label_6490586b-6766-439a-826f-fa6da183971c_Method">
    <vt:lpwstr>Standard</vt:lpwstr>
  </property>
  <property fmtid="{D5CDD505-2E9C-101B-9397-08002B2CF9AE}" pid="11" name="MSIP_Label_6490586b-6766-439a-826f-fa6da183971c_Name">
    <vt:lpwstr>General</vt:lpwstr>
  </property>
  <property fmtid="{D5CDD505-2E9C-101B-9397-08002B2CF9AE}" pid="12" name="MSIP_Label_6490586b-6766-439a-826f-fa6da183971c_SiteId">
    <vt:lpwstr>e9aef9b7-25ca-4518-a881-33e546773136</vt:lpwstr>
  </property>
  <property fmtid="{D5CDD505-2E9C-101B-9397-08002B2CF9AE}" pid="13" name="MSIP_Label_6490586b-6766-439a-826f-fa6da183971c_ActionId">
    <vt:lpwstr>c2cb63ba-ba62-42ef-bdb9-000023c57bdd</vt:lpwstr>
  </property>
  <property fmtid="{D5CDD505-2E9C-101B-9397-08002B2CF9AE}" pid="14" name="MSIP_Label_6490586b-6766-439a-826f-fa6da183971c_ContentBits">
    <vt:lpwstr>0</vt:lpwstr>
  </property>
</Properties>
</file>