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58" r:id="rId6"/>
    <p:sldId id="259" r:id="rId7"/>
    <p:sldId id="260" r:id="rId8"/>
    <p:sldId id="265" r:id="rId9"/>
    <p:sldId id="263"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ODR Performance Statistics </a:t>
            </a:r>
            <a:r>
              <a:rPr lang="en-US" baseline="0" dirty="0"/>
              <a:t>- </a:t>
            </a:r>
            <a:r>
              <a:rPr lang="en-US" dirty="0"/>
              <a:t>Case Volume</a:t>
            </a:r>
            <a:r>
              <a:rPr lang="en-US" baseline="0" dirty="0"/>
              <a:t> and Percentage Resolved</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2669908196959255E-2"/>
          <c:y val="7.7013924340007589E-2"/>
          <c:w val="0.84949539496148585"/>
          <c:h val="0.73335327190191602"/>
        </c:manualLayout>
      </c:layout>
      <c:lineChart>
        <c:grouping val="stacked"/>
        <c:varyColors val="0"/>
        <c:ser>
          <c:idx val="0"/>
          <c:order val="0"/>
          <c:tx>
            <c:strRef>
              <c:f>Sheet1!$B$1</c:f>
              <c:strCache>
                <c:ptCount val="1"/>
                <c:pt idx="0">
                  <c:v>Percentage of cases resolved by ODR per year,</c:v>
                </c:pt>
              </c:strCache>
            </c:strRef>
          </c:tx>
          <c:spPr>
            <a:ln w="34925" cap="rnd">
              <a:solidFill>
                <a:schemeClr val="accent1"/>
              </a:solidFill>
              <a:round/>
            </a:ln>
            <a:effectLst>
              <a:outerShdw blurRad="40000" dist="23000" dir="5400000" rotWithShape="0">
                <a:srgbClr val="000000">
                  <a:alpha val="35000"/>
                </a:srgbClr>
              </a:outerShdw>
            </a:effectLst>
          </c:spPr>
          <c:marker>
            <c:symbol val="circle"/>
            <c:size val="6"/>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a:solidFill>
                  <a:schemeClr val="accent1"/>
                </a:solidFill>
                <a:rou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marker>
          <c:dLbls>
            <c:dLbl>
              <c:idx val="7"/>
              <c:layout>
                <c:manualLayout>
                  <c:x val="-4.8446177478435541E-2"/>
                  <c:y val="-1.52805064396419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016-4766-80AE-B188D837818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2010 (9/1 to 12/31)</c:v>
                </c:pt>
                <c:pt idx="1">
                  <c:v>2011</c:v>
                </c:pt>
                <c:pt idx="2">
                  <c:v>2012</c:v>
                </c:pt>
                <c:pt idx="3">
                  <c:v>2013</c:v>
                </c:pt>
                <c:pt idx="4">
                  <c:v>2014</c:v>
                </c:pt>
                <c:pt idx="5">
                  <c:v>2015</c:v>
                </c:pt>
                <c:pt idx="6">
                  <c:v>2016</c:v>
                </c:pt>
                <c:pt idx="7">
                  <c:v>2017 (1/1 to 9/30)</c:v>
                </c:pt>
              </c:strCache>
            </c:strRef>
          </c:cat>
          <c:val>
            <c:numRef>
              <c:f>Sheet1!$B$2:$B$9</c:f>
              <c:numCache>
                <c:formatCode>0%</c:formatCode>
                <c:ptCount val="8"/>
                <c:pt idx="0">
                  <c:v>0.18</c:v>
                </c:pt>
                <c:pt idx="1">
                  <c:v>0.81</c:v>
                </c:pt>
                <c:pt idx="2">
                  <c:v>0.78</c:v>
                </c:pt>
                <c:pt idx="3">
                  <c:v>0.83</c:v>
                </c:pt>
                <c:pt idx="4">
                  <c:v>0.8</c:v>
                </c:pt>
                <c:pt idx="5">
                  <c:v>0.95</c:v>
                </c:pt>
                <c:pt idx="6">
                  <c:v>0.69</c:v>
                </c:pt>
                <c:pt idx="7">
                  <c:v>0.95</c:v>
                </c:pt>
              </c:numCache>
            </c:numRef>
          </c:val>
          <c:smooth val="0"/>
          <c:extLst>
            <c:ext xmlns:c16="http://schemas.microsoft.com/office/drawing/2014/chart" uri="{C3380CC4-5D6E-409C-BE32-E72D297353CC}">
              <c16:uniqueId val="{00000000-A9F4-492F-8678-E5BF5BBFF6ED}"/>
            </c:ext>
          </c:extLst>
        </c:ser>
        <c:dLbls>
          <c:showLegendKey val="0"/>
          <c:showVal val="1"/>
          <c:showCatName val="0"/>
          <c:showSerName val="0"/>
          <c:showPercent val="0"/>
          <c:showBubbleSize val="0"/>
        </c:dLbls>
        <c:marker val="1"/>
        <c:smooth val="0"/>
        <c:axId val="179198464"/>
        <c:axId val="228734112"/>
      </c:lineChart>
      <c:lineChart>
        <c:grouping val="stacked"/>
        <c:varyColors val="0"/>
        <c:ser>
          <c:idx val="1"/>
          <c:order val="1"/>
          <c:tx>
            <c:strRef>
              <c:f>Sheet1!$C$1</c:f>
              <c:strCache>
                <c:ptCount val="1"/>
                <c:pt idx="0">
                  <c:v>Volume of cases</c:v>
                </c:pt>
              </c:strCache>
            </c:strRef>
          </c:tx>
          <c:spPr>
            <a:ln w="34925" cap="rnd">
              <a:solidFill>
                <a:schemeClr val="accent2"/>
              </a:solidFill>
              <a:round/>
            </a:ln>
            <a:effectLst>
              <a:outerShdw blurRad="40000" dist="23000" dir="5400000" rotWithShape="0">
                <a:srgbClr val="000000">
                  <a:alpha val="35000"/>
                </a:srgbClr>
              </a:outerShdw>
            </a:effectLst>
          </c:spPr>
          <c:marker>
            <c:symbol val="none"/>
          </c:marker>
          <c:dLbls>
            <c:dLbl>
              <c:idx val="7"/>
              <c:layout>
                <c:manualLayout>
                  <c:x val="5.9080704241994565E-3"/>
                  <c:y val="2.182929491377428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016-4766-80AE-B188D837818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2010 (9/1 to 12/31)</c:v>
                </c:pt>
                <c:pt idx="1">
                  <c:v>2011</c:v>
                </c:pt>
                <c:pt idx="2">
                  <c:v>2012</c:v>
                </c:pt>
                <c:pt idx="3">
                  <c:v>2013</c:v>
                </c:pt>
                <c:pt idx="4">
                  <c:v>2014</c:v>
                </c:pt>
                <c:pt idx="5">
                  <c:v>2015</c:v>
                </c:pt>
                <c:pt idx="6">
                  <c:v>2016</c:v>
                </c:pt>
                <c:pt idx="7">
                  <c:v>2017 (1/1 to 9/30)</c:v>
                </c:pt>
              </c:strCache>
            </c:strRef>
          </c:cat>
          <c:val>
            <c:numRef>
              <c:f>Sheet1!$C$2:$C$9</c:f>
              <c:numCache>
                <c:formatCode>General</c:formatCode>
                <c:ptCount val="8"/>
                <c:pt idx="0">
                  <c:v>41</c:v>
                </c:pt>
                <c:pt idx="1">
                  <c:v>95</c:v>
                </c:pt>
                <c:pt idx="2">
                  <c:v>129</c:v>
                </c:pt>
                <c:pt idx="3">
                  <c:v>161</c:v>
                </c:pt>
                <c:pt idx="4">
                  <c:v>201</c:v>
                </c:pt>
                <c:pt idx="5">
                  <c:v>248</c:v>
                </c:pt>
                <c:pt idx="6">
                  <c:v>307</c:v>
                </c:pt>
                <c:pt idx="7">
                  <c:v>380</c:v>
                </c:pt>
              </c:numCache>
            </c:numRef>
          </c:val>
          <c:smooth val="0"/>
          <c:extLst>
            <c:ext xmlns:c16="http://schemas.microsoft.com/office/drawing/2014/chart" uri="{C3380CC4-5D6E-409C-BE32-E72D297353CC}">
              <c16:uniqueId val="{00000001-A9F4-492F-8678-E5BF5BBFF6ED}"/>
            </c:ext>
          </c:extLst>
        </c:ser>
        <c:dLbls>
          <c:showLegendKey val="0"/>
          <c:showVal val="1"/>
          <c:showCatName val="0"/>
          <c:showSerName val="0"/>
          <c:showPercent val="0"/>
          <c:showBubbleSize val="0"/>
        </c:dLbls>
        <c:marker val="1"/>
        <c:smooth val="0"/>
        <c:axId val="289956808"/>
        <c:axId val="289952216"/>
      </c:lineChart>
      <c:catAx>
        <c:axId val="179198464"/>
        <c:scaling>
          <c:orientation val="minMax"/>
        </c:scaling>
        <c:delete val="0"/>
        <c:axPos val="b"/>
        <c:title>
          <c:tx>
            <c:rich>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US" sz="1400" b="1" i="0" baseline="0" dirty="0"/>
                  <a:t>September 2010 through September 2017</a:t>
                </a:r>
              </a:p>
            </c:rich>
          </c:tx>
          <c:layout>
            <c:manualLayout>
              <c:xMode val="edge"/>
              <c:yMode val="edge"/>
              <c:x val="0.40404112017015242"/>
              <c:y val="0.8525345186468587"/>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8734112"/>
        <c:crosses val="autoZero"/>
        <c:auto val="1"/>
        <c:lblAlgn val="ctr"/>
        <c:lblOffset val="100"/>
        <c:noMultiLvlLbl val="0"/>
      </c:catAx>
      <c:valAx>
        <c:axId val="228734112"/>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r>
                  <a:rPr lang="en-US" dirty="0"/>
                  <a:t>Percentage of Cases Resolved</a:t>
                </a:r>
              </a:p>
            </c:rich>
          </c:tx>
          <c:overlay val="0"/>
          <c:spPr>
            <a:noFill/>
            <a:ln>
              <a:noFill/>
            </a:ln>
            <a:effectLst/>
          </c:spPr>
          <c:txPr>
            <a:bodyPr rot="-54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9198464"/>
        <c:crosses val="autoZero"/>
        <c:crossBetween val="between"/>
      </c:valAx>
      <c:valAx>
        <c:axId val="289952216"/>
        <c:scaling>
          <c:orientation val="minMax"/>
        </c:scaling>
        <c:delete val="0"/>
        <c:axPos val="r"/>
        <c:title>
          <c:tx>
            <c:rich>
              <a:bodyPr rot="-54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r>
                  <a:rPr lang="en-US"/>
                  <a:t>Volume of Cases</a:t>
                </a:r>
              </a:p>
            </c:rich>
          </c:tx>
          <c:overlay val="0"/>
          <c:spPr>
            <a:noFill/>
            <a:ln>
              <a:noFill/>
            </a:ln>
            <a:effectLst/>
          </c:spPr>
          <c:txPr>
            <a:bodyPr rot="-54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89956808"/>
        <c:crosses val="max"/>
        <c:crossBetween val="between"/>
      </c:valAx>
      <c:catAx>
        <c:axId val="289956808"/>
        <c:scaling>
          <c:orientation val="minMax"/>
        </c:scaling>
        <c:delete val="1"/>
        <c:axPos val="b"/>
        <c:numFmt formatCode="General" sourceLinked="1"/>
        <c:majorTickMark val="none"/>
        <c:minorTickMark val="none"/>
        <c:tickLblPos val="nextTo"/>
        <c:crossAx val="289952216"/>
        <c:crosses val="autoZero"/>
        <c:auto val="1"/>
        <c:lblAlgn val="ctr"/>
        <c:lblOffset val="100"/>
        <c:noMultiLvlLbl val="0"/>
      </c:catAx>
      <c:spPr>
        <a:noFill/>
        <a:ln>
          <a:noFill/>
        </a:ln>
        <a:effectLst/>
      </c:spPr>
    </c:plotArea>
    <c:legend>
      <c:legendPos val="b"/>
      <c:layout>
        <c:manualLayout>
          <c:xMode val="edge"/>
          <c:yMode val="edge"/>
          <c:x val="8.7990241914549752E-2"/>
          <c:y val="0.89420664263725369"/>
          <c:w val="0.5002572569247703"/>
          <c:h val="7.0866485500707302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5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rawings/drawing1.xml><?xml version="1.0" encoding="utf-8"?>
<c:userShapes xmlns:c="http://schemas.openxmlformats.org/drawingml/2006/chart">
  <cdr:relSizeAnchor xmlns:cdr="http://schemas.openxmlformats.org/drawingml/2006/chartDrawing">
    <cdr:from>
      <cdr:x>0.30663</cdr:x>
      <cdr:y>0.97289</cdr:y>
    </cdr:from>
    <cdr:to>
      <cdr:x>0.57207</cdr:x>
      <cdr:y>1</cdr:y>
    </cdr:to>
    <cdr:sp macro="" textlink="">
      <cdr:nvSpPr>
        <cdr:cNvPr id="3" name="TextBox 2"/>
        <cdr:cNvSpPr txBox="1"/>
      </cdr:nvSpPr>
      <cdr:spPr>
        <a:xfrm xmlns:a="http://schemas.openxmlformats.org/drawingml/2006/main">
          <a:off x="3295650" y="5660136"/>
          <a:ext cx="2852928" cy="15773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0.13984</cdr:x>
      <cdr:y>0.93418</cdr:y>
    </cdr:from>
    <cdr:to>
      <cdr:x>0.41095</cdr:x>
      <cdr:y>0.98337</cdr:y>
    </cdr:to>
    <cdr:sp macro="" textlink="">
      <cdr:nvSpPr>
        <cdr:cNvPr id="4" name="TextBox 3"/>
        <cdr:cNvSpPr txBox="1"/>
      </cdr:nvSpPr>
      <cdr:spPr>
        <a:xfrm xmlns:a="http://schemas.openxmlformats.org/drawingml/2006/main">
          <a:off x="1503045" y="5434966"/>
          <a:ext cx="2913888" cy="28613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dirty="0">
              <a:solidFill>
                <a:schemeClr val="tx1">
                  <a:lumMod val="65000"/>
                  <a:lumOff val="35000"/>
                </a:schemeClr>
              </a:solidFill>
            </a:rPr>
            <a:t>where parties agreed to participate in ADR</a:t>
          </a:r>
        </a:p>
      </cdr:txBody>
    </cdr:sp>
  </cdr:relSizeAnchor>
  <cdr:relSizeAnchor xmlns:cdr="http://schemas.openxmlformats.org/drawingml/2006/chartDrawing">
    <cdr:from>
      <cdr:x>0.64009</cdr:x>
      <cdr:y>0.90583</cdr:y>
    </cdr:from>
    <cdr:to>
      <cdr:x>0.97246</cdr:x>
      <cdr:y>1</cdr:y>
    </cdr:to>
    <cdr:sp macro="" textlink="">
      <cdr:nvSpPr>
        <cdr:cNvPr id="5" name="TextBox 4"/>
        <cdr:cNvSpPr txBox="1"/>
      </cdr:nvSpPr>
      <cdr:spPr>
        <a:xfrm xmlns:a="http://schemas.openxmlformats.org/drawingml/2006/main">
          <a:off x="6879717" y="5269992"/>
          <a:ext cx="3572256" cy="54787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dirty="0">
              <a:solidFill>
                <a:schemeClr val="tx1">
                  <a:lumMod val="65000"/>
                  <a:lumOff val="35000"/>
                </a:schemeClr>
              </a:solidFill>
            </a:rPr>
            <a:t>Trendline for percentage of cases resolved over time</a:t>
          </a:r>
        </a:p>
      </cdr:txBody>
    </cdr:sp>
  </cdr:relSizeAnchor>
  <cdr:relSizeAnchor xmlns:cdr="http://schemas.openxmlformats.org/drawingml/2006/chartDrawing">
    <cdr:from>
      <cdr:x>0.6106</cdr:x>
      <cdr:y>0.97498</cdr:y>
    </cdr:from>
    <cdr:to>
      <cdr:x>0.64803</cdr:x>
      <cdr:y>0.97498</cdr:y>
    </cdr:to>
    <cdr:cxnSp macro="">
      <cdr:nvCxnSpPr>
        <cdr:cNvPr id="7" name="Straight Connector 6">
          <a:extLst xmlns:a="http://schemas.openxmlformats.org/drawingml/2006/main">
            <a:ext uri="{FF2B5EF4-FFF2-40B4-BE49-F238E27FC236}">
              <a16:creationId xmlns:a16="http://schemas.microsoft.com/office/drawing/2014/main" id="{C92A71D7-54C9-4A05-ABED-ADAD6B821C01}"/>
            </a:ext>
          </a:extLst>
        </cdr:cNvPr>
        <cdr:cNvCxnSpPr/>
      </cdr:nvCxnSpPr>
      <cdr:spPr>
        <a:xfrm xmlns:a="http://schemas.openxmlformats.org/drawingml/2006/main">
          <a:off x="6562725" y="5672328"/>
          <a:ext cx="402336" cy="0"/>
        </a:xfrm>
        <a:prstGeom xmlns:a="http://schemas.openxmlformats.org/drawingml/2006/main" prst="line">
          <a:avLst/>
        </a:prstGeom>
        <a:ln xmlns:a="http://schemas.openxmlformats.org/drawingml/2006/main">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0.63896</cdr:x>
      <cdr:y>0.94774</cdr:y>
    </cdr:from>
    <cdr:to>
      <cdr:x>0.8681</cdr:x>
      <cdr:y>1</cdr:y>
    </cdr:to>
    <cdr:sp macro="" textlink="">
      <cdr:nvSpPr>
        <cdr:cNvPr id="8" name="TextBox 7"/>
        <cdr:cNvSpPr txBox="1"/>
      </cdr:nvSpPr>
      <cdr:spPr>
        <a:xfrm xmlns:a="http://schemas.openxmlformats.org/drawingml/2006/main">
          <a:off x="6867525" y="5513832"/>
          <a:ext cx="2462784" cy="30403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b="0" dirty="0">
              <a:solidFill>
                <a:schemeClr val="tx1">
                  <a:lumMod val="65000"/>
                  <a:lumOff val="35000"/>
                </a:schemeClr>
              </a:solidFill>
            </a:rPr>
            <a:t>Overall average 85% cases resolved</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318741-21AB-4EF4-BDB1-991CFB0A45A3}" type="datetimeFigureOut">
              <a:rPr lang="en-US" smtClean="0"/>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2DC7B4-01B0-44E8-886E-6D8A15C5B7A4}" type="slidenum">
              <a:rPr lang="en-US" smtClean="0"/>
              <a:t>‹#›</a:t>
            </a:fld>
            <a:endParaRPr lang="en-US" dirty="0"/>
          </a:p>
        </p:txBody>
      </p:sp>
    </p:spTree>
    <p:extLst>
      <p:ext uri="{BB962C8B-B14F-4D97-AF65-F5344CB8AC3E}">
        <p14:creationId xmlns:p14="http://schemas.microsoft.com/office/powerpoint/2010/main" val="1573871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18741-21AB-4EF4-BDB1-991CFB0A45A3}" type="datetimeFigureOut">
              <a:rPr lang="en-US" smtClean="0"/>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2DC7B4-01B0-44E8-886E-6D8A15C5B7A4}" type="slidenum">
              <a:rPr lang="en-US" smtClean="0"/>
              <a:t>‹#›</a:t>
            </a:fld>
            <a:endParaRPr lang="en-US" dirty="0"/>
          </a:p>
        </p:txBody>
      </p:sp>
    </p:spTree>
    <p:extLst>
      <p:ext uri="{BB962C8B-B14F-4D97-AF65-F5344CB8AC3E}">
        <p14:creationId xmlns:p14="http://schemas.microsoft.com/office/powerpoint/2010/main" val="2601576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18741-21AB-4EF4-BDB1-991CFB0A45A3}" type="datetimeFigureOut">
              <a:rPr lang="en-US" smtClean="0"/>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2DC7B4-01B0-44E8-886E-6D8A15C5B7A4}" type="slidenum">
              <a:rPr lang="en-US" smtClean="0"/>
              <a:t>‹#›</a:t>
            </a:fld>
            <a:endParaRPr lang="en-US" dirty="0"/>
          </a:p>
        </p:txBody>
      </p:sp>
    </p:spTree>
    <p:extLst>
      <p:ext uri="{BB962C8B-B14F-4D97-AF65-F5344CB8AC3E}">
        <p14:creationId xmlns:p14="http://schemas.microsoft.com/office/powerpoint/2010/main" val="1240280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18741-21AB-4EF4-BDB1-991CFB0A45A3}" type="datetimeFigureOut">
              <a:rPr lang="en-US" smtClean="0"/>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2DC7B4-01B0-44E8-886E-6D8A15C5B7A4}" type="slidenum">
              <a:rPr lang="en-US" smtClean="0"/>
              <a:t>‹#›</a:t>
            </a:fld>
            <a:endParaRPr lang="en-US" dirty="0"/>
          </a:p>
        </p:txBody>
      </p:sp>
    </p:spTree>
    <p:extLst>
      <p:ext uri="{BB962C8B-B14F-4D97-AF65-F5344CB8AC3E}">
        <p14:creationId xmlns:p14="http://schemas.microsoft.com/office/powerpoint/2010/main" val="3200395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318741-21AB-4EF4-BDB1-991CFB0A45A3}" type="datetimeFigureOut">
              <a:rPr lang="en-US" smtClean="0"/>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2DC7B4-01B0-44E8-886E-6D8A15C5B7A4}" type="slidenum">
              <a:rPr lang="en-US" smtClean="0"/>
              <a:t>‹#›</a:t>
            </a:fld>
            <a:endParaRPr lang="en-US" dirty="0"/>
          </a:p>
        </p:txBody>
      </p:sp>
    </p:spTree>
    <p:extLst>
      <p:ext uri="{BB962C8B-B14F-4D97-AF65-F5344CB8AC3E}">
        <p14:creationId xmlns:p14="http://schemas.microsoft.com/office/powerpoint/2010/main" val="356973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18741-21AB-4EF4-BDB1-991CFB0A45A3}" type="datetimeFigureOut">
              <a:rPr lang="en-US" smtClean="0"/>
              <a:t>11/14/2017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12DC7B4-01B0-44E8-886E-6D8A15C5B7A4}" type="slidenum">
              <a:rPr lang="en-US" smtClean="0"/>
              <a:t>‹#›</a:t>
            </a:fld>
            <a:endParaRPr lang="en-US" dirty="0"/>
          </a:p>
        </p:txBody>
      </p:sp>
    </p:spTree>
    <p:extLst>
      <p:ext uri="{BB962C8B-B14F-4D97-AF65-F5344CB8AC3E}">
        <p14:creationId xmlns:p14="http://schemas.microsoft.com/office/powerpoint/2010/main" val="579028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18741-21AB-4EF4-BDB1-991CFB0A45A3}" type="datetimeFigureOut">
              <a:rPr lang="en-US" smtClean="0"/>
              <a:t>11/14/2017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12DC7B4-01B0-44E8-886E-6D8A15C5B7A4}" type="slidenum">
              <a:rPr lang="en-US" smtClean="0"/>
              <a:t>‹#›</a:t>
            </a:fld>
            <a:endParaRPr lang="en-US" dirty="0"/>
          </a:p>
        </p:txBody>
      </p:sp>
    </p:spTree>
    <p:extLst>
      <p:ext uri="{BB962C8B-B14F-4D97-AF65-F5344CB8AC3E}">
        <p14:creationId xmlns:p14="http://schemas.microsoft.com/office/powerpoint/2010/main" val="3217456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18741-21AB-4EF4-BDB1-991CFB0A45A3}" type="datetimeFigureOut">
              <a:rPr lang="en-US" smtClean="0"/>
              <a:t>11/14/2017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12DC7B4-01B0-44E8-886E-6D8A15C5B7A4}" type="slidenum">
              <a:rPr lang="en-US" smtClean="0"/>
              <a:t>‹#›</a:t>
            </a:fld>
            <a:endParaRPr lang="en-US" dirty="0"/>
          </a:p>
        </p:txBody>
      </p:sp>
    </p:spTree>
    <p:extLst>
      <p:ext uri="{BB962C8B-B14F-4D97-AF65-F5344CB8AC3E}">
        <p14:creationId xmlns:p14="http://schemas.microsoft.com/office/powerpoint/2010/main" val="4244522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18741-21AB-4EF4-BDB1-991CFB0A45A3}" type="datetimeFigureOut">
              <a:rPr lang="en-US" smtClean="0"/>
              <a:t>11/14/2017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12DC7B4-01B0-44E8-886E-6D8A15C5B7A4}" type="slidenum">
              <a:rPr lang="en-US" smtClean="0"/>
              <a:t>‹#›</a:t>
            </a:fld>
            <a:endParaRPr lang="en-US" dirty="0"/>
          </a:p>
        </p:txBody>
      </p:sp>
    </p:spTree>
    <p:extLst>
      <p:ext uri="{BB962C8B-B14F-4D97-AF65-F5344CB8AC3E}">
        <p14:creationId xmlns:p14="http://schemas.microsoft.com/office/powerpoint/2010/main" val="3073547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318741-21AB-4EF4-BDB1-991CFB0A45A3}" type="datetimeFigureOut">
              <a:rPr lang="en-US" smtClean="0"/>
              <a:t>11/14/2017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12DC7B4-01B0-44E8-886E-6D8A15C5B7A4}" type="slidenum">
              <a:rPr lang="en-US" smtClean="0"/>
              <a:t>‹#›</a:t>
            </a:fld>
            <a:endParaRPr lang="en-US" dirty="0"/>
          </a:p>
        </p:txBody>
      </p:sp>
    </p:spTree>
    <p:extLst>
      <p:ext uri="{BB962C8B-B14F-4D97-AF65-F5344CB8AC3E}">
        <p14:creationId xmlns:p14="http://schemas.microsoft.com/office/powerpoint/2010/main" val="362540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318741-21AB-4EF4-BDB1-991CFB0A45A3}" type="datetimeFigureOut">
              <a:rPr lang="en-US" smtClean="0"/>
              <a:t>11/14/2017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12DC7B4-01B0-44E8-886E-6D8A15C5B7A4}" type="slidenum">
              <a:rPr lang="en-US" smtClean="0"/>
              <a:t>‹#›</a:t>
            </a:fld>
            <a:endParaRPr lang="en-US" dirty="0"/>
          </a:p>
        </p:txBody>
      </p:sp>
    </p:spTree>
    <p:extLst>
      <p:ext uri="{BB962C8B-B14F-4D97-AF65-F5344CB8AC3E}">
        <p14:creationId xmlns:p14="http://schemas.microsoft.com/office/powerpoint/2010/main" val="3432757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18741-21AB-4EF4-BDB1-991CFB0A45A3}" type="datetimeFigureOut">
              <a:rPr lang="en-US" smtClean="0"/>
              <a:t>11/14/2017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2DC7B4-01B0-44E8-886E-6D8A15C5B7A4}" type="slidenum">
              <a:rPr lang="en-US" smtClean="0"/>
              <a:t>‹#›</a:t>
            </a:fld>
            <a:endParaRPr lang="en-US" dirty="0"/>
          </a:p>
        </p:txBody>
      </p:sp>
    </p:spTree>
    <p:extLst>
      <p:ext uri="{BB962C8B-B14F-4D97-AF65-F5344CB8AC3E}">
        <p14:creationId xmlns:p14="http://schemas.microsoft.com/office/powerpoint/2010/main" val="2723787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mailto:linda.taylor@dep.nj.gov" TargetMode="External"/><Relationship Id="rId4" Type="http://schemas.openxmlformats.org/officeDocument/2006/relationships/hyperlink" Target="http://www.nj.gov/dep/odr"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2.xml"/><Relationship Id="rId4" Type="http://schemas.openxmlformats.org/officeDocument/2006/relationships/hyperlink" Target="http://www.nj.gov/dep/odr/"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Linda.Taylor@dep.nj.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25000" contrast="-50000"/>
                    </a14:imgEffect>
                  </a14:imgLayer>
                </a14:imgProps>
              </a:ext>
              <a:ext uri="{28A0092B-C50C-407E-A947-70E740481C1C}">
                <a14:useLocalDpi xmlns:a14="http://schemas.microsoft.com/office/drawing/2010/main" val="0"/>
              </a:ext>
            </a:extLst>
          </a:blip>
          <a:srcRect/>
          <a:stretch>
            <a:fillRect/>
          </a:stretch>
        </p:blipFill>
        <p:spPr bwMode="auto">
          <a:xfrm>
            <a:off x="0" y="0"/>
            <a:ext cx="9144000" cy="6904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685800" y="228601"/>
            <a:ext cx="7772400" cy="914399"/>
          </a:xfrm>
        </p:spPr>
        <p:txBody>
          <a:bodyPr/>
          <a:lstStyle/>
          <a:p>
            <a:r>
              <a:rPr lang="en-US" b="1" dirty="0"/>
              <a:t>OFFICE OF DISPUTE RESOLUTION</a:t>
            </a:r>
          </a:p>
        </p:txBody>
      </p:sp>
      <p:sp>
        <p:nvSpPr>
          <p:cNvPr id="3" name="Subtitle 2"/>
          <p:cNvSpPr>
            <a:spLocks noGrp="1"/>
          </p:cNvSpPr>
          <p:nvPr>
            <p:ph type="subTitle" idx="1"/>
          </p:nvPr>
        </p:nvSpPr>
        <p:spPr>
          <a:xfrm>
            <a:off x="304800" y="1371600"/>
            <a:ext cx="8534400" cy="5334000"/>
          </a:xfrm>
        </p:spPr>
        <p:txBody>
          <a:bodyPr>
            <a:normAutofit fontScale="40000" lnSpcReduction="20000"/>
          </a:bodyPr>
          <a:lstStyle/>
          <a:p>
            <a:pPr marL="457200" indent="-457200" algn="l">
              <a:buFont typeface="Wingdings" panose="05000000000000000000" pitchFamily="2" charset="2"/>
              <a:buChar char="Ø"/>
            </a:pPr>
            <a:r>
              <a:rPr lang="en-US" sz="5500" dirty="0">
                <a:solidFill>
                  <a:schemeClr val="tx1"/>
                </a:solidFill>
                <a:latin typeface="Clarendon Cd (W1)" pitchFamily="18" charset="0"/>
              </a:rPr>
              <a:t>Voluntary program that provides a non-court based forum for resolution of disagreements between the regulated community and the DEP.  The ODR will entertain any request to resolve a dispute other than </a:t>
            </a:r>
          </a:p>
          <a:p>
            <a:pPr algn="l"/>
            <a:r>
              <a:rPr lang="en-US" sz="5000" dirty="0">
                <a:solidFill>
                  <a:schemeClr val="tx1"/>
                </a:solidFill>
                <a:latin typeface="Clarendon Cd (W1)" pitchFamily="18" charset="0"/>
              </a:rPr>
              <a:t>	</a:t>
            </a:r>
            <a:r>
              <a:rPr lang="en-US" sz="4000" b="1" dirty="0">
                <a:solidFill>
                  <a:schemeClr val="tx1"/>
                </a:solidFill>
                <a:latin typeface="Clarendon Cd (W1)" pitchFamily="18" charset="0"/>
              </a:rPr>
              <a:t>1)</a:t>
            </a:r>
            <a:r>
              <a:rPr lang="en-US" sz="4000" dirty="0">
                <a:solidFill>
                  <a:schemeClr val="tx1"/>
                </a:solidFill>
                <a:latin typeface="Clarendon Cd (W1)" pitchFamily="18" charset="0"/>
              </a:rPr>
              <a:t>  </a:t>
            </a:r>
            <a:r>
              <a:rPr lang="en-US" sz="5500" dirty="0">
                <a:solidFill>
                  <a:schemeClr val="tx1"/>
                </a:solidFill>
                <a:latin typeface="Clarendon Cd (W1)" pitchFamily="18" charset="0"/>
              </a:rPr>
              <a:t>a direct challenge to a DEP regulation, rule or policy; or </a:t>
            </a:r>
            <a:br>
              <a:rPr lang="en-US" sz="5000" dirty="0">
                <a:solidFill>
                  <a:schemeClr val="tx1"/>
                </a:solidFill>
                <a:latin typeface="Clarendon Cd (W1)" pitchFamily="18" charset="0"/>
              </a:rPr>
            </a:br>
            <a:r>
              <a:rPr lang="en-US" sz="5000" dirty="0">
                <a:solidFill>
                  <a:schemeClr val="tx1"/>
                </a:solidFill>
                <a:latin typeface="Clarendon Cd (W1)" pitchFamily="18" charset="0"/>
              </a:rPr>
              <a:t>	</a:t>
            </a:r>
            <a:r>
              <a:rPr lang="en-US" sz="4000" b="1" dirty="0">
                <a:solidFill>
                  <a:schemeClr val="tx1"/>
                </a:solidFill>
                <a:latin typeface="Clarendon Cd (W1)" pitchFamily="18" charset="0"/>
              </a:rPr>
              <a:t>2)</a:t>
            </a:r>
            <a:r>
              <a:rPr lang="en-US" sz="4000" dirty="0">
                <a:solidFill>
                  <a:schemeClr val="tx1"/>
                </a:solidFill>
                <a:latin typeface="Clarendon Cd (W1)" pitchFamily="18" charset="0"/>
              </a:rPr>
              <a:t>  </a:t>
            </a:r>
            <a:r>
              <a:rPr lang="en-US" sz="5500" dirty="0">
                <a:solidFill>
                  <a:schemeClr val="tx1"/>
                </a:solidFill>
                <a:latin typeface="Clarendon Cd (W1)" pitchFamily="18" charset="0"/>
              </a:rPr>
              <a:t>a dispute solely between private parties.</a:t>
            </a:r>
          </a:p>
          <a:p>
            <a:pPr algn="l"/>
            <a:endParaRPr lang="en-US" sz="4500" dirty="0">
              <a:solidFill>
                <a:schemeClr val="tx1"/>
              </a:solidFill>
              <a:latin typeface="Clarendon Cd (W1)" pitchFamily="18" charset="0"/>
            </a:endParaRPr>
          </a:p>
          <a:p>
            <a:pPr marL="457200" indent="-457200" algn="l">
              <a:buFont typeface="Wingdings" panose="05000000000000000000" pitchFamily="2" charset="2"/>
              <a:buChar char="Ø"/>
            </a:pPr>
            <a:r>
              <a:rPr lang="en-US" sz="5500" dirty="0">
                <a:solidFill>
                  <a:schemeClr val="tx1"/>
                </a:solidFill>
                <a:latin typeface="Clarendon Cd (W1)" pitchFamily="18" charset="0"/>
              </a:rPr>
              <a:t>ODR staff act as neutrals and offer mediation and facilitation services.</a:t>
            </a:r>
          </a:p>
          <a:p>
            <a:pPr algn="l"/>
            <a:endParaRPr lang="en-US" sz="4500" dirty="0">
              <a:solidFill>
                <a:schemeClr val="tx1"/>
              </a:solidFill>
              <a:latin typeface="Clarendon Cd (W1)" pitchFamily="18" charset="0"/>
            </a:endParaRPr>
          </a:p>
          <a:p>
            <a:pPr marL="457200" indent="-457200" algn="l">
              <a:buFont typeface="Wingdings" panose="05000000000000000000" pitchFamily="2" charset="2"/>
              <a:buChar char="Ø"/>
            </a:pPr>
            <a:r>
              <a:rPr lang="en-US" sz="5500" dirty="0">
                <a:solidFill>
                  <a:schemeClr val="tx1"/>
                </a:solidFill>
                <a:latin typeface="Clarendon Cd (W1)" pitchFamily="18" charset="0"/>
              </a:rPr>
              <a:t>Frequently handle objections to and appeals from permit conditions and denials, compliance issues and penalty assessments.  </a:t>
            </a:r>
          </a:p>
          <a:p>
            <a:pPr algn="l"/>
            <a:endParaRPr lang="en-US" sz="4500" dirty="0">
              <a:solidFill>
                <a:schemeClr val="tx1"/>
              </a:solidFill>
              <a:latin typeface="Clarendon Cd (W1)" pitchFamily="18" charset="0"/>
            </a:endParaRPr>
          </a:p>
          <a:p>
            <a:pPr marL="457200" indent="-457200" algn="l">
              <a:buFont typeface="Wingdings" panose="05000000000000000000" pitchFamily="2" charset="2"/>
              <a:buChar char="Ø"/>
            </a:pPr>
            <a:r>
              <a:rPr lang="en-US" sz="5500" dirty="0">
                <a:solidFill>
                  <a:schemeClr val="tx1"/>
                </a:solidFill>
                <a:latin typeface="Clarendon Cd (W1)" pitchFamily="18" charset="0"/>
              </a:rPr>
              <a:t>85% of the cases where the parties have agreed to participate in </a:t>
            </a:r>
            <a:r>
              <a:rPr lang="en-US" sz="5500" dirty="0">
                <a:solidFill>
                  <a:schemeClr val="tx1"/>
                </a:solidFill>
                <a:latin typeface="Clarendon Cd (W1)"/>
              </a:rPr>
              <a:t>Alternative Dispute Resolution</a:t>
            </a:r>
            <a:r>
              <a:rPr lang="en-US" sz="5500" dirty="0">
                <a:solidFill>
                  <a:schemeClr val="tx1"/>
                </a:solidFill>
              </a:rPr>
              <a:t> </a:t>
            </a:r>
            <a:r>
              <a:rPr lang="en-US" sz="5500" dirty="0">
                <a:solidFill>
                  <a:schemeClr val="tx1"/>
                </a:solidFill>
                <a:latin typeface="Clarendon Cd (W1)" pitchFamily="18" charset="0"/>
              </a:rPr>
              <a:t>have resulted in a mutually satisfactory agreement. Over 95% for the last year.</a:t>
            </a:r>
          </a:p>
          <a:p>
            <a:pPr algn="l"/>
            <a:endParaRPr lang="en-US" sz="4500" dirty="0">
              <a:solidFill>
                <a:schemeClr val="tx1"/>
              </a:solidFill>
              <a:latin typeface="Clarendon Cd (W1)" pitchFamily="18" charset="0"/>
            </a:endParaRPr>
          </a:p>
          <a:p>
            <a:pPr marL="457200" indent="-457200" algn="l">
              <a:buFont typeface="Wingdings" panose="05000000000000000000" pitchFamily="2" charset="2"/>
              <a:buChar char="Ø"/>
            </a:pPr>
            <a:r>
              <a:rPr lang="en-US" sz="5500" dirty="0">
                <a:solidFill>
                  <a:schemeClr val="tx1"/>
                </a:solidFill>
                <a:latin typeface="Clarendon Cd (W1)" pitchFamily="18" charset="0"/>
              </a:rPr>
              <a:t>For more information: </a:t>
            </a:r>
            <a:r>
              <a:rPr lang="en-US" sz="5500" dirty="0">
                <a:solidFill>
                  <a:schemeClr val="tx1"/>
                </a:solidFill>
                <a:latin typeface="Clarendon Cd (W1)" pitchFamily="18" charset="0"/>
                <a:hlinkClick r:id="rId4"/>
              </a:rPr>
              <a:t>www.nj.gov/dep/odr</a:t>
            </a:r>
            <a:r>
              <a:rPr lang="en-US" sz="5500" dirty="0">
                <a:solidFill>
                  <a:schemeClr val="tx1"/>
                </a:solidFill>
                <a:latin typeface="Clarendon Cd (W1)" pitchFamily="18" charset="0"/>
              </a:rPr>
              <a:t> or contact Linda Taylor at 609-633-1432 or </a:t>
            </a:r>
            <a:r>
              <a:rPr lang="en-US" sz="5500" dirty="0">
                <a:solidFill>
                  <a:schemeClr val="tx1"/>
                </a:solidFill>
                <a:latin typeface="Clarendon Cd (W1)" pitchFamily="18" charset="0"/>
                <a:hlinkClick r:id="rId5"/>
              </a:rPr>
              <a:t>linda.taylor@dep.nj.gov</a:t>
            </a:r>
            <a:endParaRPr lang="en-US" sz="5500" dirty="0">
              <a:solidFill>
                <a:schemeClr val="tx1"/>
              </a:solidFill>
              <a:latin typeface="Clarendon Cd (W1)" pitchFamily="18" charset="0"/>
            </a:endParaRPr>
          </a:p>
          <a:p>
            <a:pPr algn="l"/>
            <a:endParaRPr lang="en-US" sz="5500" dirty="0">
              <a:solidFill>
                <a:schemeClr val="tx1"/>
              </a:solidFill>
              <a:latin typeface="Clarendon Cd (W1)" pitchFamily="18" charset="0"/>
            </a:endParaRPr>
          </a:p>
          <a:p>
            <a:pPr algn="l"/>
            <a:endParaRPr lang="en-US" dirty="0">
              <a:solidFill>
                <a:schemeClr val="tx1"/>
              </a:solidFill>
            </a:endParaRPr>
          </a:p>
        </p:txBody>
      </p:sp>
    </p:spTree>
    <p:extLst>
      <p:ext uri="{BB962C8B-B14F-4D97-AF65-F5344CB8AC3E}">
        <p14:creationId xmlns:p14="http://schemas.microsoft.com/office/powerpoint/2010/main" val="2504219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solidFill>
            <a:srgbClr val="008080">
              <a:alpha val="39999"/>
            </a:srgbClr>
          </a:solidFill>
        </p:spPr>
        <p:txBody>
          <a:bodyPr/>
          <a:lstStyle/>
          <a:p>
            <a:r>
              <a:rPr lang="en-US" altLang="en-US" u="sng" dirty="0">
                <a:latin typeface="Clarendon Cd (W1)" pitchFamily="18" charset="0"/>
              </a:rPr>
              <a:t>Goals of ODR</a:t>
            </a:r>
          </a:p>
        </p:txBody>
      </p:sp>
      <p:sp>
        <p:nvSpPr>
          <p:cNvPr id="6" name="Content Placeholder 5"/>
          <p:cNvSpPr>
            <a:spLocks noGrp="1"/>
          </p:cNvSpPr>
          <p:nvPr>
            <p:ph idx="1"/>
          </p:nvPr>
        </p:nvSpPr>
        <p:spPr/>
        <p:txBody>
          <a:bodyPr/>
          <a:lstStyle/>
          <a:p>
            <a:pPr lvl="1">
              <a:buFont typeface="Wingdings" pitchFamily="2" charset="2"/>
              <a:buChar char="§"/>
            </a:pPr>
            <a:r>
              <a:rPr lang="en-US" altLang="en-US" dirty="0">
                <a:latin typeface="Clarendon Cd (W1)" pitchFamily="18" charset="0"/>
              </a:rPr>
              <a:t>To define and clarify issues; </a:t>
            </a:r>
          </a:p>
          <a:p>
            <a:pPr lvl="1">
              <a:buFont typeface="Wingdings" pitchFamily="2" charset="2"/>
              <a:buChar char="§"/>
            </a:pPr>
            <a:r>
              <a:rPr lang="en-US" altLang="en-US" dirty="0">
                <a:latin typeface="Clarendon Cd (W1)" pitchFamily="18" charset="0"/>
              </a:rPr>
              <a:t>To facilitate communication between regulated parties and DEP staff; </a:t>
            </a:r>
          </a:p>
          <a:p>
            <a:pPr lvl="1">
              <a:buFont typeface="Wingdings" pitchFamily="2" charset="2"/>
              <a:buChar char="§"/>
            </a:pPr>
            <a:r>
              <a:rPr lang="en-US" altLang="en-US" dirty="0">
                <a:latin typeface="Clarendon Cd (W1)" pitchFamily="18" charset="0"/>
              </a:rPr>
              <a:t>To encourage collaborative problem-solving; </a:t>
            </a:r>
          </a:p>
          <a:p>
            <a:pPr lvl="1">
              <a:buFont typeface="Wingdings" pitchFamily="2" charset="2"/>
              <a:buChar char="§"/>
            </a:pPr>
            <a:r>
              <a:rPr lang="en-US" altLang="en-US" dirty="0">
                <a:latin typeface="Clarendon Cd (W1)" pitchFamily="18" charset="0"/>
              </a:rPr>
              <a:t>To explore options for resolution of the issues; and</a:t>
            </a:r>
          </a:p>
          <a:p>
            <a:pPr lvl="1">
              <a:buFont typeface="Wingdings" pitchFamily="2" charset="2"/>
              <a:buChar char="§"/>
            </a:pPr>
            <a:r>
              <a:rPr lang="en-US" altLang="en-US" dirty="0">
                <a:latin typeface="Clarendon Cd (W1)" pitchFamily="18" charset="0"/>
              </a:rPr>
              <a:t>To promote and document a mutually satisfactory agreement. </a:t>
            </a:r>
          </a:p>
          <a:p>
            <a:pPr marL="0" indent="0">
              <a:buNone/>
            </a:pPr>
            <a:endParaRPr lang="en-US" dirty="0"/>
          </a:p>
        </p:txBody>
      </p:sp>
      <p:sp>
        <p:nvSpPr>
          <p:cNvPr id="7" name="Rectangle 6"/>
          <p:cNvSpPr/>
          <p:nvPr/>
        </p:nvSpPr>
        <p:spPr>
          <a:xfrm>
            <a:off x="762000" y="1997839"/>
            <a:ext cx="6096000" cy="369332"/>
          </a:xfrm>
          <a:prstGeom prst="rect">
            <a:avLst/>
          </a:prstGeom>
        </p:spPr>
        <p:txBody>
          <a:bodyPr wrap="square">
            <a:spAutoFit/>
          </a:bodyPr>
          <a:lstStyle/>
          <a:p>
            <a:pPr lvl="1"/>
            <a:endParaRPr lang="en-US" altLang="en-US" dirty="0">
              <a:latin typeface="Clarendon Cd (W1)" pitchFamily="18" charset="0"/>
            </a:endParaRPr>
          </a:p>
        </p:txBody>
      </p:sp>
      <p:pic>
        <p:nvPicPr>
          <p:cNvPr id="8" name="Picture 4" descr="MC900071068[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5400" y="4921250"/>
            <a:ext cx="2057400" cy="193675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7" descr="MC90005685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80893" y="5092989"/>
            <a:ext cx="1801813"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4295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solidFill>
            <a:srgbClr val="008080">
              <a:alpha val="39999"/>
            </a:srgbClr>
          </a:solidFill>
        </p:spPr>
        <p:txBody>
          <a:bodyPr/>
          <a:lstStyle/>
          <a:p>
            <a:r>
              <a:rPr lang="en-US" altLang="en-US" dirty="0">
                <a:latin typeface="Clarendon Cd (W1)" pitchFamily="18" charset="0"/>
              </a:rPr>
              <a:t>Benefits of ADR</a:t>
            </a:r>
          </a:p>
        </p:txBody>
      </p:sp>
      <p:sp>
        <p:nvSpPr>
          <p:cNvPr id="7" name="Rectangle 3"/>
          <p:cNvSpPr>
            <a:spLocks noGrp="1" noChangeArrowheads="1"/>
          </p:cNvSpPr>
          <p:nvPr>
            <p:ph idx="1"/>
          </p:nvPr>
        </p:nvSpPr>
        <p:spPr/>
        <p:txBody>
          <a:bodyPr>
            <a:normAutofit fontScale="92500" lnSpcReduction="10000"/>
          </a:bodyPr>
          <a:lstStyle/>
          <a:p>
            <a:pPr>
              <a:lnSpc>
                <a:spcPct val="90000"/>
              </a:lnSpc>
              <a:buFont typeface="Wingdings" pitchFamily="2" charset="2"/>
              <a:buChar char="v"/>
            </a:pPr>
            <a:endParaRPr lang="en-US" altLang="en-US" dirty="0">
              <a:latin typeface="Clarendon Cd (W1)" pitchFamily="18" charset="0"/>
            </a:endParaRPr>
          </a:p>
          <a:p>
            <a:pPr>
              <a:lnSpc>
                <a:spcPct val="90000"/>
              </a:lnSpc>
              <a:buFont typeface="Wingdings" pitchFamily="2" charset="2"/>
              <a:buChar char="v"/>
            </a:pPr>
            <a:r>
              <a:rPr lang="en-US" altLang="en-US" dirty="0">
                <a:latin typeface="Clarendon Cd (W1)" pitchFamily="18" charset="0"/>
              </a:rPr>
              <a:t>Helps reduce litigation costs. </a:t>
            </a:r>
          </a:p>
          <a:p>
            <a:pPr>
              <a:lnSpc>
                <a:spcPct val="90000"/>
              </a:lnSpc>
              <a:buFont typeface="Wingdings" pitchFamily="2" charset="2"/>
              <a:buChar char="v"/>
            </a:pPr>
            <a:r>
              <a:rPr lang="en-US" altLang="en-US" dirty="0">
                <a:latin typeface="Clarendon Cd (W1)" pitchFamily="18" charset="0"/>
              </a:rPr>
              <a:t>Saves time; promotes program efficiency</a:t>
            </a:r>
          </a:p>
          <a:p>
            <a:pPr>
              <a:lnSpc>
                <a:spcPct val="90000"/>
              </a:lnSpc>
              <a:buFont typeface="Wingdings" pitchFamily="2" charset="2"/>
              <a:buChar char="v"/>
            </a:pPr>
            <a:r>
              <a:rPr lang="en-US" altLang="en-US" dirty="0">
                <a:latin typeface="Clarendon Cd (W1)" pitchFamily="18" charset="0"/>
              </a:rPr>
              <a:t>Customer Service.  Provides additional access to regulated community for meaningful dialogue with the DEP.</a:t>
            </a:r>
          </a:p>
          <a:p>
            <a:pPr>
              <a:lnSpc>
                <a:spcPct val="90000"/>
              </a:lnSpc>
              <a:buFont typeface="Wingdings" pitchFamily="2" charset="2"/>
              <a:buChar char="v"/>
            </a:pPr>
            <a:r>
              <a:rPr lang="en-US" altLang="en-US" dirty="0">
                <a:latin typeface="Clarendon Cd (W1)" pitchFamily="18" charset="0"/>
              </a:rPr>
              <a:t>Allows direct participation in developing a mutually agreeable solution to the problem. </a:t>
            </a:r>
            <a:br>
              <a:rPr lang="en-US" altLang="en-US" dirty="0">
                <a:latin typeface="Clarendon Cd (W1)" pitchFamily="18" charset="0"/>
              </a:rPr>
            </a:br>
            <a:br>
              <a:rPr lang="en-US" altLang="en-US" dirty="0"/>
            </a:br>
            <a:endParaRPr lang="en-US" altLang="en-US" dirty="0"/>
          </a:p>
          <a:p>
            <a:pPr>
              <a:lnSpc>
                <a:spcPct val="90000"/>
              </a:lnSpc>
              <a:buFontTx/>
              <a:buNone/>
            </a:pPr>
            <a:endParaRPr lang="en-US" altLang="en-US" dirty="0"/>
          </a:p>
        </p:txBody>
      </p:sp>
    </p:spTree>
    <p:extLst>
      <p:ext uri="{BB962C8B-B14F-4D97-AF65-F5344CB8AC3E}">
        <p14:creationId xmlns:p14="http://schemas.microsoft.com/office/powerpoint/2010/main" val="3619752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solidFill>
            <a:srgbClr val="008080">
              <a:alpha val="39999"/>
            </a:srgbClr>
          </a:solidFill>
        </p:spPr>
        <p:txBody>
          <a:bodyPr/>
          <a:lstStyle/>
          <a:p>
            <a:r>
              <a:rPr lang="en-US" altLang="en-US" dirty="0">
                <a:latin typeface="Clarendon Cd (W1)" pitchFamily="18" charset="0"/>
              </a:rPr>
              <a:t>Examples of ODR Cases</a:t>
            </a:r>
          </a:p>
        </p:txBody>
      </p:sp>
      <p:sp>
        <p:nvSpPr>
          <p:cNvPr id="8" name="Rectangle 3"/>
          <p:cNvSpPr>
            <a:spLocks noGrp="1" noChangeArrowheads="1"/>
          </p:cNvSpPr>
          <p:nvPr>
            <p:ph idx="1"/>
          </p:nvPr>
        </p:nvSpPr>
        <p:spPr/>
        <p:txBody>
          <a:bodyPr/>
          <a:lstStyle/>
          <a:p>
            <a:pPr>
              <a:lnSpc>
                <a:spcPct val="90000"/>
              </a:lnSpc>
            </a:pPr>
            <a:r>
              <a:rPr lang="en-US" altLang="en-US" sz="2800" dirty="0"/>
              <a:t>Cases from throughout the Department - Land Use Permitting and Enforcement cases have, historically, been most frequently requested</a:t>
            </a:r>
          </a:p>
          <a:p>
            <a:pPr>
              <a:lnSpc>
                <a:spcPct val="90000"/>
              </a:lnSpc>
            </a:pPr>
            <a:r>
              <a:rPr lang="en-US" altLang="en-US" sz="2800" dirty="0"/>
              <a:t>Multiple parties or programs may participate</a:t>
            </a:r>
          </a:p>
          <a:p>
            <a:pPr>
              <a:lnSpc>
                <a:spcPct val="90000"/>
              </a:lnSpc>
            </a:pPr>
            <a:r>
              <a:rPr lang="en-US" altLang="en-US" sz="2800" dirty="0"/>
              <a:t>With DAGs/Attorneys participating, but not always</a:t>
            </a:r>
          </a:p>
          <a:p>
            <a:pPr>
              <a:lnSpc>
                <a:spcPct val="90000"/>
              </a:lnSpc>
            </a:pPr>
            <a:r>
              <a:rPr lang="en-US" altLang="en-US" sz="2800" dirty="0"/>
              <a:t>We will combine matters and parties, if requested, in an effort to effect efficiencies</a:t>
            </a:r>
          </a:p>
          <a:p>
            <a:pPr>
              <a:lnSpc>
                <a:spcPct val="90000"/>
              </a:lnSpc>
              <a:buFontTx/>
              <a:buNone/>
            </a:pPr>
            <a:endParaRPr lang="en-US" altLang="en-US" sz="2800" dirty="0"/>
          </a:p>
          <a:p>
            <a:pPr>
              <a:lnSpc>
                <a:spcPct val="90000"/>
              </a:lnSpc>
            </a:pPr>
            <a:endParaRPr lang="en-US" altLang="en-US" sz="2800" dirty="0"/>
          </a:p>
        </p:txBody>
      </p:sp>
    </p:spTree>
    <p:extLst>
      <p:ext uri="{BB962C8B-B14F-4D97-AF65-F5344CB8AC3E}">
        <p14:creationId xmlns:p14="http://schemas.microsoft.com/office/powerpoint/2010/main" val="3858834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solidFill>
            <a:srgbClr val="008080">
              <a:alpha val="39999"/>
            </a:srgbClr>
          </a:solidFill>
        </p:spPr>
        <p:txBody>
          <a:bodyPr/>
          <a:lstStyle/>
          <a:p>
            <a:r>
              <a:rPr lang="en-US" altLang="en-US" sz="4000" dirty="0">
                <a:latin typeface="Clarendon Cd (W1)" pitchFamily="18" charset="0"/>
              </a:rPr>
              <a:t>ODR Formats</a:t>
            </a:r>
          </a:p>
        </p:txBody>
      </p:sp>
      <p:sp>
        <p:nvSpPr>
          <p:cNvPr id="8" name="Rectangle 3"/>
          <p:cNvSpPr>
            <a:spLocks noGrp="1" noChangeArrowheads="1"/>
          </p:cNvSpPr>
          <p:nvPr>
            <p:ph idx="1"/>
          </p:nvPr>
        </p:nvSpPr>
        <p:spPr/>
        <p:txBody>
          <a:bodyPr/>
          <a:lstStyle/>
          <a:p>
            <a:pPr>
              <a:lnSpc>
                <a:spcPct val="80000"/>
              </a:lnSpc>
              <a:buFontTx/>
              <a:buNone/>
            </a:pPr>
            <a:r>
              <a:rPr lang="en-US" altLang="en-US" sz="1800" dirty="0">
                <a:latin typeface="Clarendon Cd (W1)" pitchFamily="18" charset="0"/>
              </a:rPr>
              <a:t> </a:t>
            </a:r>
          </a:p>
          <a:p>
            <a:pPr>
              <a:lnSpc>
                <a:spcPct val="80000"/>
              </a:lnSpc>
              <a:buFontTx/>
              <a:buNone/>
            </a:pPr>
            <a:r>
              <a:rPr lang="en-US" altLang="en-US" sz="1800" dirty="0">
                <a:latin typeface="Clarendon Cd (W1)" pitchFamily="18" charset="0"/>
              </a:rPr>
              <a:t>      ODR uses two forms of alternative dispute resolution to bring parties together to </a:t>
            </a:r>
          </a:p>
          <a:p>
            <a:pPr>
              <a:lnSpc>
                <a:spcPct val="80000"/>
              </a:lnSpc>
              <a:buFontTx/>
              <a:buNone/>
            </a:pPr>
            <a:r>
              <a:rPr lang="en-US" altLang="en-US" sz="1800" dirty="0">
                <a:latin typeface="Clarendon Cd (W1)" pitchFamily="18" charset="0"/>
              </a:rPr>
              <a:t>      resolve disagreements:</a:t>
            </a:r>
          </a:p>
          <a:p>
            <a:pPr>
              <a:lnSpc>
                <a:spcPct val="80000"/>
              </a:lnSpc>
              <a:buFontTx/>
              <a:buNone/>
            </a:pPr>
            <a:endParaRPr lang="en-US" altLang="en-US" sz="1800" dirty="0">
              <a:latin typeface="Clarendon Cd (W1)" pitchFamily="18" charset="0"/>
            </a:endParaRPr>
          </a:p>
          <a:p>
            <a:pPr>
              <a:lnSpc>
                <a:spcPct val="80000"/>
              </a:lnSpc>
              <a:buFont typeface="Wingdings" pitchFamily="2" charset="2"/>
              <a:buChar char="v"/>
            </a:pPr>
            <a:r>
              <a:rPr lang="en-US" altLang="en-US" sz="1800" u="sng" dirty="0">
                <a:latin typeface="Clarendon Cd (W1)" pitchFamily="18" charset="0"/>
              </a:rPr>
              <a:t>Mediation</a:t>
            </a:r>
            <a:r>
              <a:rPr lang="en-US" altLang="en-US" sz="1800" dirty="0">
                <a:latin typeface="Clarendon Cd (W1)" pitchFamily="18" charset="0"/>
              </a:rPr>
              <a:t> involves the parties developing the joint resolution of a dispute/disputed issues and, if necessary, agreeing on a future course of action. The resolution is memorialized in a Settlement Document.  A neutral helps the parties’ collaboratively problem-solve and explore options for resolution that may not previously have been considered. </a:t>
            </a:r>
          </a:p>
          <a:p>
            <a:pPr>
              <a:lnSpc>
                <a:spcPct val="80000"/>
              </a:lnSpc>
              <a:buFont typeface="Wingdings" pitchFamily="2" charset="2"/>
              <a:buNone/>
            </a:pPr>
            <a:endParaRPr lang="en-US" altLang="en-US" sz="1800" dirty="0">
              <a:latin typeface="Clarendon Cd (W1)" pitchFamily="18" charset="0"/>
            </a:endParaRPr>
          </a:p>
          <a:p>
            <a:pPr>
              <a:lnSpc>
                <a:spcPct val="80000"/>
              </a:lnSpc>
              <a:buFont typeface="Wingdings" pitchFamily="2" charset="2"/>
              <a:buChar char="v"/>
            </a:pPr>
            <a:r>
              <a:rPr lang="en-US" altLang="en-US" sz="1800" u="sng" dirty="0">
                <a:latin typeface="Clarendon Cd (W1)" pitchFamily="18" charset="0"/>
              </a:rPr>
              <a:t>Facilitation</a:t>
            </a:r>
            <a:r>
              <a:rPr lang="en-US" altLang="en-US" sz="1800" dirty="0">
                <a:latin typeface="Clarendon Cd (W1)" pitchFamily="18" charset="0"/>
              </a:rPr>
              <a:t> involves an informal meeting with the regulated entity and the DEP program to ascertain if the parties can mutually resolve whatever differences separate them. ODR structures the meeting so that it focuses on the issues and the ultimate goal, which may be to remediate a site, set a permit compliance schedule or resolve technical issues. </a:t>
            </a:r>
          </a:p>
          <a:p>
            <a:pPr>
              <a:lnSpc>
                <a:spcPct val="80000"/>
              </a:lnSpc>
              <a:buFontTx/>
              <a:buNone/>
            </a:pPr>
            <a:endParaRPr lang="en-US" altLang="en-US" sz="1800" dirty="0">
              <a:latin typeface="Clarendon Cd (W1)" pitchFamily="18" charset="0"/>
            </a:endParaRPr>
          </a:p>
          <a:p>
            <a:pPr>
              <a:lnSpc>
                <a:spcPct val="80000"/>
              </a:lnSpc>
            </a:pPr>
            <a:endParaRPr lang="en-US" altLang="en-US" sz="1800" dirty="0">
              <a:latin typeface="Clarendon Cd (W1)" pitchFamily="18" charset="0"/>
            </a:endParaRPr>
          </a:p>
        </p:txBody>
      </p:sp>
      <p:pic>
        <p:nvPicPr>
          <p:cNvPr id="9" name="Picture 12" descr="MC900195344[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574531">
            <a:off x="533400" y="5410200"/>
            <a:ext cx="1866900" cy="115093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0" descr="MC900060132[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175138">
            <a:off x="6820707" y="4989029"/>
            <a:ext cx="1830388" cy="145732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5" descr="MC900289943[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62400" y="5334000"/>
            <a:ext cx="1371600" cy="1162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5357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838200" y="304800"/>
            <a:ext cx="8229600" cy="1143000"/>
          </a:xfrm>
          <a:solidFill>
            <a:srgbClr val="008080">
              <a:alpha val="39999"/>
            </a:srgbClr>
          </a:solidFill>
        </p:spPr>
        <p:txBody>
          <a:bodyPr/>
          <a:lstStyle/>
          <a:p>
            <a:r>
              <a:rPr lang="en-US" altLang="en-US" dirty="0">
                <a:latin typeface="Clarendon Cd (W1)" pitchFamily="18" charset="0"/>
              </a:rPr>
              <a:t>ODR Process</a:t>
            </a:r>
          </a:p>
        </p:txBody>
      </p:sp>
      <p:pic>
        <p:nvPicPr>
          <p:cNvPr id="5" name="Picture 6" descr="MC900044856[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524156">
            <a:off x="533400" y="132850"/>
            <a:ext cx="121920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MC900044848[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16003">
            <a:off x="7323745" y="245788"/>
            <a:ext cx="1504950" cy="17526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3"/>
          <p:cNvSpPr>
            <a:spLocks noGrp="1" noChangeArrowheads="1"/>
          </p:cNvSpPr>
          <p:nvPr>
            <p:ph idx="1"/>
          </p:nvPr>
        </p:nvSpPr>
        <p:spPr/>
        <p:txBody>
          <a:bodyPr>
            <a:normAutofit fontScale="85000" lnSpcReduction="20000"/>
          </a:bodyPr>
          <a:lstStyle/>
          <a:p>
            <a:pPr>
              <a:lnSpc>
                <a:spcPct val="80000"/>
              </a:lnSpc>
              <a:buFontTx/>
              <a:buNone/>
            </a:pPr>
            <a:r>
              <a:rPr lang="en-US" altLang="en-US" sz="2000" dirty="0"/>
              <a:t>See website </a:t>
            </a:r>
            <a:r>
              <a:rPr lang="en-US" altLang="en-US" sz="2000" dirty="0">
                <a:hlinkClick r:id="rId4"/>
              </a:rPr>
              <a:t>http://www.nj.gov/dep/odr/</a:t>
            </a:r>
            <a:r>
              <a:rPr lang="en-US" altLang="en-US" sz="2000" dirty="0"/>
              <a:t> </a:t>
            </a:r>
          </a:p>
          <a:p>
            <a:pPr>
              <a:lnSpc>
                <a:spcPct val="80000"/>
              </a:lnSpc>
              <a:buFontTx/>
              <a:buNone/>
            </a:pPr>
            <a:endParaRPr lang="en-US" altLang="en-US" sz="2000" dirty="0"/>
          </a:p>
          <a:p>
            <a:pPr>
              <a:lnSpc>
                <a:spcPct val="80000"/>
              </a:lnSpc>
            </a:pPr>
            <a:r>
              <a:rPr lang="en-US" altLang="en-US" sz="2000" dirty="0"/>
              <a:t>Prepare a concise, factual and persuasive request - provide as much relevant information as possible.</a:t>
            </a:r>
          </a:p>
          <a:p>
            <a:pPr>
              <a:lnSpc>
                <a:spcPct val="80000"/>
              </a:lnSpc>
            </a:pPr>
            <a:r>
              <a:rPr lang="en-US" altLang="en-US" sz="2000" dirty="0"/>
              <a:t>ODR reviews the request and submits to DEP program (or if request is from program or Division of Law, to other parties) to see if they will participate in ADR.</a:t>
            </a:r>
          </a:p>
          <a:p>
            <a:pPr>
              <a:lnSpc>
                <a:spcPct val="80000"/>
              </a:lnSpc>
            </a:pPr>
            <a:r>
              <a:rPr lang="en-US" altLang="en-US" sz="2000" dirty="0"/>
              <a:t>Program identifies staff to participate and inquires whether a DAG will participate.</a:t>
            </a:r>
          </a:p>
          <a:p>
            <a:pPr>
              <a:lnSpc>
                <a:spcPct val="80000"/>
              </a:lnSpc>
            </a:pPr>
            <a:r>
              <a:rPr lang="en-US" altLang="en-US" sz="2000" dirty="0"/>
              <a:t>Once all parties agree to ADR, conduct organizational conference call, determine whether information exchange may be necessary  and schedule meeting or mediation session.</a:t>
            </a:r>
          </a:p>
          <a:p>
            <a:pPr>
              <a:lnSpc>
                <a:spcPct val="80000"/>
              </a:lnSpc>
            </a:pPr>
            <a:r>
              <a:rPr lang="en-US" altLang="en-US" sz="2000" dirty="0"/>
              <a:t>If circumstances merit, </a:t>
            </a:r>
            <a:r>
              <a:rPr lang="en-US" altLang="en-US" sz="2000" i="1" u="sng" dirty="0"/>
              <a:t>ex </a:t>
            </a:r>
            <a:r>
              <a:rPr lang="en-US" altLang="en-US" sz="2000" i="1" u="sng" dirty="0" err="1"/>
              <a:t>parte</a:t>
            </a:r>
            <a:r>
              <a:rPr lang="en-US" altLang="en-US" sz="2000" i="1" u="sng" dirty="0"/>
              <a:t> </a:t>
            </a:r>
            <a:r>
              <a:rPr lang="en-US" altLang="en-US" sz="2000" dirty="0"/>
              <a:t>communication conducted prior to mediation date.</a:t>
            </a:r>
          </a:p>
          <a:p>
            <a:pPr>
              <a:lnSpc>
                <a:spcPct val="80000"/>
              </a:lnSpc>
            </a:pPr>
            <a:r>
              <a:rPr lang="en-US" altLang="en-US" sz="2000" dirty="0"/>
              <a:t>Conduct Mediation or Facilitative meeting. </a:t>
            </a:r>
          </a:p>
          <a:p>
            <a:pPr>
              <a:lnSpc>
                <a:spcPct val="80000"/>
              </a:lnSpc>
            </a:pPr>
            <a:r>
              <a:rPr lang="en-US" altLang="en-US" sz="2000" dirty="0"/>
              <a:t>Essential terms of any agreement are documented on an ADR Term Sheet</a:t>
            </a:r>
          </a:p>
          <a:p>
            <a:pPr>
              <a:lnSpc>
                <a:spcPct val="80000"/>
              </a:lnSpc>
            </a:pPr>
            <a:r>
              <a:rPr lang="en-US" altLang="en-US" sz="2000" dirty="0"/>
              <a:t>Mediation Summary letter sent.</a:t>
            </a:r>
          </a:p>
          <a:p>
            <a:pPr>
              <a:lnSpc>
                <a:spcPct val="80000"/>
              </a:lnSpc>
            </a:pPr>
            <a:r>
              <a:rPr lang="en-US" altLang="en-US" sz="2000" dirty="0"/>
              <a:t>ODR is point of contact for exchange of information.</a:t>
            </a:r>
          </a:p>
          <a:p>
            <a:pPr>
              <a:lnSpc>
                <a:spcPct val="80000"/>
              </a:lnSpc>
            </a:pPr>
            <a:r>
              <a:rPr lang="en-US" altLang="en-US" sz="2000" dirty="0"/>
              <a:t>Draft Settlement Document for parties’ review and approval.</a:t>
            </a:r>
          </a:p>
          <a:p>
            <a:pPr>
              <a:lnSpc>
                <a:spcPct val="80000"/>
              </a:lnSpc>
            </a:pPr>
            <a:r>
              <a:rPr lang="en-US" altLang="en-US" sz="2000" dirty="0"/>
              <a:t>Finalize Settlement Document.</a:t>
            </a:r>
          </a:p>
          <a:p>
            <a:pPr>
              <a:lnSpc>
                <a:spcPct val="80000"/>
              </a:lnSpc>
            </a:pPr>
            <a:r>
              <a:rPr lang="en-US" altLang="en-US" sz="2000" dirty="0"/>
              <a:t>Public Notice if necessary.</a:t>
            </a:r>
          </a:p>
          <a:p>
            <a:pPr>
              <a:lnSpc>
                <a:spcPct val="80000"/>
              </a:lnSpc>
            </a:pPr>
            <a:r>
              <a:rPr lang="en-US" altLang="en-US" sz="2000" dirty="0"/>
              <a:t>Discussions and information exchange are confidential, unless already part of public record or as otherwise agreed to by the parties.   </a:t>
            </a:r>
          </a:p>
          <a:p>
            <a:pPr>
              <a:lnSpc>
                <a:spcPct val="80000"/>
              </a:lnSpc>
            </a:pPr>
            <a:r>
              <a:rPr lang="en-US" altLang="en-US" sz="2000" dirty="0"/>
              <a:t>Executed Settlement Document is a public document.</a:t>
            </a:r>
          </a:p>
          <a:p>
            <a:pPr>
              <a:lnSpc>
                <a:spcPct val="80000"/>
              </a:lnSpc>
            </a:pPr>
            <a:endParaRPr lang="en-US" altLang="en-US" sz="2000" dirty="0"/>
          </a:p>
        </p:txBody>
      </p:sp>
    </p:spTree>
    <p:extLst>
      <p:ext uri="{BB962C8B-B14F-4D97-AF65-F5344CB8AC3E}">
        <p14:creationId xmlns:p14="http://schemas.microsoft.com/office/powerpoint/2010/main" val="1943395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solidFill>
            <a:srgbClr val="008080">
              <a:alpha val="39999"/>
            </a:srgbClr>
          </a:solidFill>
        </p:spPr>
        <p:txBody>
          <a:bodyPr/>
          <a:lstStyle/>
          <a:p>
            <a:r>
              <a:rPr lang="en-US" altLang="en-US" dirty="0">
                <a:latin typeface="Clarendon Cd (W1)" pitchFamily="18" charset="0"/>
              </a:rPr>
              <a:t>ODR Process</a:t>
            </a:r>
          </a:p>
        </p:txBody>
      </p:sp>
      <p:sp>
        <p:nvSpPr>
          <p:cNvPr id="9" name="Rectangle 3"/>
          <p:cNvSpPr>
            <a:spLocks noGrp="1" noChangeArrowheads="1"/>
          </p:cNvSpPr>
          <p:nvPr>
            <p:ph idx="1"/>
          </p:nvPr>
        </p:nvSpPr>
        <p:spPr/>
        <p:txBody>
          <a:bodyPr>
            <a:normAutofit fontScale="92500" lnSpcReduction="20000"/>
          </a:bodyPr>
          <a:lstStyle/>
          <a:p>
            <a:pPr algn="ctr">
              <a:lnSpc>
                <a:spcPct val="80000"/>
              </a:lnSpc>
              <a:buFontTx/>
              <a:buNone/>
            </a:pPr>
            <a:r>
              <a:rPr lang="en-US" altLang="en-US" sz="2400" u="sng" dirty="0">
                <a:latin typeface="Clarendon Cd (W1)" pitchFamily="18" charset="0"/>
              </a:rPr>
              <a:t>Mediations</a:t>
            </a:r>
          </a:p>
          <a:p>
            <a:pPr>
              <a:lnSpc>
                <a:spcPct val="80000"/>
              </a:lnSpc>
              <a:buFontTx/>
              <a:buNone/>
            </a:pPr>
            <a:r>
              <a:rPr lang="en-US" altLang="en-US" sz="2400" dirty="0">
                <a:latin typeface="Clarendon Cd (W1)" pitchFamily="18" charset="0"/>
              </a:rPr>
              <a:t>Confidentiality:  All requests, documentation submitted and information discussed remain confidential in accordance with Uniform Mediation Act. </a:t>
            </a:r>
          </a:p>
          <a:p>
            <a:pPr>
              <a:lnSpc>
                <a:spcPct val="80000"/>
              </a:lnSpc>
              <a:buFont typeface="Wingdings" pitchFamily="2" charset="2"/>
              <a:buChar char="Ø"/>
            </a:pPr>
            <a:r>
              <a:rPr lang="en-US" altLang="en-US" sz="2400" dirty="0">
                <a:latin typeface="Clarendon Cd (W1)" pitchFamily="18" charset="0"/>
              </a:rPr>
              <a:t> Mediation Agreement signed at mediation session provides for confidentiality, non disclosure of information, non subpoena of mediator in any subsequent proceedings, that mediation is in good faith; and that mutually accepted decisions are binding and enforceable. </a:t>
            </a:r>
          </a:p>
          <a:p>
            <a:pPr>
              <a:lnSpc>
                <a:spcPct val="80000"/>
              </a:lnSpc>
              <a:buFont typeface="Wingdings" pitchFamily="2" charset="2"/>
              <a:buChar char="Ø"/>
            </a:pPr>
            <a:r>
              <a:rPr lang="en-US" altLang="en-US" sz="2400" dirty="0">
                <a:latin typeface="Clarendon Cd (W1)" pitchFamily="18" charset="0"/>
              </a:rPr>
              <a:t>Essential terms of any settlement are set down in writing and agreed to by the parties at the conclusion of any successful mediation. </a:t>
            </a:r>
          </a:p>
          <a:p>
            <a:pPr>
              <a:lnSpc>
                <a:spcPct val="80000"/>
              </a:lnSpc>
              <a:buFont typeface="Wingdings" pitchFamily="2" charset="2"/>
              <a:buChar char="Ø"/>
            </a:pPr>
            <a:r>
              <a:rPr lang="en-US" altLang="en-US" sz="2400" dirty="0">
                <a:latin typeface="Clarendon Cd (W1)" pitchFamily="18" charset="0"/>
              </a:rPr>
              <a:t>A Mediation Summary Letter is prepared by ODR and subsequent documentation is exchanged, if necessary.  </a:t>
            </a:r>
          </a:p>
          <a:p>
            <a:pPr>
              <a:lnSpc>
                <a:spcPct val="80000"/>
              </a:lnSpc>
              <a:buFont typeface="Wingdings" pitchFamily="2" charset="2"/>
              <a:buChar char="Ø"/>
            </a:pPr>
            <a:r>
              <a:rPr lang="en-US" altLang="en-US" sz="2400" dirty="0">
                <a:latin typeface="Clarendon Cd (W1)" pitchFamily="18" charset="0"/>
              </a:rPr>
              <a:t>Draft </a:t>
            </a:r>
            <a:r>
              <a:rPr lang="en-US" altLang="en-US" sz="2400">
                <a:latin typeface="Clarendon Cd (W1)" pitchFamily="18" charset="0"/>
              </a:rPr>
              <a:t>Settlement Documents </a:t>
            </a:r>
            <a:r>
              <a:rPr lang="en-US" altLang="en-US" sz="2400" dirty="0">
                <a:latin typeface="Clarendon Cd (W1)" pitchFamily="18" charset="0"/>
              </a:rPr>
              <a:t>are prepared by ODR (or by a party) and provided to the parties for review and approval prior to execution. </a:t>
            </a:r>
          </a:p>
          <a:p>
            <a:pPr>
              <a:lnSpc>
                <a:spcPct val="80000"/>
              </a:lnSpc>
              <a:buFont typeface="Wingdings" pitchFamily="2" charset="2"/>
              <a:buChar char="Ø"/>
            </a:pPr>
            <a:r>
              <a:rPr lang="en-US" altLang="en-US" sz="2400" dirty="0">
                <a:latin typeface="Clarendon Cd (W1)" pitchFamily="18" charset="0"/>
              </a:rPr>
              <a:t>Matter remains open in ODR until final execution of settlement document.</a:t>
            </a:r>
          </a:p>
          <a:p>
            <a:pPr>
              <a:lnSpc>
                <a:spcPct val="80000"/>
              </a:lnSpc>
              <a:buFontTx/>
              <a:buNone/>
            </a:pPr>
            <a:endParaRPr lang="en-US" altLang="en-US" sz="2400" dirty="0"/>
          </a:p>
        </p:txBody>
      </p:sp>
    </p:spTree>
    <p:extLst>
      <p:ext uri="{BB962C8B-B14F-4D97-AF65-F5344CB8AC3E}">
        <p14:creationId xmlns:p14="http://schemas.microsoft.com/office/powerpoint/2010/main" val="4081072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B7254C6-09DF-47BB-B619-5CA702573DD3}"/>
              </a:ext>
            </a:extLst>
          </p:cNvPr>
          <p:cNvGraphicFramePr>
            <a:graphicFrameLocks noGrp="1"/>
          </p:cNvGraphicFramePr>
          <p:nvPr>
            <p:ph idx="1"/>
            <p:extLst/>
          </p:nvPr>
        </p:nvGraphicFramePr>
        <p:xfrm>
          <a:off x="527780" y="1275588"/>
          <a:ext cx="8061008" cy="4363403"/>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Connector 5"/>
          <p:cNvCxnSpPr/>
          <p:nvPr/>
        </p:nvCxnSpPr>
        <p:spPr>
          <a:xfrm flipV="1">
            <a:off x="1604772" y="1866233"/>
            <a:ext cx="6028182" cy="1153574"/>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449824" y="5337238"/>
            <a:ext cx="301752" cy="572"/>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1188720" y="4240530"/>
            <a:ext cx="416052" cy="493776"/>
          </a:xfrm>
          <a:prstGeom prst="line">
            <a:avLst/>
          </a:prstGeom>
          <a:ln w="34925"/>
          <a:effectLst>
            <a:outerShdw blurRad="57150" dist="19050" dir="5400000" algn="tl" rotWithShape="0">
              <a:prstClr val="black">
                <a:alpha val="63000"/>
              </a:prstClr>
            </a:outerShdw>
          </a:effectLst>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1188720" y="4487418"/>
            <a:ext cx="416052" cy="246888"/>
          </a:xfrm>
          <a:prstGeom prst="line">
            <a:avLst/>
          </a:prstGeom>
          <a:ln w="34925">
            <a:solidFill>
              <a:schemeClr val="accent2"/>
            </a:solidFill>
          </a:ln>
          <a:effectLst>
            <a:outerShdw blurRad="57150" dist="19050" dir="5400000" algn="t" rotWithShape="0">
              <a:prstClr val="black">
                <a:alpha val="63000"/>
              </a:prstClr>
            </a:outerShdw>
          </a:effectLst>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a:off x="1188720" y="2100894"/>
            <a:ext cx="6848856"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5486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title"/>
          </p:nvPr>
        </p:nvSpPr>
        <p:spPr/>
        <p:txBody>
          <a:bodyPr>
            <a:normAutofit fontScale="90000"/>
          </a:bodyPr>
          <a:lstStyle/>
          <a:p>
            <a:r>
              <a:rPr lang="en-US" altLang="en-US" u="sng" dirty="0">
                <a:latin typeface="Clarendon Cd (W1)" pitchFamily="18" charset="0"/>
              </a:rPr>
              <a:t>Contact Information</a:t>
            </a:r>
            <a:br>
              <a:rPr lang="en-US" altLang="en-US" u="sng" dirty="0">
                <a:latin typeface="Clarendon Cd (W1)" pitchFamily="18" charset="0"/>
              </a:rPr>
            </a:br>
            <a:r>
              <a:rPr lang="en-US" altLang="en-US" dirty="0">
                <a:latin typeface="Clarendon Cd (W1)" pitchFamily="18" charset="0"/>
              </a:rPr>
              <a:t>Website:  www.nj.gov/dep/odr</a:t>
            </a:r>
          </a:p>
        </p:txBody>
      </p:sp>
      <p:graphicFrame>
        <p:nvGraphicFramePr>
          <p:cNvPr id="2" name="Table 1"/>
          <p:cNvGraphicFramePr>
            <a:graphicFrameLocks noGrp="1"/>
          </p:cNvGraphicFramePr>
          <p:nvPr>
            <p:extLst>
              <p:ext uri="{D42A27DB-BD31-4B8C-83A1-F6EECF244321}">
                <p14:modId xmlns:p14="http://schemas.microsoft.com/office/powerpoint/2010/main" val="3256845110"/>
              </p:ext>
            </p:extLst>
          </p:nvPr>
        </p:nvGraphicFramePr>
        <p:xfrm>
          <a:off x="990600" y="1676400"/>
          <a:ext cx="6858000" cy="3962400"/>
        </p:xfrm>
        <a:graphic>
          <a:graphicData uri="http://schemas.openxmlformats.org/drawingml/2006/table">
            <a:tbl>
              <a:tblPr firstRow="1" bandRow="1">
                <a:tableStyleId>{5C22544A-7EE6-4342-B048-85BDC9FD1C3A}</a:tableStyleId>
              </a:tblPr>
              <a:tblGrid>
                <a:gridCol w="3581400">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tblGrid>
              <a:tr h="3962400">
                <a:tc>
                  <a:txBody>
                    <a:bodyPr/>
                    <a:lstStyle/>
                    <a:p>
                      <a:pPr algn="l">
                        <a:lnSpc>
                          <a:spcPct val="90000"/>
                        </a:lnSpc>
                        <a:buFontTx/>
                        <a:buNone/>
                      </a:pPr>
                      <a:r>
                        <a:rPr lang="en-US" altLang="en-US" dirty="0">
                          <a:solidFill>
                            <a:srgbClr val="0070C0"/>
                          </a:solidFill>
                          <a:latin typeface="Clarendon Cd (W1)" pitchFamily="18" charset="0"/>
                        </a:rPr>
                        <a:t>Ray</a:t>
                      </a:r>
                      <a:r>
                        <a:rPr lang="en-US" altLang="en-US" baseline="0" dirty="0">
                          <a:solidFill>
                            <a:srgbClr val="0070C0"/>
                          </a:solidFill>
                          <a:latin typeface="Clarendon Cd (W1)" pitchFamily="18" charset="0"/>
                        </a:rPr>
                        <a:t> Papperman, Deputy Advisor</a:t>
                      </a:r>
                      <a:br>
                        <a:rPr lang="en-US" altLang="en-US" dirty="0">
                          <a:solidFill>
                            <a:srgbClr val="0070C0"/>
                          </a:solidFill>
                          <a:latin typeface="Clarendon Cd (W1)" pitchFamily="18" charset="0"/>
                        </a:rPr>
                      </a:br>
                      <a:r>
                        <a:rPr lang="en-US" altLang="en-US" dirty="0">
                          <a:solidFill>
                            <a:srgbClr val="0070C0"/>
                          </a:solidFill>
                          <a:latin typeface="Clarendon Cd (W1)" pitchFamily="18" charset="0"/>
                        </a:rPr>
                        <a:t>Office of Dispute Resolution</a:t>
                      </a:r>
                      <a:br>
                        <a:rPr lang="en-US" altLang="en-US" dirty="0">
                          <a:solidFill>
                            <a:srgbClr val="0070C0"/>
                          </a:solidFill>
                          <a:latin typeface="Clarendon Cd (W1)" pitchFamily="18" charset="0"/>
                        </a:rPr>
                      </a:br>
                      <a:r>
                        <a:rPr lang="en-US" altLang="en-US" dirty="0">
                          <a:solidFill>
                            <a:srgbClr val="0070C0"/>
                          </a:solidFill>
                          <a:latin typeface="Clarendon Cd (W1)" pitchFamily="18" charset="0"/>
                        </a:rPr>
                        <a:t>P.O. Box 402</a:t>
                      </a:r>
                    </a:p>
                    <a:p>
                      <a:pPr algn="l">
                        <a:lnSpc>
                          <a:spcPct val="90000"/>
                        </a:lnSpc>
                        <a:buFontTx/>
                        <a:buNone/>
                      </a:pPr>
                      <a:r>
                        <a:rPr lang="en-US" altLang="en-US" dirty="0">
                          <a:solidFill>
                            <a:srgbClr val="0070C0"/>
                          </a:solidFill>
                          <a:latin typeface="Clarendon Cd (W1)" pitchFamily="18" charset="0"/>
                        </a:rPr>
                        <a:t>Mail Code 401-07</a:t>
                      </a:r>
                    </a:p>
                    <a:p>
                      <a:pPr algn="l">
                        <a:lnSpc>
                          <a:spcPct val="90000"/>
                        </a:lnSpc>
                        <a:buFontTx/>
                        <a:buNone/>
                      </a:pPr>
                      <a:r>
                        <a:rPr lang="en-US" altLang="en-US" dirty="0">
                          <a:solidFill>
                            <a:srgbClr val="0070C0"/>
                          </a:solidFill>
                          <a:latin typeface="Clarendon Cd (W1)" pitchFamily="18" charset="0"/>
                        </a:rPr>
                        <a:t>401 East State St, 7th Floor </a:t>
                      </a:r>
                      <a:br>
                        <a:rPr lang="en-US" altLang="en-US" dirty="0">
                          <a:solidFill>
                            <a:srgbClr val="0070C0"/>
                          </a:solidFill>
                          <a:latin typeface="Clarendon Cd (W1)" pitchFamily="18" charset="0"/>
                        </a:rPr>
                      </a:br>
                      <a:r>
                        <a:rPr lang="en-US" altLang="en-US" dirty="0">
                          <a:solidFill>
                            <a:srgbClr val="0070C0"/>
                          </a:solidFill>
                          <a:latin typeface="Clarendon Cd (W1)" pitchFamily="18" charset="0"/>
                        </a:rPr>
                        <a:t>Trenton, NJ 08625-0402</a:t>
                      </a:r>
                      <a:br>
                        <a:rPr lang="en-US" altLang="en-US" dirty="0">
                          <a:solidFill>
                            <a:srgbClr val="0070C0"/>
                          </a:solidFill>
                          <a:latin typeface="Clarendon Cd (W1)" pitchFamily="18" charset="0"/>
                        </a:rPr>
                      </a:br>
                      <a:r>
                        <a:rPr lang="en-US" altLang="en-US" dirty="0">
                          <a:solidFill>
                            <a:srgbClr val="0070C0"/>
                          </a:solidFill>
                          <a:latin typeface="Clarendon Cd (W1)" pitchFamily="18" charset="0"/>
                        </a:rPr>
                        <a:t>(609) 633-7024</a:t>
                      </a:r>
                      <a:br>
                        <a:rPr lang="en-US" altLang="en-US" dirty="0">
                          <a:solidFill>
                            <a:srgbClr val="0070C0"/>
                          </a:solidFill>
                          <a:latin typeface="Clarendon Cd (W1)" pitchFamily="18" charset="0"/>
                        </a:rPr>
                      </a:br>
                      <a:r>
                        <a:rPr lang="en-US" altLang="en-US" dirty="0">
                          <a:solidFill>
                            <a:srgbClr val="0070C0"/>
                          </a:solidFill>
                          <a:latin typeface="Clarendon Cd (W1)" pitchFamily="18" charset="0"/>
                        </a:rPr>
                        <a:t>FAX: (609) 292-7695 </a:t>
                      </a:r>
                    </a:p>
                    <a:p>
                      <a:pPr algn="l">
                        <a:lnSpc>
                          <a:spcPct val="90000"/>
                        </a:lnSpc>
                        <a:buFontTx/>
                        <a:buNone/>
                      </a:pPr>
                      <a:r>
                        <a:rPr lang="en-US" altLang="en-US" dirty="0">
                          <a:solidFill>
                            <a:srgbClr val="0070C0"/>
                          </a:solidFill>
                          <a:latin typeface="Clarendon Cd (W1)" pitchFamily="18" charset="0"/>
                        </a:rPr>
                        <a:t>	</a:t>
                      </a:r>
                    </a:p>
                    <a:p>
                      <a:pPr algn="l">
                        <a:lnSpc>
                          <a:spcPct val="90000"/>
                        </a:lnSpc>
                        <a:buFontTx/>
                        <a:buNone/>
                      </a:pPr>
                      <a:r>
                        <a:rPr lang="en-US" altLang="en-US" dirty="0">
                          <a:solidFill>
                            <a:srgbClr val="0070C0"/>
                          </a:solidFill>
                          <a:latin typeface="Clarendon Cd (W1)" pitchFamily="18" charset="0"/>
                        </a:rPr>
                        <a:t>Email: </a:t>
                      </a:r>
                      <a:r>
                        <a:rPr lang="en-US" altLang="en-US" dirty="0">
                          <a:solidFill>
                            <a:srgbClr val="0070C0"/>
                          </a:solidFill>
                          <a:latin typeface="Clarendon Cd (W1)" pitchFamily="18" charset="0"/>
                          <a:hlinkClick r:id="rId2"/>
                        </a:rPr>
                        <a:t>Ray.Papperman@dep.nj.gov</a:t>
                      </a:r>
                      <a:endParaRPr lang="en-US" altLang="en-US" dirty="0">
                        <a:solidFill>
                          <a:srgbClr val="0070C0"/>
                        </a:solidFill>
                        <a:latin typeface="Clarendon Cd (W1)" pitchFamily="18" charset="0"/>
                      </a:endParaRPr>
                    </a:p>
                    <a:p>
                      <a:pPr algn="l"/>
                      <a:endParaRPr lang="en-US" dirty="0">
                        <a:solidFill>
                          <a:srgbClr val="0070C0"/>
                        </a:solidFill>
                      </a:endParaRPr>
                    </a:p>
                  </a:txBody>
                  <a:tcPr>
                    <a:solidFill>
                      <a:schemeClr val="bg1"/>
                    </a:solidFill>
                  </a:tcPr>
                </a:tc>
                <a:tc>
                  <a:txBody>
                    <a:bodyPr/>
                    <a:lstStyle/>
                    <a:p>
                      <a:pPr algn="l">
                        <a:lnSpc>
                          <a:spcPct val="90000"/>
                        </a:lnSpc>
                        <a:buFontTx/>
                        <a:buNone/>
                      </a:pPr>
                      <a:r>
                        <a:rPr lang="en-US" altLang="en-US" dirty="0">
                          <a:solidFill>
                            <a:srgbClr val="0070C0"/>
                          </a:solidFill>
                          <a:latin typeface="Clarendon Cd (W1)" pitchFamily="18" charset="0"/>
                        </a:rPr>
                        <a:t>Linda Taylor</a:t>
                      </a:r>
                      <a:br>
                        <a:rPr lang="en-US" altLang="en-US" dirty="0">
                          <a:solidFill>
                            <a:srgbClr val="0070C0"/>
                          </a:solidFill>
                          <a:latin typeface="Clarendon Cd (W1)" pitchFamily="18" charset="0"/>
                        </a:rPr>
                      </a:br>
                      <a:r>
                        <a:rPr lang="en-US" altLang="en-US" dirty="0">
                          <a:solidFill>
                            <a:srgbClr val="0070C0"/>
                          </a:solidFill>
                          <a:latin typeface="Clarendon Cd (W1)" pitchFamily="18" charset="0"/>
                        </a:rPr>
                        <a:t>Office of Dispute Resolution</a:t>
                      </a:r>
                      <a:br>
                        <a:rPr lang="en-US" altLang="en-US" dirty="0">
                          <a:solidFill>
                            <a:srgbClr val="0070C0"/>
                          </a:solidFill>
                          <a:latin typeface="Clarendon Cd (W1)" pitchFamily="18" charset="0"/>
                        </a:rPr>
                      </a:br>
                      <a:r>
                        <a:rPr lang="en-US" altLang="en-US" dirty="0">
                          <a:solidFill>
                            <a:srgbClr val="0070C0"/>
                          </a:solidFill>
                          <a:latin typeface="Clarendon Cd (W1)" pitchFamily="18" charset="0"/>
                        </a:rPr>
                        <a:t>P.O. Box 402</a:t>
                      </a:r>
                    </a:p>
                    <a:p>
                      <a:pPr algn="l">
                        <a:lnSpc>
                          <a:spcPct val="90000"/>
                        </a:lnSpc>
                        <a:buFontTx/>
                        <a:buNone/>
                      </a:pPr>
                      <a:r>
                        <a:rPr lang="en-US" altLang="en-US" dirty="0">
                          <a:solidFill>
                            <a:srgbClr val="0070C0"/>
                          </a:solidFill>
                          <a:latin typeface="Clarendon Cd (W1)" pitchFamily="18" charset="0"/>
                        </a:rPr>
                        <a:t>Mail Code 401-07</a:t>
                      </a:r>
                    </a:p>
                    <a:p>
                      <a:pPr algn="l">
                        <a:lnSpc>
                          <a:spcPct val="90000"/>
                        </a:lnSpc>
                        <a:buFontTx/>
                        <a:buNone/>
                      </a:pPr>
                      <a:r>
                        <a:rPr lang="en-US" altLang="en-US" dirty="0">
                          <a:solidFill>
                            <a:srgbClr val="0070C0"/>
                          </a:solidFill>
                          <a:latin typeface="Clarendon Cd (W1)" pitchFamily="18" charset="0"/>
                        </a:rPr>
                        <a:t>401 East State St, 7th Floor </a:t>
                      </a:r>
                      <a:br>
                        <a:rPr lang="en-US" altLang="en-US" dirty="0">
                          <a:solidFill>
                            <a:srgbClr val="0070C0"/>
                          </a:solidFill>
                          <a:latin typeface="Clarendon Cd (W1)" pitchFamily="18" charset="0"/>
                        </a:rPr>
                      </a:br>
                      <a:r>
                        <a:rPr lang="en-US" altLang="en-US" dirty="0">
                          <a:solidFill>
                            <a:srgbClr val="0070C0"/>
                          </a:solidFill>
                          <a:latin typeface="Clarendon Cd (W1)" pitchFamily="18" charset="0"/>
                        </a:rPr>
                        <a:t>Trenton, NJ 08625-0402</a:t>
                      </a:r>
                      <a:br>
                        <a:rPr lang="en-US" altLang="en-US" dirty="0">
                          <a:solidFill>
                            <a:srgbClr val="0070C0"/>
                          </a:solidFill>
                          <a:latin typeface="Clarendon Cd (W1)" pitchFamily="18" charset="0"/>
                        </a:rPr>
                      </a:br>
                      <a:r>
                        <a:rPr lang="en-US" altLang="en-US" dirty="0">
                          <a:solidFill>
                            <a:srgbClr val="0070C0"/>
                          </a:solidFill>
                          <a:latin typeface="Clarendon Cd (W1)" pitchFamily="18" charset="0"/>
                        </a:rPr>
                        <a:t>(609) 633-1432</a:t>
                      </a:r>
                      <a:br>
                        <a:rPr lang="en-US" altLang="en-US" dirty="0">
                          <a:solidFill>
                            <a:srgbClr val="0070C0"/>
                          </a:solidFill>
                          <a:latin typeface="Clarendon Cd (W1)" pitchFamily="18" charset="0"/>
                        </a:rPr>
                      </a:br>
                      <a:r>
                        <a:rPr lang="en-US" altLang="en-US" dirty="0">
                          <a:solidFill>
                            <a:srgbClr val="0070C0"/>
                          </a:solidFill>
                          <a:latin typeface="Clarendon Cd (W1)" pitchFamily="18" charset="0"/>
                        </a:rPr>
                        <a:t>FAX: (609) 292-7695</a:t>
                      </a:r>
                    </a:p>
                    <a:p>
                      <a:pPr algn="l">
                        <a:lnSpc>
                          <a:spcPct val="90000"/>
                        </a:lnSpc>
                        <a:buFontTx/>
                        <a:buNone/>
                      </a:pPr>
                      <a:r>
                        <a:rPr lang="en-US" altLang="en-US" dirty="0">
                          <a:solidFill>
                            <a:srgbClr val="0070C0"/>
                          </a:solidFill>
                          <a:latin typeface="Clarendon Cd (W1)" pitchFamily="18" charset="0"/>
                        </a:rPr>
                        <a:t>	</a:t>
                      </a:r>
                    </a:p>
                    <a:p>
                      <a:pPr algn="l">
                        <a:lnSpc>
                          <a:spcPct val="90000"/>
                        </a:lnSpc>
                        <a:buFontTx/>
                        <a:buNone/>
                      </a:pPr>
                      <a:r>
                        <a:rPr lang="en-US" altLang="en-US" dirty="0">
                          <a:solidFill>
                            <a:srgbClr val="0070C0"/>
                          </a:solidFill>
                          <a:latin typeface="Clarendon Cd (W1)" pitchFamily="18" charset="0"/>
                        </a:rPr>
                        <a:t>Email: </a:t>
                      </a:r>
                      <a:r>
                        <a:rPr lang="en-US" altLang="en-US" dirty="0">
                          <a:solidFill>
                            <a:srgbClr val="0070C0"/>
                          </a:solidFill>
                          <a:latin typeface="Clarendon Cd (W1)" pitchFamily="18" charset="0"/>
                          <a:hlinkClick r:id="rId2"/>
                        </a:rPr>
                        <a:t>Linda.Taylor@dep.nj.gov</a:t>
                      </a:r>
                      <a:endParaRPr lang="en-US" altLang="en-US" dirty="0">
                        <a:solidFill>
                          <a:srgbClr val="0070C0"/>
                        </a:solidFill>
                        <a:latin typeface="Clarendon Cd (W1)" pitchFamily="18" charset="0"/>
                      </a:endParaRPr>
                    </a:p>
                    <a:p>
                      <a:pPr algn="l"/>
                      <a:endParaRPr lang="en-US" dirty="0">
                        <a:solidFill>
                          <a:srgbClr val="0070C0"/>
                        </a:solidFill>
                      </a:endParaRPr>
                    </a:p>
                    <a:p>
                      <a:pPr algn="l"/>
                      <a:endParaRPr lang="en-US" dirty="0"/>
                    </a:p>
                  </a:txBody>
                  <a:tcPr>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838516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537</TotalTime>
  <Words>712</Words>
  <Application>Microsoft Office PowerPoint</Application>
  <PresentationFormat>On-screen Show (4:3)</PresentationFormat>
  <Paragraphs>81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Clarendon Cd (W1)</vt:lpstr>
      <vt:lpstr>Wingdings</vt:lpstr>
      <vt:lpstr>Office Theme</vt:lpstr>
      <vt:lpstr>OFFICE OF DISPUTE RESOLUTION</vt:lpstr>
      <vt:lpstr>Goals of ODR</vt:lpstr>
      <vt:lpstr>Benefits of ADR</vt:lpstr>
      <vt:lpstr>Examples of ODR Cases</vt:lpstr>
      <vt:lpstr>ODR Formats</vt:lpstr>
      <vt:lpstr>ODR Process</vt:lpstr>
      <vt:lpstr>ODR Process</vt:lpstr>
      <vt:lpstr>PowerPoint Presentation</vt:lpstr>
      <vt:lpstr>Contact Information Website:  www.nj.gov/dep/odr</vt:lpstr>
    </vt:vector>
  </TitlesOfParts>
  <Company>NJDEP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DISPUTE RESOLUTION</dc:title>
  <dc:creator>Linda Taylor</dc:creator>
  <cp:lastModifiedBy>Taylor, Linda</cp:lastModifiedBy>
  <cp:revision>42</cp:revision>
  <cp:lastPrinted>2016-05-05T18:17:23Z</cp:lastPrinted>
  <dcterms:created xsi:type="dcterms:W3CDTF">2014-02-19T14:19:35Z</dcterms:created>
  <dcterms:modified xsi:type="dcterms:W3CDTF">2017-11-14T20:43:29Z</dcterms:modified>
</cp:coreProperties>
</file>