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8"/>
  </p:notesMasterIdLst>
  <p:sldIdLst>
    <p:sldId id="256" r:id="rId2"/>
    <p:sldId id="257" r:id="rId3"/>
    <p:sldId id="265" r:id="rId4"/>
    <p:sldId id="266" r:id="rId5"/>
    <p:sldId id="261" r:id="rId6"/>
    <p:sldId id="263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tis, Jennifer" initials="FJ" lastIdx="1" clrIdx="0">
    <p:extLst>
      <p:ext uri="{19B8F6BF-5375-455C-9EA6-DF929625EA0E}">
        <p15:presenceInfo xmlns:p15="http://schemas.microsoft.com/office/powerpoint/2012/main" userId="S-1-5-21-1177238915-1677128483-682003330-19996" providerId="AD"/>
      </p:ext>
    </p:extLst>
  </p:cmAuthor>
  <p:cmAuthor id="2" name="Outlaw, Riche" initials="OR" lastIdx="1" clrIdx="1">
    <p:extLst>
      <p:ext uri="{19B8F6BF-5375-455C-9EA6-DF929625EA0E}">
        <p15:presenceInfo xmlns:p15="http://schemas.microsoft.com/office/powerpoint/2012/main" userId="S-1-5-21-1177238915-1677128483-682003330-27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4" autoAdjust="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6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4A5E3-3F7A-4D58-BD09-80EBD857B402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4FEE2-FE4F-4A79-B5D9-AD4B75148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1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will focus on the latest policy development for environmental justice. </a:t>
            </a:r>
          </a:p>
          <a:p>
            <a:r>
              <a:rPr lang="en-US" dirty="0"/>
              <a:t>Introductions</a:t>
            </a:r>
          </a:p>
          <a:p>
            <a:r>
              <a:rPr lang="en-US" dirty="0"/>
              <a:t>NJDEP EO-23 Team</a:t>
            </a:r>
          </a:p>
          <a:p>
            <a:r>
              <a:rPr lang="en-US" dirty="0"/>
              <a:t>Steering Committee and EJAC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FEE2-FE4F-4A79-B5D9-AD4B75148D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0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the Guidance Document is:</a:t>
            </a:r>
          </a:p>
          <a:p>
            <a:pPr lvl="1"/>
            <a:r>
              <a:rPr lang="en-US" sz="2000" dirty="0"/>
              <a:t>Framework for State agencies and departments to follow when considering EJ in their operations, decision-making processes, and actions. </a:t>
            </a:r>
          </a:p>
          <a:p>
            <a:pPr lvl="1" algn="ctr"/>
            <a:endParaRPr lang="en-US" sz="2000" dirty="0"/>
          </a:p>
          <a:p>
            <a:pPr marL="0" indent="0" algn="ctr">
              <a:buNone/>
            </a:pPr>
            <a:r>
              <a:rPr lang="en-US" b="1" dirty="0">
                <a:highlight>
                  <a:srgbClr val="FFFF00"/>
                </a:highlight>
              </a:rPr>
              <a:t>What the Guidance Document is not: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</a:rPr>
              <a:t>Regulation, legislation, or statutory authority for Environmental Justice.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FEE2-FE4F-4A79-B5D9-AD4B75148D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9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 EO23 Team followed this timeline</a:t>
            </a:r>
          </a:p>
          <a:p>
            <a:pPr lvl="1"/>
            <a:r>
              <a:rPr lang="en-US" dirty="0"/>
              <a:t>EO signed April 20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Aggressive but have built in opportunities for Stakeholders to provide input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First stakeholder meetings in July and second round on September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stakeholder meetings solicited feedback on what should be included in the guidance and helped develop categories and informed questions for second round.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stakeholder meetings reflect the input we received in July. This round will help gather more specific feedback in priority areas identified in 1</a:t>
            </a:r>
            <a:r>
              <a:rPr lang="en-US" baseline="30000" dirty="0"/>
              <a:t>st</a:t>
            </a:r>
            <a:r>
              <a:rPr lang="en-US" dirty="0"/>
              <a:t> round.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There will also be an opportunity to comment on the guidance document in November/December during a public comment period.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A51C1-4772-A64C-AB6B-559EF98CB8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46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365125"/>
            <a:ext cx="5654675" cy="3181350"/>
          </a:xfrm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75849-B3E4-4FCD-ACCD-489EDAD04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75" y="4473575"/>
            <a:ext cx="5944872" cy="4961841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4" y="4210050"/>
            <a:ext cx="5944871" cy="318135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FEE2-FE4F-4A79-B5D9-AD4B75148D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15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0" y="125730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4524375"/>
          </a:xfrm>
        </p:spPr>
        <p:txBody>
          <a:bodyPr/>
          <a:lstStyle/>
          <a:p>
            <a:r>
              <a:rPr lang="en-US" sz="1400" b="1" i="1" dirty="0"/>
              <a:t>Goals</a:t>
            </a:r>
            <a:r>
              <a:rPr lang="en-US" i="1" dirty="0"/>
              <a:t> will be derived from EO23:</a:t>
            </a:r>
            <a:endParaRPr lang="en-US" dirty="0"/>
          </a:p>
          <a:p>
            <a:pPr lvl="0"/>
            <a:r>
              <a:rPr lang="en-US" i="1" dirty="0"/>
              <a:t>Transparency and consistency</a:t>
            </a:r>
            <a:endParaRPr lang="en-US" dirty="0"/>
          </a:p>
          <a:p>
            <a:pPr lvl="0"/>
            <a:r>
              <a:rPr lang="en-US" i="1" dirty="0"/>
              <a:t>Coordination &amp; Collaboration</a:t>
            </a:r>
            <a:endParaRPr lang="en-US" dirty="0"/>
          </a:p>
          <a:p>
            <a:pPr lvl="0"/>
            <a:r>
              <a:rPr lang="en-US" i="1" dirty="0"/>
              <a:t>Integration of EJ</a:t>
            </a:r>
            <a:endParaRPr lang="en-US" dirty="0"/>
          </a:p>
          <a:p>
            <a:pPr lvl="0"/>
            <a:r>
              <a:rPr lang="en-US" i="1" dirty="0"/>
              <a:t>Capacity Building</a:t>
            </a:r>
            <a:endParaRPr lang="en-US" dirty="0"/>
          </a:p>
          <a:p>
            <a:r>
              <a:rPr lang="en-US" sz="1400" b="1" dirty="0"/>
              <a:t>Interagency Coordination </a:t>
            </a:r>
          </a:p>
          <a:p>
            <a:r>
              <a:rPr lang="en-US" i="1" dirty="0"/>
              <a:t>EJ Interagency Taskforce / Working Group Formation</a:t>
            </a:r>
            <a:endParaRPr lang="en-US" dirty="0"/>
          </a:p>
          <a:p>
            <a:pPr lvl="1"/>
            <a:r>
              <a:rPr lang="en-US" i="1" dirty="0"/>
              <a:t>Analysis / Screening Tool</a:t>
            </a:r>
            <a:endParaRPr lang="en-US" dirty="0"/>
          </a:p>
          <a:p>
            <a:r>
              <a:rPr lang="en-US" sz="1400" b="1" dirty="0"/>
              <a:t>Develop</a:t>
            </a:r>
            <a:r>
              <a:rPr lang="en-US" sz="1600" b="1" dirty="0"/>
              <a:t> </a:t>
            </a:r>
            <a:r>
              <a:rPr lang="en-US" sz="1400" b="1" dirty="0"/>
              <a:t>State Agency Action Plans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Each agency develops their action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Training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Community Outreach – improved public participation + education, …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Capacity Building – funding (prioritization, leveraging public/private partnerships) + technical assistance + place-based collaboration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Interagency Consistency – review existing interagency initiatives/workgroups and where EJ can be incorporated into them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and Evaluations</a:t>
            </a:r>
          </a:p>
          <a:p>
            <a:r>
              <a:rPr lang="en-US" sz="1600" i="1" dirty="0"/>
              <a:t>Benchmarks / measures for success</a:t>
            </a:r>
            <a:endParaRPr lang="en-US" sz="1600" dirty="0"/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FEE2-FE4F-4A79-B5D9-AD4B75148D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9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FEE2-FE4F-4A79-B5D9-AD4B75148D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7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940CCEE-0942-4098-80F1-FFF72BEC16F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747FEA8-D928-4083-AFA4-FB10ED3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9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CCEE-0942-4098-80F1-FFF72BEC16F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EA8-D928-4083-AFA4-FB10ED3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9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CCEE-0942-4098-80F1-FFF72BEC16F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EA8-D928-4083-AFA4-FB10ED3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8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CCEE-0942-4098-80F1-FFF72BEC16F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EA8-D928-4083-AFA4-FB10ED3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5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CCEE-0942-4098-80F1-FFF72BEC16F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EA8-D928-4083-AFA4-FB10ED3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5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CCEE-0942-4098-80F1-FFF72BEC16F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EA8-D928-4083-AFA4-FB10ED3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8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CCEE-0942-4098-80F1-FFF72BEC16F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EA8-D928-4083-AFA4-FB10ED3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0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CCEE-0942-4098-80F1-FFF72BEC16F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EA8-D928-4083-AFA4-FB10ED3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4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CCEE-0942-4098-80F1-FFF72BEC16F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EA8-D928-4083-AFA4-FB10ED3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CCEE-0942-4098-80F1-FFF72BEC16F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47FEA8-D928-4083-AFA4-FB10ED3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940CCEE-0942-4098-80F1-FFF72BEC16F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747FEA8-D928-4083-AFA4-FB10ED3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34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940CCEE-0942-4098-80F1-FFF72BEC16F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747FEA8-D928-4083-AFA4-FB10ED38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6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jpeg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oleObject" Target="../embeddings/oleObject3.bin"/><Relationship Id="rId5" Type="http://schemas.openxmlformats.org/officeDocument/2006/relationships/hyperlink" Target="http://www.nj.gov/dep/ej" TargetMode="External"/><Relationship Id="rId15" Type="http://schemas.openxmlformats.org/officeDocument/2006/relationships/image" Target="../media/image29.png"/><Relationship Id="rId10" Type="http://schemas.openxmlformats.org/officeDocument/2006/relationships/image" Target="../media/image27.png"/><Relationship Id="rId4" Type="http://schemas.openxmlformats.org/officeDocument/2006/relationships/hyperlink" Target="mailto:eo23@dep.nj.gov" TargetMode="External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0D5E-A7F1-4BAD-A531-10057FBA8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8981" y="765313"/>
            <a:ext cx="3719871" cy="6001123"/>
          </a:xfrm>
        </p:spPr>
        <p:txBody>
          <a:bodyPr>
            <a:noAutofit/>
          </a:bodyPr>
          <a:lstStyle/>
          <a:p>
            <a:br>
              <a:rPr lang="en-US" sz="5500" b="1" dirty="0"/>
            </a:br>
            <a:br>
              <a:rPr lang="en-US" sz="5500" b="1" dirty="0"/>
            </a:br>
            <a:br>
              <a:rPr lang="en-US" sz="5500" b="1" dirty="0"/>
            </a:br>
            <a:br>
              <a:rPr lang="en-US" sz="5500" b="1" dirty="0"/>
            </a:br>
            <a:r>
              <a:rPr lang="en-US" sz="5400" b="1" dirty="0"/>
              <a:t>Executive Order No. 23</a:t>
            </a:r>
            <a:br>
              <a:rPr lang="en-US" sz="5400" b="1" dirty="0"/>
            </a:br>
            <a:r>
              <a:rPr lang="en-US" sz="5400" b="1" dirty="0"/>
              <a:t>Update </a:t>
            </a:r>
            <a:br>
              <a:rPr lang="en-US" sz="5500" b="1" dirty="0"/>
            </a:br>
            <a:br>
              <a:rPr lang="en-US" sz="5500" b="1" dirty="0"/>
            </a:br>
            <a:r>
              <a:rPr lang="en-US" sz="5500" b="1" dirty="0"/>
              <a:t> </a:t>
            </a:r>
            <a:r>
              <a:rPr lang="en-US" sz="5400" b="1" dirty="0"/>
              <a:t>Air &amp; Waste Management Association Conference</a:t>
            </a:r>
            <a:br>
              <a:rPr lang="en-US" sz="5500" b="1" dirty="0"/>
            </a:br>
            <a:br>
              <a:rPr lang="en-US" sz="5500" b="1" dirty="0"/>
            </a:br>
            <a:r>
              <a:rPr lang="en-US" sz="3600" b="1" dirty="0"/>
              <a:t>November 16, 2018</a:t>
            </a:r>
            <a:endParaRPr lang="en-US" sz="55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D53C8F-829B-4140-9360-DF814B8DA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3101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2B9278-CA89-438B-A322-698EC1E9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6260" y="1"/>
            <a:ext cx="3088456" cy="2796158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13810C-2221-45BF-93A4-7775EF9F9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109826"/>
            <a:ext cx="4028103" cy="2753311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5F3511-BC70-4DD2-BC40-DB25E1898DCA}"/>
              </a:ext>
            </a:extLst>
          </p:cNvPr>
          <p:cNvSpPr/>
          <p:nvPr/>
        </p:nvSpPr>
        <p:spPr>
          <a:xfrm>
            <a:off x="-146295" y="-10759"/>
            <a:ext cx="7686635" cy="68795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c8b648ff-b524-43f2-beae-75fb90130eec@namprd09">
            <a:extLst>
              <a:ext uri="{FF2B5EF4-FFF2-40B4-BE49-F238E27FC236}">
                <a16:creationId xmlns:a16="http://schemas.microsoft.com/office/drawing/2014/main" id="{1A82952D-1B0E-4DB5-999A-D81898F30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21350" r="3131" b="28847"/>
          <a:stretch/>
        </p:blipFill>
        <p:spPr bwMode="auto">
          <a:xfrm>
            <a:off x="206919" y="2332052"/>
            <a:ext cx="6907842" cy="2495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7481EE-47E1-4BB6-B514-7380F2DA85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6155" r="10552" b="21104"/>
          <a:stretch/>
        </p:blipFill>
        <p:spPr>
          <a:xfrm>
            <a:off x="5765589" y="180393"/>
            <a:ext cx="1388415" cy="1463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030476-2361-4497-B88A-E808A44CDB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0" y="226113"/>
            <a:ext cx="1368180" cy="1371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452B15-BFD9-4D42-B18B-1CC0548C74A9}"/>
              </a:ext>
            </a:extLst>
          </p:cNvPr>
          <p:cNvSpPr/>
          <p:nvPr/>
        </p:nvSpPr>
        <p:spPr>
          <a:xfrm>
            <a:off x="0" y="6489437"/>
            <a:ext cx="7284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This presentation is provided for general informational purposes only. It does not reflect any agency decision or action.</a:t>
            </a:r>
          </a:p>
        </p:txBody>
      </p:sp>
    </p:spTree>
    <p:extLst>
      <p:ext uri="{BB962C8B-B14F-4D97-AF65-F5344CB8AC3E}">
        <p14:creationId xmlns:p14="http://schemas.microsoft.com/office/powerpoint/2010/main" val="415255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7A487-70D4-4087-8C39-559540F8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45" y="720774"/>
            <a:ext cx="6850281" cy="1658198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Order No. 23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A2E2351-0F0D-43A8-9CEE-6228D720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44" y="2083408"/>
            <a:ext cx="7481665" cy="4154313"/>
          </a:xfrm>
        </p:spPr>
        <p:txBody>
          <a:bodyPr>
            <a:normAutofit lnSpcReduction="10000"/>
          </a:bodyPr>
          <a:lstStyle/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EO-23 signed April 20, 2018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Develop of Guidance Document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Establishes Department of Environmental Protection (DEP) as the Lead Agency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Continues the Environmental Justice Advisory Council (EJAC)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Guidance to Governor October 2018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FD581-13AA-444B-B582-0F9B99C2C0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8"/>
          <a:stretch/>
        </p:blipFill>
        <p:spPr>
          <a:xfrm>
            <a:off x="11222028" y="5641519"/>
            <a:ext cx="969972" cy="12164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9C5D14-8925-4C10-BED6-CACE85235BA9}"/>
              </a:ext>
            </a:extLst>
          </p:cNvPr>
          <p:cNvSpPr/>
          <p:nvPr/>
        </p:nvSpPr>
        <p:spPr>
          <a:xfrm>
            <a:off x="2453642" y="6495380"/>
            <a:ext cx="7284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This presentation is provided for general informational purposes only. It does not reflect any agency decision or action.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09EC06-D40B-4C20-A484-9ADA92DC06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855" y="5866609"/>
            <a:ext cx="757681" cy="759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508" y="176078"/>
            <a:ext cx="4998782" cy="37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9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235" y="193562"/>
            <a:ext cx="11888057" cy="932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2">
                    <a:lumMod val="10000"/>
                  </a:schemeClr>
                </a:solidFill>
                <a:latin typeface="Antonio" charset="0"/>
                <a:ea typeface="Antonio" charset="0"/>
                <a:cs typeface="Antonio" charset="0"/>
              </a:rPr>
              <a:t>EO 23 TIMELINE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021793" y="3470609"/>
            <a:ext cx="1554480" cy="39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ntonio" charset="0"/>
              </a:rPr>
              <a:t>AUGUST</a:t>
            </a:r>
            <a:endParaRPr lang="en-US" sz="1600" dirty="0">
              <a:latin typeface="Antonio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11254" y="4006986"/>
            <a:ext cx="1775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skerville" charset="0"/>
                <a:cs typeface="Times New Roman" panose="02020603050405020304" pitchFamily="18" charset="0"/>
              </a:rPr>
              <a:t>Draft </a:t>
            </a:r>
          </a:p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skerville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652979" y="3470609"/>
            <a:ext cx="155448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ntonio" charset="0"/>
              </a:rPr>
              <a:t>SEPTEMBER</a:t>
            </a:r>
            <a:endParaRPr lang="en-US" sz="1600" dirty="0">
              <a:latin typeface="Antonio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23578" y="2113087"/>
            <a:ext cx="2012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skerville" charset="0"/>
                <a:cs typeface="Times New Roman" panose="02020603050405020304" pitchFamily="18" charset="0"/>
              </a:rPr>
              <a:t>Second</a:t>
            </a:r>
          </a:p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skerville" charset="0"/>
                <a:cs typeface="Times New Roman" panose="02020603050405020304" pitchFamily="18" charset="0"/>
              </a:rPr>
              <a:t>Stakeholder </a:t>
            </a:r>
          </a:p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skerville" charset="0"/>
                <a:cs typeface="Times New Roman" panose="02020603050405020304" pitchFamily="18" charset="0"/>
              </a:rPr>
              <a:t>Meetings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421" y="3470609"/>
            <a:ext cx="1554480" cy="39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ntonio" charset="0"/>
                <a:ea typeface="Antonio" charset="0"/>
                <a:cs typeface="Antonio" charset="0"/>
              </a:rPr>
              <a:t>MAY</a:t>
            </a:r>
            <a:r>
              <a:rPr lang="en-US" sz="1600" dirty="0">
                <a:latin typeface="Antonio" charset="0"/>
                <a:ea typeface="Antonio" charset="0"/>
                <a:cs typeface="Antonio" charset="0"/>
              </a:rPr>
              <a:t>/</a:t>
            </a:r>
            <a:r>
              <a:rPr lang="en-US" sz="2000" dirty="0">
                <a:latin typeface="Antonio" charset="0"/>
                <a:ea typeface="Antonio" charset="0"/>
                <a:cs typeface="Antonio" charset="0"/>
              </a:rPr>
              <a:t>JUNE</a:t>
            </a:r>
            <a:endParaRPr lang="en-US" sz="1600" dirty="0">
              <a:latin typeface="Antonio" charset="0"/>
              <a:ea typeface="Antonio" charset="0"/>
              <a:cs typeface="Antoni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94" y="4027106"/>
            <a:ext cx="170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skerville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2800" dirty="0"/>
              <a:t>Data Collection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284165" y="3470609"/>
            <a:ext cx="1645920" cy="39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ntonio" charset="0"/>
              </a:rPr>
              <a:t>OCTOBER</a:t>
            </a:r>
            <a:endParaRPr lang="en-US" sz="1600" dirty="0">
              <a:latin typeface="Antonio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56794" y="4027106"/>
            <a:ext cx="1700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skerville" charset="0"/>
                <a:cs typeface="Times New Roman" panose="02020603050405020304" pitchFamily="18" charset="0"/>
              </a:rPr>
              <a:t>Draft </a:t>
            </a:r>
          </a:p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skerville" charset="0"/>
                <a:cs typeface="Times New Roman" panose="02020603050405020304" pitchFamily="18" charset="0"/>
              </a:rPr>
              <a:t>Document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90607" y="3470609"/>
            <a:ext cx="155448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ntonio" charset="0"/>
                <a:ea typeface="Antonio" charset="0"/>
                <a:cs typeface="Antonio" charset="0"/>
              </a:rPr>
              <a:t>JULY</a:t>
            </a:r>
            <a:endParaRPr lang="en-US" sz="1600" dirty="0">
              <a:latin typeface="Antonio" charset="0"/>
              <a:ea typeface="Antonio" charset="0"/>
              <a:cs typeface="Antonio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45601" y="2128433"/>
            <a:ext cx="1914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skerville" charset="0"/>
                <a:cs typeface="Times New Roman" panose="02020603050405020304" pitchFamily="18" charset="0"/>
              </a:rPr>
              <a:t>First </a:t>
            </a:r>
          </a:p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skerville" charset="0"/>
                <a:cs typeface="Times New Roman" panose="02020603050405020304" pitchFamily="18" charset="0"/>
              </a:rPr>
              <a:t>Stakeholder </a:t>
            </a:r>
          </a:p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skerville" charset="0"/>
                <a:cs typeface="Times New Roman" panose="02020603050405020304" pitchFamily="18" charset="0"/>
              </a:rPr>
              <a:t>Meetings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F5497B-B011-4E66-8088-8A589C67DAEA}"/>
              </a:ext>
            </a:extLst>
          </p:cNvPr>
          <p:cNvSpPr/>
          <p:nvPr/>
        </p:nvSpPr>
        <p:spPr>
          <a:xfrm>
            <a:off x="128235" y="3470609"/>
            <a:ext cx="155448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ntonio" charset="0"/>
              </a:rPr>
              <a:t>APRIL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519BE4-CFDE-4AEA-BD59-60EAB9D2D434}"/>
              </a:ext>
            </a:extLst>
          </p:cNvPr>
          <p:cNvSpPr/>
          <p:nvPr/>
        </p:nvSpPr>
        <p:spPr>
          <a:xfrm>
            <a:off x="10006791" y="3470609"/>
            <a:ext cx="164592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ntonio" charset="0"/>
              </a:rPr>
              <a:t>NOV/DEC</a:t>
            </a:r>
            <a:endParaRPr lang="en-US" sz="1600" dirty="0">
              <a:latin typeface="Antonio" charset="0"/>
            </a:endParaRPr>
          </a:p>
        </p:txBody>
      </p:sp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id="{45D60598-F590-4080-9956-670A87DF85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998" y="4138399"/>
            <a:ext cx="731520" cy="731520"/>
          </a:xfrm>
          <a:prstGeom prst="rect">
            <a:avLst/>
          </a:prstGeom>
        </p:spPr>
      </p:pic>
      <p:pic>
        <p:nvPicPr>
          <p:cNvPr id="8" name="Graphic 7" descr="Chat">
            <a:extLst>
              <a:ext uri="{FF2B5EF4-FFF2-40B4-BE49-F238E27FC236}">
                <a16:creationId xmlns:a16="http://schemas.microsoft.com/office/drawing/2014/main" id="{52EBD80E-AC7C-46C3-9384-5DFA48679C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6751" y="2439824"/>
            <a:ext cx="731520" cy="731520"/>
          </a:xfrm>
          <a:prstGeom prst="rect">
            <a:avLst/>
          </a:prstGeom>
        </p:spPr>
      </p:pic>
      <p:pic>
        <p:nvPicPr>
          <p:cNvPr id="10" name="Graphic 9" descr="Meeting">
            <a:extLst>
              <a:ext uri="{FF2B5EF4-FFF2-40B4-BE49-F238E27FC236}">
                <a16:creationId xmlns:a16="http://schemas.microsoft.com/office/drawing/2014/main" id="{939B8FA7-4F50-4C4A-9B47-EC843B251D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02087" y="4124084"/>
            <a:ext cx="731520" cy="731520"/>
          </a:xfrm>
          <a:prstGeom prst="rect">
            <a:avLst/>
          </a:prstGeom>
        </p:spPr>
      </p:pic>
      <p:pic>
        <p:nvPicPr>
          <p:cNvPr id="16" name="Graphic 15" descr="List">
            <a:extLst>
              <a:ext uri="{FF2B5EF4-FFF2-40B4-BE49-F238E27FC236}">
                <a16:creationId xmlns:a16="http://schemas.microsoft.com/office/drawing/2014/main" id="{FEED13BF-249A-49DC-B232-5226944FF5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82241" y="2355211"/>
            <a:ext cx="731520" cy="731520"/>
          </a:xfrm>
          <a:prstGeom prst="rect">
            <a:avLst/>
          </a:prstGeom>
        </p:spPr>
      </p:pic>
      <p:pic>
        <p:nvPicPr>
          <p:cNvPr id="29" name="Graphic 28" descr="Meeting">
            <a:extLst>
              <a:ext uri="{FF2B5EF4-FFF2-40B4-BE49-F238E27FC236}">
                <a16:creationId xmlns:a16="http://schemas.microsoft.com/office/drawing/2014/main" id="{09D85C25-3E7C-4891-8A4E-3E36251A1A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64458" y="4124084"/>
            <a:ext cx="731520" cy="7315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E1550E4-52B3-437F-8D7C-9183F8FE1D3D}"/>
              </a:ext>
            </a:extLst>
          </p:cNvPr>
          <p:cNvSpPr txBox="1"/>
          <p:nvPr/>
        </p:nvSpPr>
        <p:spPr>
          <a:xfrm>
            <a:off x="189745" y="2382640"/>
            <a:ext cx="1554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skerville" charset="0"/>
                <a:cs typeface="Times New Roman" panose="02020603050405020304" pitchFamily="18" charset="0"/>
              </a:rPr>
              <a:t>EO 23 Signed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0CA808-0DC6-4F08-AFF5-9A7A72EAEFE2}"/>
              </a:ext>
            </a:extLst>
          </p:cNvPr>
          <p:cNvSpPr txBox="1"/>
          <p:nvPr/>
        </p:nvSpPr>
        <p:spPr>
          <a:xfrm>
            <a:off x="9909911" y="2382640"/>
            <a:ext cx="1795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skerville" charset="0"/>
                <a:cs typeface="Times New Roman" panose="02020603050405020304" pitchFamily="18" charset="0"/>
              </a:rPr>
              <a:t>Public</a:t>
            </a:r>
          </a:p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Baskerville" charset="0"/>
                <a:cs typeface="Times New Roman" panose="02020603050405020304" pitchFamily="18" charset="0"/>
              </a:rPr>
              <a:t>Comments</a:t>
            </a:r>
          </a:p>
        </p:txBody>
      </p:sp>
      <p:pic>
        <p:nvPicPr>
          <p:cNvPr id="18" name="Graphic 17" descr="Newspaper">
            <a:extLst>
              <a:ext uri="{FF2B5EF4-FFF2-40B4-BE49-F238E27FC236}">
                <a16:creationId xmlns:a16="http://schemas.microsoft.com/office/drawing/2014/main" id="{DEA561CC-095C-42CB-B9A6-7A740C3529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41365" y="2355211"/>
            <a:ext cx="731520" cy="73152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9BA6BE8-4DC5-43DC-B7AE-B244BA763C68}"/>
              </a:ext>
            </a:extLst>
          </p:cNvPr>
          <p:cNvSpPr/>
          <p:nvPr/>
        </p:nvSpPr>
        <p:spPr>
          <a:xfrm>
            <a:off x="0" y="6489437"/>
            <a:ext cx="7284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This presentation is provided for general informational purposes only. It does not reflect any agency decision or action.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B551BF1-272F-4E3D-891A-5AC1F6B4E70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8"/>
          <a:stretch/>
        </p:blipFill>
        <p:spPr>
          <a:xfrm>
            <a:off x="11222028" y="5641519"/>
            <a:ext cx="969972" cy="12164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A526737-22B0-45A2-8BCF-DC039F8608C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855" y="5866609"/>
            <a:ext cx="757681" cy="7595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B8A3370-FBB5-483B-B983-0452C52BF6C6}"/>
              </a:ext>
            </a:extLst>
          </p:cNvPr>
          <p:cNvSpPr txBox="1"/>
          <p:nvPr/>
        </p:nvSpPr>
        <p:spPr>
          <a:xfrm>
            <a:off x="128235" y="5392279"/>
            <a:ext cx="1188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Final Guidance January 2019</a:t>
            </a:r>
          </a:p>
        </p:txBody>
      </p:sp>
      <p:pic>
        <p:nvPicPr>
          <p:cNvPr id="26" name="Graphic 25" descr="Envelope">
            <a:extLst>
              <a:ext uri="{FF2B5EF4-FFF2-40B4-BE49-F238E27FC236}">
                <a16:creationId xmlns:a16="http://schemas.microsoft.com/office/drawing/2014/main" id="{02B9C083-5C53-4EAC-8C2A-A2F77F1F80A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90508" y="411827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3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F3DE09-3826-4F90-9CF7-9B7CA95EC9C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518727" y="231816"/>
            <a:ext cx="6154483" cy="6257621"/>
          </a:xfrm>
        </p:spPr>
        <p:txBody>
          <a:bodyPr>
            <a:normAutofit fontScale="47500" lnSpcReduction="20000"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en-US" sz="8400" b="1" spc="-120" dirty="0">
                <a:solidFill>
                  <a:srgbClr val="50B4C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Stakeholder Discussion Topics</a:t>
            </a:r>
            <a:endParaRPr lang="en-US" sz="8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Challenges for EJ Communities</a:t>
            </a:r>
          </a:p>
          <a:p>
            <a:pPr marL="233363" lvl="0" indent="-2333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EJ Communities</a:t>
            </a:r>
          </a:p>
          <a:p>
            <a:pPr marL="233363" lvl="0" indent="-2333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Focus for State Agencies</a:t>
            </a:r>
          </a:p>
          <a:p>
            <a:pPr marL="233363" lvl="0" indent="-2333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Agency Coordination Ideas</a:t>
            </a:r>
          </a:p>
          <a:p>
            <a:pPr marL="233363" lvl="0" indent="-2333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Ideas or input</a:t>
            </a:r>
          </a:p>
          <a:p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40A8C-03B5-4E27-BF64-DD596EA9F0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8"/>
          <a:stretch/>
        </p:blipFill>
        <p:spPr>
          <a:xfrm>
            <a:off x="11222028" y="5641519"/>
            <a:ext cx="969972" cy="12164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5CAACD-A407-4DE6-98DB-A5125CD5DB33}"/>
              </a:ext>
            </a:extLst>
          </p:cNvPr>
          <p:cNvSpPr/>
          <p:nvPr/>
        </p:nvSpPr>
        <p:spPr>
          <a:xfrm>
            <a:off x="0" y="6489437"/>
            <a:ext cx="7284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This presentation is provided for general informational purposes only. It does not reflect any agency decision or action</a:t>
            </a:r>
            <a:r>
              <a:rPr lang="en-US" sz="1100" b="1" dirty="0"/>
              <a:t>.</a:t>
            </a:r>
          </a:p>
        </p:txBody>
      </p:sp>
      <p:pic>
        <p:nvPicPr>
          <p:cNvPr id="7172" name="Picture 4" descr="Image result for school drinking fountains">
            <a:extLst>
              <a:ext uri="{FF2B5EF4-FFF2-40B4-BE49-F238E27FC236}">
                <a16:creationId xmlns:a16="http://schemas.microsoft.com/office/drawing/2014/main" id="{7D9D1781-BAF4-4DE0-BAED-AEEC2A8FD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2" b="9356"/>
          <a:stretch/>
        </p:blipFill>
        <p:spPr bwMode="auto">
          <a:xfrm>
            <a:off x="789309" y="570155"/>
            <a:ext cx="4418865" cy="2556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C407EC-07B6-4DED-805E-7062DACFA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855" y="5866609"/>
            <a:ext cx="757681" cy="759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A5F44B-F326-4A0A-BEF8-D4FF0AC83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309" y="3432260"/>
            <a:ext cx="4418864" cy="255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219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F3DE09-3826-4F90-9CF7-9B7CA95EC9C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41089" y="333306"/>
            <a:ext cx="8816784" cy="6191388"/>
          </a:xfrm>
        </p:spPr>
        <p:txBody>
          <a:bodyPr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sz="5400" b="1" spc="-120" dirty="0">
                <a:solidFill>
                  <a:srgbClr val="50B4C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Outline Discussion</a:t>
            </a:r>
            <a:endParaRPr lang="en-US" sz="5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 Introduction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2.0 Goals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 Interagency Collaboration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4.0 State Agency Actions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5.0 Implementation and Evaluations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40A8C-03B5-4E27-BF64-DD596EA9F0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8"/>
          <a:stretch/>
        </p:blipFill>
        <p:spPr>
          <a:xfrm>
            <a:off x="11222028" y="5641519"/>
            <a:ext cx="969972" cy="12164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5CAACD-A407-4DE6-98DB-A5125CD5DB33}"/>
              </a:ext>
            </a:extLst>
          </p:cNvPr>
          <p:cNvSpPr/>
          <p:nvPr/>
        </p:nvSpPr>
        <p:spPr>
          <a:xfrm>
            <a:off x="0" y="6489437"/>
            <a:ext cx="7284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This presentation is provided for general informational purposes only. It does not reflect any agency decision or action</a:t>
            </a:r>
            <a:r>
              <a:rPr lang="en-US" sz="1100" b="1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C407EC-07B6-4DED-805E-7062DACFA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855" y="5866609"/>
            <a:ext cx="757681" cy="759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825" y="179562"/>
            <a:ext cx="5100096" cy="3400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6BD262-CF8F-45F0-9A25-66F1EBEC3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673" y="144333"/>
            <a:ext cx="5202399" cy="34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0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36979-278D-459E-9059-5DB83318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455" y="499533"/>
            <a:ext cx="9536544" cy="165819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D2E10-D918-4C2D-BE48-37E7F5BDD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455" y="2011680"/>
            <a:ext cx="9536926" cy="3766185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Riché S. Outlaw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Environmental Justice Coordinator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NJDEP Office of Environmental Justice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/>
              <a:t>Submit comments: </a:t>
            </a:r>
            <a:r>
              <a:rPr lang="en-US" sz="3600" b="1" dirty="0">
                <a:hlinkClick r:id="rId4"/>
              </a:rPr>
              <a:t>eo23@dep.nj.gov</a:t>
            </a:r>
            <a:endParaRPr lang="en-US" sz="36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/>
              <a:t>Website</a:t>
            </a:r>
            <a:r>
              <a:rPr lang="en-US" sz="3600" dirty="0"/>
              <a:t>: </a:t>
            </a:r>
            <a:r>
              <a:rPr lang="en-US" sz="3600" b="1" dirty="0">
                <a:hlinkClick r:id="rId5"/>
              </a:rPr>
              <a:t>www.nj.gov/dep/ej</a:t>
            </a: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42AB3-8C94-4AE0-82A7-81742690F2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8"/>
          <a:stretch/>
        </p:blipFill>
        <p:spPr>
          <a:xfrm>
            <a:off x="11222028" y="5641519"/>
            <a:ext cx="969972" cy="1216481"/>
          </a:xfrm>
          <a:prstGeom prst="rect">
            <a:avLst/>
          </a:prstGeom>
        </p:spPr>
      </p:pic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40B91208-575F-41AA-8967-E7362C880C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827463"/>
          <a:ext cx="779463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Clip" r:id="rId7" imgW="3771429" imgH="5714286" progId="MS_ClipArt_Gallery.2">
                  <p:embed/>
                </p:oleObj>
              </mc:Choice>
              <mc:Fallback>
                <p:oleObj name="Clip" r:id="rId7" imgW="3771429" imgH="5714286" progId="MS_ClipArt_Gallery.2">
                  <p:embed/>
                  <p:pic>
                    <p:nvPicPr>
                      <p:cNvPr id="67589" name="Object 3">
                        <a:extLst>
                          <a:ext uri="{FF2B5EF4-FFF2-40B4-BE49-F238E27FC236}">
                            <a16:creationId xmlns:a16="http://schemas.microsoft.com/office/drawing/2014/main" id="{F30DB44F-6982-465A-973A-E30990D6B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000" t="30000" r="35001" b="34468"/>
                      <a:stretch>
                        <a:fillRect/>
                      </a:stretch>
                    </p:blipFill>
                    <p:spPr bwMode="auto">
                      <a:xfrm>
                        <a:off x="0" y="3827463"/>
                        <a:ext cx="779463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>
            <a:extLst>
              <a:ext uri="{FF2B5EF4-FFF2-40B4-BE49-F238E27FC236}">
                <a16:creationId xmlns:a16="http://schemas.microsoft.com/office/drawing/2014/main" id="{78DFC6C6-E734-4B06-AFE4-CC8C558BD1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263650"/>
          <a:ext cx="1524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Clip" r:id="rId9" imgW="5714286" imgH="3828571" progId="MS_ClipArt_Gallery.2">
                  <p:embed/>
                </p:oleObj>
              </mc:Choice>
              <mc:Fallback>
                <p:oleObj name="Clip" r:id="rId9" imgW="5714286" imgH="3828571" progId="MS_ClipArt_Gallery.2">
                  <p:embed/>
                  <p:pic>
                    <p:nvPicPr>
                      <p:cNvPr id="67593" name="Object 12">
                        <a:extLst>
                          <a:ext uri="{FF2B5EF4-FFF2-40B4-BE49-F238E27FC236}">
                            <a16:creationId xmlns:a16="http://schemas.microsoft.com/office/drawing/2014/main" id="{894F58AC-5288-4E1F-8F6B-6C39B0B494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3043"/>
                      <a:stretch>
                        <a:fillRect/>
                      </a:stretch>
                    </p:blipFill>
                    <p:spPr bwMode="auto">
                      <a:xfrm>
                        <a:off x="0" y="1263650"/>
                        <a:ext cx="1524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7100102A-29F5-4144-95E1-707CCA4BEA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" name="Clip" r:id="rId11" imgW="3761905" imgH="5714286" progId="MS_ClipArt_Gallery.2">
                  <p:embed/>
                </p:oleObj>
              </mc:Choice>
              <mc:Fallback>
                <p:oleObj name="Clip" r:id="rId11" imgW="3761905" imgH="5714286" progId="MS_ClipArt_Gallery.2">
                  <p:embed/>
                  <p:pic>
                    <p:nvPicPr>
                      <p:cNvPr id="67594" name="Object 13">
                        <a:extLst>
                          <a:ext uri="{FF2B5EF4-FFF2-40B4-BE49-F238E27FC236}">
                            <a16:creationId xmlns:a16="http://schemas.microsoft.com/office/drawing/2014/main" id="{B96C974D-5EC2-4E59-B9BF-82E45684B7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7279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6" descr="enviro15bl">
            <a:extLst>
              <a:ext uri="{FF2B5EF4-FFF2-40B4-BE49-F238E27FC236}">
                <a16:creationId xmlns:a16="http://schemas.microsoft.com/office/drawing/2014/main" id="{03733BBA-6222-43A5-8D74-B713F0FA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/>
          <a:stretch>
            <a:fillRect/>
          </a:stretch>
        </p:blipFill>
        <p:spPr bwMode="auto">
          <a:xfrm>
            <a:off x="28575" y="2590800"/>
            <a:ext cx="1524000" cy="1143000"/>
          </a:xfrm>
          <a:prstGeom prst="rect">
            <a:avLst/>
          </a:pr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7">
            <a:extLst>
              <a:ext uri="{FF2B5EF4-FFF2-40B4-BE49-F238E27FC236}">
                <a16:creationId xmlns:a16="http://schemas.microsoft.com/office/drawing/2014/main" id="{8B83A462-5893-4E95-ADB3-87AFD30C7A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424511"/>
              </p:ext>
            </p:extLst>
          </p:nvPr>
        </p:nvGraphicFramePr>
        <p:xfrm>
          <a:off x="-31751" y="4953000"/>
          <a:ext cx="15843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" name="Clip" r:id="rId14" imgW="3238095" imgH="4838095" progId="MS_ClipArt_Gallery.2">
                  <p:embed/>
                </p:oleObj>
              </mc:Choice>
              <mc:Fallback>
                <p:oleObj name="Clip" r:id="rId14" imgW="3238095" imgH="4838095" progId="MS_ClipArt_Gallery.2">
                  <p:embed/>
                  <p:pic>
                    <p:nvPicPr>
                      <p:cNvPr id="67597" name="Object 17">
                        <a:extLst>
                          <a:ext uri="{FF2B5EF4-FFF2-40B4-BE49-F238E27FC236}">
                            <a16:creationId xmlns:a16="http://schemas.microsoft.com/office/drawing/2014/main" id="{10506A60-9802-4488-B410-8019A6439C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1" y="4953000"/>
                        <a:ext cx="15843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ED72119-478F-4B9D-93C2-1589E50E0E5C}"/>
              </a:ext>
            </a:extLst>
          </p:cNvPr>
          <p:cNvSpPr/>
          <p:nvPr/>
        </p:nvSpPr>
        <p:spPr>
          <a:xfrm>
            <a:off x="1668066" y="6487684"/>
            <a:ext cx="7284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This presentation is provided for general informational purposes only. It does not reflect any agency decision or action.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F29F80-7FD7-4BF0-A384-F11C60D56D1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855" y="5866609"/>
            <a:ext cx="757681" cy="759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9B97F9-5BFD-4702-9773-9F94E7EBDE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4862" y="3840828"/>
            <a:ext cx="744913" cy="10359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043FB7-8683-4A60-98F1-849B130616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63329" y="231816"/>
            <a:ext cx="5100096" cy="340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4553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3257</TotalTime>
  <Words>516</Words>
  <Application>Microsoft Office PowerPoint</Application>
  <PresentationFormat>Widescreen</PresentationFormat>
  <Paragraphs>96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Antonio</vt:lpstr>
      <vt:lpstr>Arial</vt:lpstr>
      <vt:lpstr>Baskerville</vt:lpstr>
      <vt:lpstr>Calibri</vt:lpstr>
      <vt:lpstr>Calibri Light</vt:lpstr>
      <vt:lpstr>Times New Roman</vt:lpstr>
      <vt:lpstr>Metropolitan</vt:lpstr>
      <vt:lpstr>Clip</vt:lpstr>
      <vt:lpstr>    Executive Order No. 23 Update    Air &amp; Waste Management Association Conference  November 16, 2018</vt:lpstr>
      <vt:lpstr>Executive Order No. 23</vt:lpstr>
      <vt:lpstr>EO 23 TIMELINE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Feltis, Jennifer</dc:creator>
  <cp:lastModifiedBy>Outlaw, Riche</cp:lastModifiedBy>
  <cp:revision>78</cp:revision>
  <cp:lastPrinted>2018-11-16T18:35:50Z</cp:lastPrinted>
  <dcterms:created xsi:type="dcterms:W3CDTF">2018-07-18T14:24:37Z</dcterms:created>
  <dcterms:modified xsi:type="dcterms:W3CDTF">2018-11-16T19:45:58Z</dcterms:modified>
</cp:coreProperties>
</file>