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26"/>
  </p:notesMasterIdLst>
  <p:sldIdLst>
    <p:sldId id="256" r:id="rId6"/>
    <p:sldId id="297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93" r:id="rId19"/>
    <p:sldId id="277" r:id="rId20"/>
    <p:sldId id="278" r:id="rId21"/>
    <p:sldId id="279" r:id="rId22"/>
    <p:sldId id="280" r:id="rId23"/>
    <p:sldId id="281" r:id="rId24"/>
    <p:sldId id="300" r:id="rId25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63FEFD-A91C-0CAD-DCCE-CEAE6239C766}" v="1" dt="2023-09-21T17:17:04.54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424" autoAdjust="0"/>
  </p:normalViewPr>
  <p:slideViewPr>
    <p:cSldViewPr>
      <p:cViewPr varScale="1">
        <p:scale>
          <a:sx n="101" d="100"/>
          <a:sy n="101" d="100"/>
        </p:scale>
        <p:origin x="954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Bay, Stephen" userId="S::mcbay.stephen@epa.gov::62daa400-8a1b-4a35-b4b3-f89a047f2ce9" providerId="AD" clId="Web-{3E63FEFD-A91C-0CAD-DCCE-CEAE6239C766}"/>
    <pc:docChg chg="sldOrd">
      <pc:chgData name="McBay, Stephen" userId="S::mcbay.stephen@epa.gov::62daa400-8a1b-4a35-b4b3-f89a047f2ce9" providerId="AD" clId="Web-{3E63FEFD-A91C-0CAD-DCCE-CEAE6239C766}" dt="2023-09-21T17:17:04.546" v="0"/>
      <pc:docMkLst>
        <pc:docMk/>
      </pc:docMkLst>
      <pc:sldChg chg="ord">
        <pc:chgData name="McBay, Stephen" userId="S::mcbay.stephen@epa.gov::62daa400-8a1b-4a35-b4b3-f89a047f2ce9" providerId="AD" clId="Web-{3E63FEFD-A91C-0CAD-DCCE-CEAE6239C766}" dt="2023-09-21T17:17:04.546" v="0"/>
        <pc:sldMkLst>
          <pc:docMk/>
          <pc:sldMk cId="3609567617" sldId="294"/>
        </pc:sldMkLst>
      </pc:sldChg>
    </pc:docChg>
  </pc:docChgLst>
  <pc:docChgLst>
    <pc:chgData name="McBay, Stephen" userId="62daa400-8a1b-4a35-b4b3-f89a047f2ce9" providerId="ADAL" clId="{8008E089-3EB0-4B9C-A0DC-52A15B2809C8}"/>
    <pc:docChg chg="undo custSel addSld delSld modSld sldOrd">
      <pc:chgData name="McBay, Stephen" userId="62daa400-8a1b-4a35-b4b3-f89a047f2ce9" providerId="ADAL" clId="{8008E089-3EB0-4B9C-A0DC-52A15B2809C8}" dt="2023-09-21T18:15:13.209" v="73" actId="47"/>
      <pc:docMkLst>
        <pc:docMk/>
      </pc:docMkLst>
      <pc:sldChg chg="modSp mod">
        <pc:chgData name="McBay, Stephen" userId="62daa400-8a1b-4a35-b4b3-f89a047f2ce9" providerId="ADAL" clId="{8008E089-3EB0-4B9C-A0DC-52A15B2809C8}" dt="2023-09-21T18:11:25.866" v="54" actId="20577"/>
        <pc:sldMkLst>
          <pc:docMk/>
          <pc:sldMk cId="0" sldId="256"/>
        </pc:sldMkLst>
        <pc:spChg chg="mod">
          <ac:chgData name="McBay, Stephen" userId="62daa400-8a1b-4a35-b4b3-f89a047f2ce9" providerId="ADAL" clId="{8008E089-3EB0-4B9C-A0DC-52A15B2809C8}" dt="2023-09-21T18:11:25.866" v="54" actId="20577"/>
          <ac:spMkLst>
            <pc:docMk/>
            <pc:sldMk cId="0" sldId="256"/>
            <ac:spMk id="18" creationId="{00000000-0000-0000-0000-000000000000}"/>
          </ac:spMkLst>
        </pc:spChg>
      </pc:sldChg>
      <pc:sldChg chg="del">
        <pc:chgData name="McBay, Stephen" userId="62daa400-8a1b-4a35-b4b3-f89a047f2ce9" providerId="ADAL" clId="{8008E089-3EB0-4B9C-A0DC-52A15B2809C8}" dt="2023-09-21T18:15:13.209" v="73" actId="47"/>
        <pc:sldMkLst>
          <pc:docMk/>
          <pc:sldMk cId="1994514480" sldId="269"/>
        </pc:sldMkLst>
      </pc:sldChg>
      <pc:sldChg chg="del">
        <pc:chgData name="McBay, Stephen" userId="62daa400-8a1b-4a35-b4b3-f89a047f2ce9" providerId="ADAL" clId="{8008E089-3EB0-4B9C-A0DC-52A15B2809C8}" dt="2023-09-21T18:15:05.012" v="71" actId="47"/>
        <pc:sldMkLst>
          <pc:docMk/>
          <pc:sldMk cId="287527934" sldId="270"/>
        </pc:sldMkLst>
      </pc:sldChg>
      <pc:sldChg chg="del">
        <pc:chgData name="McBay, Stephen" userId="62daa400-8a1b-4a35-b4b3-f89a047f2ce9" providerId="ADAL" clId="{8008E089-3EB0-4B9C-A0DC-52A15B2809C8}" dt="2023-09-21T18:15:11.582" v="72" actId="47"/>
        <pc:sldMkLst>
          <pc:docMk/>
          <pc:sldMk cId="215841885" sldId="272"/>
        </pc:sldMkLst>
      </pc:sldChg>
      <pc:sldChg chg="del">
        <pc:chgData name="McBay, Stephen" userId="62daa400-8a1b-4a35-b4b3-f89a047f2ce9" providerId="ADAL" clId="{8008E089-3EB0-4B9C-A0DC-52A15B2809C8}" dt="2023-09-21T18:15:11.582" v="72" actId="47"/>
        <pc:sldMkLst>
          <pc:docMk/>
          <pc:sldMk cId="1109322470" sldId="273"/>
        </pc:sldMkLst>
      </pc:sldChg>
      <pc:sldChg chg="add del">
        <pc:chgData name="McBay, Stephen" userId="62daa400-8a1b-4a35-b4b3-f89a047f2ce9" providerId="ADAL" clId="{8008E089-3EB0-4B9C-A0DC-52A15B2809C8}" dt="2023-09-21T18:14:58.978" v="69" actId="47"/>
        <pc:sldMkLst>
          <pc:docMk/>
          <pc:sldMk cId="1746301531" sldId="283"/>
        </pc:sldMkLst>
      </pc:sldChg>
      <pc:sldChg chg="del">
        <pc:chgData name="McBay, Stephen" userId="62daa400-8a1b-4a35-b4b3-f89a047f2ce9" providerId="ADAL" clId="{8008E089-3EB0-4B9C-A0DC-52A15B2809C8}" dt="2023-09-21T18:15:05.012" v="71" actId="47"/>
        <pc:sldMkLst>
          <pc:docMk/>
          <pc:sldMk cId="529571945" sldId="284"/>
        </pc:sldMkLst>
      </pc:sldChg>
      <pc:sldChg chg="del">
        <pc:chgData name="McBay, Stephen" userId="62daa400-8a1b-4a35-b4b3-f89a047f2ce9" providerId="ADAL" clId="{8008E089-3EB0-4B9C-A0DC-52A15B2809C8}" dt="2023-09-21T18:15:05.012" v="71" actId="47"/>
        <pc:sldMkLst>
          <pc:docMk/>
          <pc:sldMk cId="279705218" sldId="285"/>
        </pc:sldMkLst>
      </pc:sldChg>
      <pc:sldChg chg="del">
        <pc:chgData name="McBay, Stephen" userId="62daa400-8a1b-4a35-b4b3-f89a047f2ce9" providerId="ADAL" clId="{8008E089-3EB0-4B9C-A0DC-52A15B2809C8}" dt="2023-09-21T18:15:05.012" v="71" actId="47"/>
        <pc:sldMkLst>
          <pc:docMk/>
          <pc:sldMk cId="1174717240" sldId="286"/>
        </pc:sldMkLst>
      </pc:sldChg>
      <pc:sldChg chg="del">
        <pc:chgData name="McBay, Stephen" userId="62daa400-8a1b-4a35-b4b3-f89a047f2ce9" providerId="ADAL" clId="{8008E089-3EB0-4B9C-A0DC-52A15B2809C8}" dt="2023-09-21T18:15:11.582" v="72" actId="47"/>
        <pc:sldMkLst>
          <pc:docMk/>
          <pc:sldMk cId="3913329481" sldId="287"/>
        </pc:sldMkLst>
      </pc:sldChg>
      <pc:sldChg chg="del">
        <pc:chgData name="McBay, Stephen" userId="62daa400-8a1b-4a35-b4b3-f89a047f2ce9" providerId="ADAL" clId="{8008E089-3EB0-4B9C-A0DC-52A15B2809C8}" dt="2023-09-21T18:15:11.582" v="72" actId="47"/>
        <pc:sldMkLst>
          <pc:docMk/>
          <pc:sldMk cId="1506910746" sldId="288"/>
        </pc:sldMkLst>
      </pc:sldChg>
      <pc:sldChg chg="del">
        <pc:chgData name="McBay, Stephen" userId="62daa400-8a1b-4a35-b4b3-f89a047f2ce9" providerId="ADAL" clId="{8008E089-3EB0-4B9C-A0DC-52A15B2809C8}" dt="2023-09-21T18:15:11.582" v="72" actId="47"/>
        <pc:sldMkLst>
          <pc:docMk/>
          <pc:sldMk cId="3471297075" sldId="289"/>
        </pc:sldMkLst>
      </pc:sldChg>
      <pc:sldChg chg="del">
        <pc:chgData name="McBay, Stephen" userId="62daa400-8a1b-4a35-b4b3-f89a047f2ce9" providerId="ADAL" clId="{8008E089-3EB0-4B9C-A0DC-52A15B2809C8}" dt="2023-09-21T18:15:11.582" v="72" actId="47"/>
        <pc:sldMkLst>
          <pc:docMk/>
          <pc:sldMk cId="1350859544" sldId="290"/>
        </pc:sldMkLst>
      </pc:sldChg>
      <pc:sldChg chg="del">
        <pc:chgData name="McBay, Stephen" userId="62daa400-8a1b-4a35-b4b3-f89a047f2ce9" providerId="ADAL" clId="{8008E089-3EB0-4B9C-A0DC-52A15B2809C8}" dt="2023-09-21T18:15:11.582" v="72" actId="47"/>
        <pc:sldMkLst>
          <pc:docMk/>
          <pc:sldMk cId="2117958892" sldId="291"/>
        </pc:sldMkLst>
      </pc:sldChg>
      <pc:sldChg chg="del">
        <pc:chgData name="McBay, Stephen" userId="62daa400-8a1b-4a35-b4b3-f89a047f2ce9" providerId="ADAL" clId="{8008E089-3EB0-4B9C-A0DC-52A15B2809C8}" dt="2023-09-21T18:14:59.968" v="70" actId="47"/>
        <pc:sldMkLst>
          <pc:docMk/>
          <pc:sldMk cId="3609567617" sldId="294"/>
        </pc:sldMkLst>
      </pc:sldChg>
      <pc:sldChg chg="del">
        <pc:chgData name="McBay, Stephen" userId="62daa400-8a1b-4a35-b4b3-f89a047f2ce9" providerId="ADAL" clId="{8008E089-3EB0-4B9C-A0DC-52A15B2809C8}" dt="2023-09-21T18:15:11.582" v="72" actId="47"/>
        <pc:sldMkLst>
          <pc:docMk/>
          <pc:sldMk cId="1164468987" sldId="295"/>
        </pc:sldMkLst>
      </pc:sldChg>
      <pc:sldChg chg="del">
        <pc:chgData name="McBay, Stephen" userId="62daa400-8a1b-4a35-b4b3-f89a047f2ce9" providerId="ADAL" clId="{8008E089-3EB0-4B9C-A0DC-52A15B2809C8}" dt="2023-09-21T18:15:11.582" v="72" actId="47"/>
        <pc:sldMkLst>
          <pc:docMk/>
          <pc:sldMk cId="3504335035" sldId="296"/>
        </pc:sldMkLst>
      </pc:sldChg>
      <pc:sldChg chg="del">
        <pc:chgData name="McBay, Stephen" userId="62daa400-8a1b-4a35-b4b3-f89a047f2ce9" providerId="ADAL" clId="{8008E089-3EB0-4B9C-A0DC-52A15B2809C8}" dt="2023-09-21T18:15:11.582" v="72" actId="47"/>
        <pc:sldMkLst>
          <pc:docMk/>
          <pc:sldMk cId="1341733118" sldId="298"/>
        </pc:sldMkLst>
      </pc:sldChg>
      <pc:sldChg chg="del">
        <pc:chgData name="McBay, Stephen" userId="62daa400-8a1b-4a35-b4b3-f89a047f2ce9" providerId="ADAL" clId="{8008E089-3EB0-4B9C-A0DC-52A15B2809C8}" dt="2023-09-21T18:15:11.582" v="72" actId="47"/>
        <pc:sldMkLst>
          <pc:docMk/>
          <pc:sldMk cId="2230982207" sldId="299"/>
        </pc:sldMkLst>
      </pc:sldChg>
      <pc:sldChg chg="modSp mod ord">
        <pc:chgData name="McBay, Stephen" userId="62daa400-8a1b-4a35-b4b3-f89a047f2ce9" providerId="ADAL" clId="{8008E089-3EB0-4B9C-A0DC-52A15B2809C8}" dt="2023-09-21T18:14:56.769" v="68"/>
        <pc:sldMkLst>
          <pc:docMk/>
          <pc:sldMk cId="2118299630" sldId="300"/>
        </pc:sldMkLst>
        <pc:spChg chg="mod">
          <ac:chgData name="McBay, Stephen" userId="62daa400-8a1b-4a35-b4b3-f89a047f2ce9" providerId="ADAL" clId="{8008E089-3EB0-4B9C-A0DC-52A15B2809C8}" dt="2023-09-21T18:11:52.206" v="64" actId="20577"/>
          <ac:spMkLst>
            <pc:docMk/>
            <pc:sldMk cId="2118299630" sldId="300"/>
            <ac:spMk id="2" creationId="{6EEA58B9-8496-4DE1-BF7E-127A98CEB32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8694B-D878-49A8-B021-6C4C8EB7522A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BE379-FAF5-40EB-9DED-289539838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69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85073" y="2733585"/>
            <a:ext cx="2106926" cy="412441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3356610" cy="6858000"/>
          </a:xfrm>
          <a:custGeom>
            <a:avLst/>
            <a:gdLst/>
            <a:ahLst/>
            <a:cxnLst/>
            <a:rect l="l" t="t" r="r" b="b"/>
            <a:pathLst>
              <a:path w="3356610" h="6858000">
                <a:moveTo>
                  <a:pt x="1889188" y="0"/>
                </a:moveTo>
                <a:lnTo>
                  <a:pt x="0" y="0"/>
                </a:lnTo>
                <a:lnTo>
                  <a:pt x="0" y="6858000"/>
                </a:lnTo>
                <a:lnTo>
                  <a:pt x="3090602" y="6858000"/>
                </a:lnTo>
                <a:lnTo>
                  <a:pt x="3105405" y="6823516"/>
                </a:lnTo>
                <a:lnTo>
                  <a:pt x="3128641" y="6775622"/>
                </a:lnTo>
                <a:lnTo>
                  <a:pt x="3154727" y="6728028"/>
                </a:lnTo>
                <a:lnTo>
                  <a:pt x="3183814" y="6681091"/>
                </a:lnTo>
                <a:lnTo>
                  <a:pt x="3216055" y="6635165"/>
                </a:lnTo>
                <a:lnTo>
                  <a:pt x="3228044" y="6576678"/>
                </a:lnTo>
                <a:lnTo>
                  <a:pt x="3239399" y="6521974"/>
                </a:lnTo>
                <a:lnTo>
                  <a:pt x="3250166" y="6471204"/>
                </a:lnTo>
                <a:lnTo>
                  <a:pt x="3260391" y="6424522"/>
                </a:lnTo>
                <a:lnTo>
                  <a:pt x="3270119" y="6382080"/>
                </a:lnTo>
                <a:lnTo>
                  <a:pt x="3280014" y="6339365"/>
                </a:lnTo>
                <a:lnTo>
                  <a:pt x="3289383" y="6295588"/>
                </a:lnTo>
                <a:lnTo>
                  <a:pt x="3298210" y="6250817"/>
                </a:lnTo>
                <a:lnTo>
                  <a:pt x="3306481" y="6205123"/>
                </a:lnTo>
                <a:lnTo>
                  <a:pt x="3314178" y="6158574"/>
                </a:lnTo>
                <a:lnTo>
                  <a:pt x="3321286" y="6111241"/>
                </a:lnTo>
                <a:lnTo>
                  <a:pt x="3327789" y="6063193"/>
                </a:lnTo>
                <a:lnTo>
                  <a:pt x="3333673" y="6014500"/>
                </a:lnTo>
                <a:lnTo>
                  <a:pt x="3338919" y="5965231"/>
                </a:lnTo>
                <a:lnTo>
                  <a:pt x="3343514" y="5915457"/>
                </a:lnTo>
                <a:lnTo>
                  <a:pt x="3347441" y="5865247"/>
                </a:lnTo>
                <a:lnTo>
                  <a:pt x="3350685" y="5814670"/>
                </a:lnTo>
                <a:lnTo>
                  <a:pt x="3353229" y="5763797"/>
                </a:lnTo>
                <a:lnTo>
                  <a:pt x="3355058" y="5712696"/>
                </a:lnTo>
                <a:lnTo>
                  <a:pt x="3356156" y="5661438"/>
                </a:lnTo>
                <a:lnTo>
                  <a:pt x="3356507" y="5610093"/>
                </a:lnTo>
                <a:lnTo>
                  <a:pt x="3356096" y="5558729"/>
                </a:lnTo>
                <a:lnTo>
                  <a:pt x="3354906" y="5507417"/>
                </a:lnTo>
                <a:lnTo>
                  <a:pt x="3352923" y="5456226"/>
                </a:lnTo>
                <a:lnTo>
                  <a:pt x="3350129" y="5405226"/>
                </a:lnTo>
                <a:lnTo>
                  <a:pt x="3346511" y="5354486"/>
                </a:lnTo>
                <a:lnTo>
                  <a:pt x="3342050" y="5304077"/>
                </a:lnTo>
                <a:lnTo>
                  <a:pt x="3336733" y="5254068"/>
                </a:lnTo>
                <a:lnTo>
                  <a:pt x="3330542" y="5204528"/>
                </a:lnTo>
                <a:lnTo>
                  <a:pt x="3323463" y="5155528"/>
                </a:lnTo>
                <a:lnTo>
                  <a:pt x="3315479" y="5107137"/>
                </a:lnTo>
                <a:lnTo>
                  <a:pt x="3306575" y="5059424"/>
                </a:lnTo>
                <a:lnTo>
                  <a:pt x="3296735" y="5012459"/>
                </a:lnTo>
                <a:lnTo>
                  <a:pt x="3285943" y="4966313"/>
                </a:lnTo>
                <a:lnTo>
                  <a:pt x="3274184" y="4921054"/>
                </a:lnTo>
                <a:lnTo>
                  <a:pt x="3261441" y="4876752"/>
                </a:lnTo>
                <a:lnTo>
                  <a:pt x="3247698" y="4833478"/>
                </a:lnTo>
                <a:lnTo>
                  <a:pt x="3232941" y="4791300"/>
                </a:lnTo>
                <a:lnTo>
                  <a:pt x="3217153" y="4750288"/>
                </a:lnTo>
                <a:lnTo>
                  <a:pt x="3200319" y="4710512"/>
                </a:lnTo>
                <a:lnTo>
                  <a:pt x="3182422" y="4672042"/>
                </a:lnTo>
                <a:lnTo>
                  <a:pt x="3163447" y="4634947"/>
                </a:lnTo>
                <a:lnTo>
                  <a:pt x="3143378" y="4599297"/>
                </a:lnTo>
                <a:lnTo>
                  <a:pt x="3122199" y="4565162"/>
                </a:lnTo>
                <a:lnTo>
                  <a:pt x="3099895" y="4532611"/>
                </a:lnTo>
                <a:lnTo>
                  <a:pt x="3076450" y="4501713"/>
                </a:lnTo>
                <a:lnTo>
                  <a:pt x="3051848" y="4472540"/>
                </a:lnTo>
                <a:lnTo>
                  <a:pt x="2999109" y="4419643"/>
                </a:lnTo>
                <a:lnTo>
                  <a:pt x="2941553" y="4374476"/>
                </a:lnTo>
                <a:lnTo>
                  <a:pt x="2879054" y="4337597"/>
                </a:lnTo>
                <a:lnTo>
                  <a:pt x="2811484" y="4309564"/>
                </a:lnTo>
                <a:lnTo>
                  <a:pt x="2726499" y="4285844"/>
                </a:lnTo>
                <a:lnTo>
                  <a:pt x="2678848" y="4271704"/>
                </a:lnTo>
                <a:lnTo>
                  <a:pt x="2632785" y="4256589"/>
                </a:lnTo>
                <a:lnTo>
                  <a:pt x="2588292" y="4240469"/>
                </a:lnTo>
                <a:lnTo>
                  <a:pt x="2545348" y="4223316"/>
                </a:lnTo>
                <a:lnTo>
                  <a:pt x="2503935" y="4205100"/>
                </a:lnTo>
                <a:lnTo>
                  <a:pt x="2464033" y="4185791"/>
                </a:lnTo>
                <a:lnTo>
                  <a:pt x="2425624" y="4165360"/>
                </a:lnTo>
                <a:lnTo>
                  <a:pt x="2388686" y="4143777"/>
                </a:lnTo>
                <a:lnTo>
                  <a:pt x="2353202" y="4121014"/>
                </a:lnTo>
                <a:lnTo>
                  <a:pt x="2319152" y="4097040"/>
                </a:lnTo>
                <a:lnTo>
                  <a:pt x="2286516" y="4071827"/>
                </a:lnTo>
                <a:lnTo>
                  <a:pt x="2255275" y="4045345"/>
                </a:lnTo>
                <a:lnTo>
                  <a:pt x="2225410" y="4017564"/>
                </a:lnTo>
                <a:lnTo>
                  <a:pt x="2196902" y="3988455"/>
                </a:lnTo>
                <a:lnTo>
                  <a:pt x="2169731" y="3957989"/>
                </a:lnTo>
                <a:lnTo>
                  <a:pt x="2143877" y="3926136"/>
                </a:lnTo>
                <a:lnTo>
                  <a:pt x="2119322" y="3892867"/>
                </a:lnTo>
                <a:lnTo>
                  <a:pt x="2096047" y="3858152"/>
                </a:lnTo>
                <a:lnTo>
                  <a:pt x="2074031" y="3821962"/>
                </a:lnTo>
                <a:lnTo>
                  <a:pt x="2053255" y="3784268"/>
                </a:lnTo>
                <a:lnTo>
                  <a:pt x="2033701" y="3745040"/>
                </a:lnTo>
                <a:lnTo>
                  <a:pt x="2015348" y="3704249"/>
                </a:lnTo>
                <a:lnTo>
                  <a:pt x="1998178" y="3661865"/>
                </a:lnTo>
                <a:lnTo>
                  <a:pt x="1982171" y="3617859"/>
                </a:lnTo>
                <a:lnTo>
                  <a:pt x="1967307" y="3572202"/>
                </a:lnTo>
                <a:lnTo>
                  <a:pt x="1953568" y="3524863"/>
                </a:lnTo>
                <a:lnTo>
                  <a:pt x="1940934" y="3475815"/>
                </a:lnTo>
                <a:lnTo>
                  <a:pt x="1929386" y="3425026"/>
                </a:lnTo>
                <a:lnTo>
                  <a:pt x="1918904" y="3372469"/>
                </a:lnTo>
                <a:lnTo>
                  <a:pt x="1909470" y="3318113"/>
                </a:lnTo>
                <a:lnTo>
                  <a:pt x="1901063" y="3261929"/>
                </a:lnTo>
                <a:lnTo>
                  <a:pt x="1893664" y="3203887"/>
                </a:lnTo>
                <a:lnTo>
                  <a:pt x="1887254" y="3143959"/>
                </a:lnTo>
                <a:lnTo>
                  <a:pt x="1881814" y="3082114"/>
                </a:lnTo>
                <a:lnTo>
                  <a:pt x="1877325" y="3018324"/>
                </a:lnTo>
                <a:lnTo>
                  <a:pt x="1873766" y="2952559"/>
                </a:lnTo>
                <a:lnTo>
                  <a:pt x="1872132" y="2904877"/>
                </a:lnTo>
                <a:lnTo>
                  <a:pt x="1871617" y="2856853"/>
                </a:lnTo>
                <a:lnTo>
                  <a:pt x="1872169" y="2808507"/>
                </a:lnTo>
                <a:lnTo>
                  <a:pt x="1873738" y="2759858"/>
                </a:lnTo>
                <a:lnTo>
                  <a:pt x="1876273" y="2710928"/>
                </a:lnTo>
                <a:lnTo>
                  <a:pt x="1879724" y="2661736"/>
                </a:lnTo>
                <a:lnTo>
                  <a:pt x="1884038" y="2612302"/>
                </a:lnTo>
                <a:lnTo>
                  <a:pt x="1889166" y="2562647"/>
                </a:lnTo>
                <a:lnTo>
                  <a:pt x="1895056" y="2512790"/>
                </a:lnTo>
                <a:lnTo>
                  <a:pt x="1901657" y="2462752"/>
                </a:lnTo>
                <a:lnTo>
                  <a:pt x="1908919" y="2412553"/>
                </a:lnTo>
                <a:lnTo>
                  <a:pt x="1916790" y="2362213"/>
                </a:lnTo>
                <a:lnTo>
                  <a:pt x="1925221" y="2311752"/>
                </a:lnTo>
                <a:lnTo>
                  <a:pt x="1934159" y="2261190"/>
                </a:lnTo>
                <a:lnTo>
                  <a:pt x="1943553" y="2210547"/>
                </a:lnTo>
                <a:lnTo>
                  <a:pt x="1953354" y="2159844"/>
                </a:lnTo>
                <a:lnTo>
                  <a:pt x="1963510" y="2109100"/>
                </a:lnTo>
                <a:lnTo>
                  <a:pt x="1973970" y="2058336"/>
                </a:lnTo>
                <a:lnTo>
                  <a:pt x="1984683" y="2007572"/>
                </a:lnTo>
                <a:lnTo>
                  <a:pt x="1995598" y="1956827"/>
                </a:lnTo>
                <a:lnTo>
                  <a:pt x="2006665" y="1906123"/>
                </a:lnTo>
                <a:lnTo>
                  <a:pt x="2017832" y="1855478"/>
                </a:lnTo>
                <a:lnTo>
                  <a:pt x="2051427" y="1704107"/>
                </a:lnTo>
                <a:lnTo>
                  <a:pt x="2062487" y="1653905"/>
                </a:lnTo>
                <a:lnTo>
                  <a:pt x="2073393" y="1603863"/>
                </a:lnTo>
                <a:lnTo>
                  <a:pt x="2084093" y="1554002"/>
                </a:lnTo>
                <a:lnTo>
                  <a:pt x="2094538" y="1504341"/>
                </a:lnTo>
                <a:lnTo>
                  <a:pt x="2104676" y="1454902"/>
                </a:lnTo>
                <a:lnTo>
                  <a:pt x="2114456" y="1405704"/>
                </a:lnTo>
                <a:lnTo>
                  <a:pt x="2123828" y="1356768"/>
                </a:lnTo>
                <a:lnTo>
                  <a:pt x="2132740" y="1308112"/>
                </a:lnTo>
                <a:lnTo>
                  <a:pt x="2141141" y="1259759"/>
                </a:lnTo>
                <a:lnTo>
                  <a:pt x="2148981" y="1211727"/>
                </a:lnTo>
                <a:lnTo>
                  <a:pt x="2156209" y="1164037"/>
                </a:lnTo>
                <a:lnTo>
                  <a:pt x="2162774" y="1116708"/>
                </a:lnTo>
                <a:lnTo>
                  <a:pt x="2168624" y="1069762"/>
                </a:lnTo>
                <a:lnTo>
                  <a:pt x="2173709" y="1023218"/>
                </a:lnTo>
                <a:lnTo>
                  <a:pt x="2177979" y="977096"/>
                </a:lnTo>
                <a:lnTo>
                  <a:pt x="2181381" y="931416"/>
                </a:lnTo>
                <a:lnTo>
                  <a:pt x="2183866" y="886199"/>
                </a:lnTo>
                <a:lnTo>
                  <a:pt x="2185382" y="841465"/>
                </a:lnTo>
                <a:lnTo>
                  <a:pt x="2185878" y="797233"/>
                </a:lnTo>
                <a:lnTo>
                  <a:pt x="2185304" y="753524"/>
                </a:lnTo>
                <a:lnTo>
                  <a:pt x="2183608" y="710359"/>
                </a:lnTo>
                <a:lnTo>
                  <a:pt x="2180740" y="667756"/>
                </a:lnTo>
                <a:lnTo>
                  <a:pt x="2176649" y="625736"/>
                </a:lnTo>
                <a:lnTo>
                  <a:pt x="2171283" y="584320"/>
                </a:lnTo>
                <a:lnTo>
                  <a:pt x="2164592" y="543527"/>
                </a:lnTo>
                <a:lnTo>
                  <a:pt x="2156526" y="503378"/>
                </a:lnTo>
                <a:lnTo>
                  <a:pt x="2147032" y="463892"/>
                </a:lnTo>
                <a:lnTo>
                  <a:pt x="2135012" y="419667"/>
                </a:lnTo>
                <a:lnTo>
                  <a:pt x="2122306" y="377437"/>
                </a:lnTo>
                <a:lnTo>
                  <a:pt x="2108877" y="337161"/>
                </a:lnTo>
                <a:lnTo>
                  <a:pt x="2094689" y="298797"/>
                </a:lnTo>
                <a:lnTo>
                  <a:pt x="2079705" y="262304"/>
                </a:lnTo>
                <a:lnTo>
                  <a:pt x="2063889" y="227640"/>
                </a:lnTo>
                <a:lnTo>
                  <a:pt x="2029615" y="163629"/>
                </a:lnTo>
                <a:lnTo>
                  <a:pt x="1991576" y="106433"/>
                </a:lnTo>
                <a:lnTo>
                  <a:pt x="1949478" y="55716"/>
                </a:lnTo>
                <a:lnTo>
                  <a:pt x="1903030" y="11145"/>
                </a:lnTo>
                <a:lnTo>
                  <a:pt x="1889188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18324" y="0"/>
            <a:ext cx="2881630" cy="6858000"/>
          </a:xfrm>
          <a:custGeom>
            <a:avLst/>
            <a:gdLst/>
            <a:ahLst/>
            <a:cxnLst/>
            <a:rect l="l" t="t" r="r" b="b"/>
            <a:pathLst>
              <a:path w="2881629" h="6858000">
                <a:moveTo>
                  <a:pt x="0" y="6858000"/>
                </a:moveTo>
                <a:lnTo>
                  <a:pt x="170" y="6816748"/>
                </a:lnTo>
                <a:lnTo>
                  <a:pt x="6082" y="6764345"/>
                </a:lnTo>
                <a:lnTo>
                  <a:pt x="15963" y="6712438"/>
                </a:lnTo>
                <a:lnTo>
                  <a:pt x="28075" y="6663512"/>
                </a:lnTo>
                <a:lnTo>
                  <a:pt x="42616" y="6609715"/>
                </a:lnTo>
                <a:lnTo>
                  <a:pt x="56776" y="6557634"/>
                </a:lnTo>
                <a:lnTo>
                  <a:pt x="70614" y="6507202"/>
                </a:lnTo>
                <a:lnTo>
                  <a:pt x="84191" y="6458347"/>
                </a:lnTo>
                <a:lnTo>
                  <a:pt x="97568" y="6411002"/>
                </a:lnTo>
                <a:lnTo>
                  <a:pt x="110805" y="6365097"/>
                </a:lnTo>
                <a:lnTo>
                  <a:pt x="123964" y="6320564"/>
                </a:lnTo>
                <a:lnTo>
                  <a:pt x="137104" y="6277333"/>
                </a:lnTo>
                <a:lnTo>
                  <a:pt x="150288" y="6235336"/>
                </a:lnTo>
                <a:lnTo>
                  <a:pt x="163575" y="6194503"/>
                </a:lnTo>
                <a:lnTo>
                  <a:pt x="177025" y="6154766"/>
                </a:lnTo>
                <a:lnTo>
                  <a:pt x="190701" y="6116055"/>
                </a:lnTo>
                <a:lnTo>
                  <a:pt x="204663" y="6078301"/>
                </a:lnTo>
                <a:lnTo>
                  <a:pt x="218970" y="6041436"/>
                </a:lnTo>
                <a:lnTo>
                  <a:pt x="233685" y="6005390"/>
                </a:lnTo>
                <a:lnTo>
                  <a:pt x="248867" y="5970095"/>
                </a:lnTo>
                <a:lnTo>
                  <a:pt x="280877" y="5901479"/>
                </a:lnTo>
                <a:lnTo>
                  <a:pt x="315487" y="5835037"/>
                </a:lnTo>
                <a:lnTo>
                  <a:pt x="353182" y="5770216"/>
                </a:lnTo>
                <a:lnTo>
                  <a:pt x="394447" y="5706465"/>
                </a:lnTo>
                <a:lnTo>
                  <a:pt x="416571" y="5674818"/>
                </a:lnTo>
                <a:lnTo>
                  <a:pt x="439769" y="5643232"/>
                </a:lnTo>
                <a:lnTo>
                  <a:pt x="464103" y="5611636"/>
                </a:lnTo>
                <a:lnTo>
                  <a:pt x="489633" y="5579964"/>
                </a:lnTo>
                <a:lnTo>
                  <a:pt x="516420" y="5548144"/>
                </a:lnTo>
                <a:lnTo>
                  <a:pt x="544525" y="5516109"/>
                </a:lnTo>
                <a:lnTo>
                  <a:pt x="574008" y="5483789"/>
                </a:lnTo>
                <a:lnTo>
                  <a:pt x="604930" y="5451116"/>
                </a:lnTo>
                <a:lnTo>
                  <a:pt x="637353" y="5418019"/>
                </a:lnTo>
                <a:lnTo>
                  <a:pt x="671335" y="5384432"/>
                </a:lnTo>
                <a:lnTo>
                  <a:pt x="706939" y="5350283"/>
                </a:lnTo>
                <a:lnTo>
                  <a:pt x="744225" y="5315505"/>
                </a:lnTo>
                <a:lnTo>
                  <a:pt x="783253" y="5280028"/>
                </a:lnTo>
                <a:lnTo>
                  <a:pt x="824085" y="5243784"/>
                </a:lnTo>
                <a:lnTo>
                  <a:pt x="866780" y="5206702"/>
                </a:lnTo>
                <a:lnTo>
                  <a:pt x="911401" y="5168716"/>
                </a:lnTo>
                <a:lnTo>
                  <a:pt x="958007" y="5129754"/>
                </a:lnTo>
                <a:lnTo>
                  <a:pt x="1006659" y="5089749"/>
                </a:lnTo>
                <a:lnTo>
                  <a:pt x="1057419" y="5048631"/>
                </a:lnTo>
                <a:lnTo>
                  <a:pt x="1110346" y="5006331"/>
                </a:lnTo>
                <a:lnTo>
                  <a:pt x="1165501" y="4962781"/>
                </a:lnTo>
                <a:lnTo>
                  <a:pt x="1222945" y="4917911"/>
                </a:lnTo>
                <a:lnTo>
                  <a:pt x="1282739" y="4871652"/>
                </a:lnTo>
                <a:lnTo>
                  <a:pt x="1344944" y="4823936"/>
                </a:lnTo>
                <a:lnTo>
                  <a:pt x="1409620" y="4774692"/>
                </a:lnTo>
                <a:lnTo>
                  <a:pt x="1476827" y="4723853"/>
                </a:lnTo>
                <a:lnTo>
                  <a:pt x="1510258" y="4698686"/>
                </a:lnTo>
                <a:lnTo>
                  <a:pt x="1543956" y="4673339"/>
                </a:lnTo>
                <a:lnTo>
                  <a:pt x="1577863" y="4647735"/>
                </a:lnTo>
                <a:lnTo>
                  <a:pt x="1611921" y="4621800"/>
                </a:lnTo>
                <a:lnTo>
                  <a:pt x="1646071" y="4595460"/>
                </a:lnTo>
                <a:lnTo>
                  <a:pt x="1680256" y="4568639"/>
                </a:lnTo>
                <a:lnTo>
                  <a:pt x="1714416" y="4541263"/>
                </a:lnTo>
                <a:lnTo>
                  <a:pt x="1748494" y="4513256"/>
                </a:lnTo>
                <a:lnTo>
                  <a:pt x="1782431" y="4484543"/>
                </a:lnTo>
                <a:lnTo>
                  <a:pt x="1816169" y="4455050"/>
                </a:lnTo>
                <a:lnTo>
                  <a:pt x="1849650" y="4424702"/>
                </a:lnTo>
                <a:lnTo>
                  <a:pt x="1882816" y="4393423"/>
                </a:lnTo>
                <a:lnTo>
                  <a:pt x="1915607" y="4361139"/>
                </a:lnTo>
                <a:lnTo>
                  <a:pt x="1947967" y="4327775"/>
                </a:lnTo>
                <a:lnTo>
                  <a:pt x="1979836" y="4293255"/>
                </a:lnTo>
                <a:lnTo>
                  <a:pt x="2011157" y="4257505"/>
                </a:lnTo>
                <a:lnTo>
                  <a:pt x="2041870" y="4220451"/>
                </a:lnTo>
                <a:lnTo>
                  <a:pt x="2071919" y="4182016"/>
                </a:lnTo>
                <a:lnTo>
                  <a:pt x="2101244" y="4142126"/>
                </a:lnTo>
                <a:lnTo>
                  <a:pt x="2129787" y="4100706"/>
                </a:lnTo>
                <a:lnTo>
                  <a:pt x="2157490" y="4057681"/>
                </a:lnTo>
                <a:lnTo>
                  <a:pt x="2184295" y="4012976"/>
                </a:lnTo>
                <a:lnTo>
                  <a:pt x="2210143" y="3966517"/>
                </a:lnTo>
                <a:lnTo>
                  <a:pt x="2234977" y="3918228"/>
                </a:lnTo>
                <a:lnTo>
                  <a:pt x="2258737" y="3868034"/>
                </a:lnTo>
                <a:lnTo>
                  <a:pt x="2281366" y="3815860"/>
                </a:lnTo>
                <a:lnTo>
                  <a:pt x="2302805" y="3761632"/>
                </a:lnTo>
                <a:lnTo>
                  <a:pt x="2322996" y="3705274"/>
                </a:lnTo>
                <a:lnTo>
                  <a:pt x="2341881" y="3646712"/>
                </a:lnTo>
                <a:lnTo>
                  <a:pt x="2359401" y="3585870"/>
                </a:lnTo>
                <a:lnTo>
                  <a:pt x="2375025" y="3524408"/>
                </a:lnTo>
                <a:lnTo>
                  <a:pt x="2388212" y="3464526"/>
                </a:lnTo>
                <a:lnTo>
                  <a:pt x="2399044" y="3406176"/>
                </a:lnTo>
                <a:lnTo>
                  <a:pt x="2407602" y="3349314"/>
                </a:lnTo>
                <a:lnTo>
                  <a:pt x="2413967" y="3293894"/>
                </a:lnTo>
                <a:lnTo>
                  <a:pt x="2418221" y="3239869"/>
                </a:lnTo>
                <a:lnTo>
                  <a:pt x="2420444" y="3187193"/>
                </a:lnTo>
                <a:lnTo>
                  <a:pt x="2420718" y="3135822"/>
                </a:lnTo>
                <a:lnTo>
                  <a:pt x="2419124" y="3085710"/>
                </a:lnTo>
                <a:lnTo>
                  <a:pt x="2415743" y="3036810"/>
                </a:lnTo>
                <a:lnTo>
                  <a:pt x="2410657" y="2989076"/>
                </a:lnTo>
                <a:lnTo>
                  <a:pt x="2403946" y="2942464"/>
                </a:lnTo>
                <a:lnTo>
                  <a:pt x="2395693" y="2896926"/>
                </a:lnTo>
                <a:lnTo>
                  <a:pt x="2385978" y="2852418"/>
                </a:lnTo>
                <a:lnTo>
                  <a:pt x="2374882" y="2808893"/>
                </a:lnTo>
                <a:lnTo>
                  <a:pt x="2362487" y="2766307"/>
                </a:lnTo>
                <a:lnTo>
                  <a:pt x="2348874" y="2724612"/>
                </a:lnTo>
                <a:lnTo>
                  <a:pt x="2334124" y="2683763"/>
                </a:lnTo>
                <a:lnTo>
                  <a:pt x="2318319" y="2643714"/>
                </a:lnTo>
                <a:lnTo>
                  <a:pt x="2301539" y="2604420"/>
                </a:lnTo>
                <a:lnTo>
                  <a:pt x="2283865" y="2565835"/>
                </a:lnTo>
                <a:lnTo>
                  <a:pt x="2265380" y="2527913"/>
                </a:lnTo>
                <a:lnTo>
                  <a:pt x="2246165" y="2490608"/>
                </a:lnTo>
                <a:lnTo>
                  <a:pt x="2226300" y="2453874"/>
                </a:lnTo>
                <a:lnTo>
                  <a:pt x="2205866" y="2417665"/>
                </a:lnTo>
                <a:lnTo>
                  <a:pt x="2184946" y="2381937"/>
                </a:lnTo>
                <a:lnTo>
                  <a:pt x="2163619" y="2346642"/>
                </a:lnTo>
                <a:lnTo>
                  <a:pt x="2141969" y="2311736"/>
                </a:lnTo>
                <a:lnTo>
                  <a:pt x="2120075" y="2277172"/>
                </a:lnTo>
                <a:lnTo>
                  <a:pt x="2098019" y="2242904"/>
                </a:lnTo>
                <a:lnTo>
                  <a:pt x="2075882" y="2208887"/>
                </a:lnTo>
                <a:lnTo>
                  <a:pt x="2053745" y="2175076"/>
                </a:lnTo>
                <a:lnTo>
                  <a:pt x="2031690" y="2141423"/>
                </a:lnTo>
                <a:lnTo>
                  <a:pt x="2009798" y="2107883"/>
                </a:lnTo>
                <a:lnTo>
                  <a:pt x="1988150" y="2074412"/>
                </a:lnTo>
                <a:lnTo>
                  <a:pt x="1966827" y="2040962"/>
                </a:lnTo>
                <a:lnTo>
                  <a:pt x="1945911" y="2007488"/>
                </a:lnTo>
                <a:lnTo>
                  <a:pt x="1925482" y="1973944"/>
                </a:lnTo>
                <a:lnTo>
                  <a:pt x="1905623" y="1940284"/>
                </a:lnTo>
                <a:lnTo>
                  <a:pt x="1886413" y="1906463"/>
                </a:lnTo>
                <a:lnTo>
                  <a:pt x="1867936" y="1872435"/>
                </a:lnTo>
                <a:lnTo>
                  <a:pt x="1850271" y="1838154"/>
                </a:lnTo>
                <a:lnTo>
                  <a:pt x="1833499" y="1803574"/>
                </a:lnTo>
                <a:lnTo>
                  <a:pt x="1817703" y="1768649"/>
                </a:lnTo>
                <a:lnTo>
                  <a:pt x="1802964" y="1733334"/>
                </a:lnTo>
                <a:lnTo>
                  <a:pt x="1789362" y="1697583"/>
                </a:lnTo>
                <a:lnTo>
                  <a:pt x="1774228" y="1652710"/>
                </a:lnTo>
                <a:lnTo>
                  <a:pt x="1760501" y="1605936"/>
                </a:lnTo>
                <a:lnTo>
                  <a:pt x="1748267" y="1557546"/>
                </a:lnTo>
                <a:lnTo>
                  <a:pt x="1737610" y="1507828"/>
                </a:lnTo>
                <a:lnTo>
                  <a:pt x="1728616" y="1457067"/>
                </a:lnTo>
                <a:lnTo>
                  <a:pt x="1721370" y="1405551"/>
                </a:lnTo>
                <a:lnTo>
                  <a:pt x="1715956" y="1353565"/>
                </a:lnTo>
                <a:lnTo>
                  <a:pt x="1712460" y="1301398"/>
                </a:lnTo>
                <a:lnTo>
                  <a:pt x="1710967" y="1249334"/>
                </a:lnTo>
                <a:lnTo>
                  <a:pt x="1711562" y="1197662"/>
                </a:lnTo>
                <a:lnTo>
                  <a:pt x="1714330" y="1146666"/>
                </a:lnTo>
                <a:lnTo>
                  <a:pt x="1719356" y="1096635"/>
                </a:lnTo>
                <a:lnTo>
                  <a:pt x="1726725" y="1047854"/>
                </a:lnTo>
                <a:lnTo>
                  <a:pt x="1736523" y="1000610"/>
                </a:lnTo>
                <a:lnTo>
                  <a:pt x="1748834" y="955189"/>
                </a:lnTo>
                <a:lnTo>
                  <a:pt x="1763743" y="911879"/>
                </a:lnTo>
                <a:lnTo>
                  <a:pt x="1781335" y="870965"/>
                </a:lnTo>
                <a:lnTo>
                  <a:pt x="1813013" y="813988"/>
                </a:lnTo>
                <a:lnTo>
                  <a:pt x="1848062" y="767085"/>
                </a:lnTo>
                <a:lnTo>
                  <a:pt x="1886314" y="728842"/>
                </a:lnTo>
                <a:lnTo>
                  <a:pt x="1927602" y="697841"/>
                </a:lnTo>
                <a:lnTo>
                  <a:pt x="1971757" y="672667"/>
                </a:lnTo>
                <a:lnTo>
                  <a:pt x="2018611" y="651904"/>
                </a:lnTo>
                <a:lnTo>
                  <a:pt x="2067995" y="634134"/>
                </a:lnTo>
                <a:lnTo>
                  <a:pt x="2119742" y="617943"/>
                </a:lnTo>
                <a:lnTo>
                  <a:pt x="2173683" y="601914"/>
                </a:lnTo>
                <a:lnTo>
                  <a:pt x="2201424" y="593518"/>
                </a:lnTo>
                <a:lnTo>
                  <a:pt x="2258341" y="575076"/>
                </a:lnTo>
                <a:lnTo>
                  <a:pt x="2317032" y="553256"/>
                </a:lnTo>
                <a:lnTo>
                  <a:pt x="2377329" y="526641"/>
                </a:lnTo>
                <a:lnTo>
                  <a:pt x="2439063" y="493814"/>
                </a:lnTo>
                <a:lnTo>
                  <a:pt x="2502066" y="453361"/>
                </a:lnTo>
                <a:lnTo>
                  <a:pt x="2533992" y="429831"/>
                </a:lnTo>
                <a:lnTo>
                  <a:pt x="2566171" y="403864"/>
                </a:lnTo>
                <a:lnTo>
                  <a:pt x="2598584" y="375282"/>
                </a:lnTo>
                <a:lnTo>
                  <a:pt x="2631209" y="343907"/>
                </a:lnTo>
                <a:lnTo>
                  <a:pt x="2664025" y="309564"/>
                </a:lnTo>
                <a:lnTo>
                  <a:pt x="2697011" y="272075"/>
                </a:lnTo>
                <a:lnTo>
                  <a:pt x="2730146" y="231263"/>
                </a:lnTo>
                <a:lnTo>
                  <a:pt x="2763410" y="186950"/>
                </a:lnTo>
                <a:lnTo>
                  <a:pt x="2796781" y="138961"/>
                </a:lnTo>
                <a:lnTo>
                  <a:pt x="2830237" y="87118"/>
                </a:lnTo>
                <a:lnTo>
                  <a:pt x="2863759" y="31243"/>
                </a:lnTo>
                <a:lnTo>
                  <a:pt x="2881214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52016" y="2474214"/>
            <a:ext cx="2196845" cy="391667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15411" y="3073145"/>
            <a:ext cx="6491478" cy="188335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244180" y="192234"/>
            <a:ext cx="2895600" cy="8185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4AACC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4AACC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4AACC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2C3B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371456" y="381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8000"/>
                </a:lnTo>
              </a:path>
            </a:pathLst>
          </a:custGeom>
          <a:ln w="9525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425312" y="3681602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54" y="0"/>
                </a:moveTo>
                <a:lnTo>
                  <a:pt x="0" y="3176587"/>
                </a:lnTo>
              </a:path>
            </a:pathLst>
          </a:custGeom>
          <a:ln w="9525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181339" y="0"/>
            <a:ext cx="3007995" cy="6858000"/>
          </a:xfrm>
          <a:custGeom>
            <a:avLst/>
            <a:gdLst/>
            <a:ahLst/>
            <a:cxnLst/>
            <a:rect l="l" t="t" r="r" b="b"/>
            <a:pathLst>
              <a:path w="3007995" h="6858000">
                <a:moveTo>
                  <a:pt x="3007614" y="0"/>
                </a:moveTo>
                <a:lnTo>
                  <a:pt x="2043214" y="0"/>
                </a:lnTo>
                <a:lnTo>
                  <a:pt x="0" y="6858000"/>
                </a:lnTo>
                <a:lnTo>
                  <a:pt x="3007614" y="6858000"/>
                </a:lnTo>
                <a:lnTo>
                  <a:pt x="3007614" y="0"/>
                </a:lnTo>
                <a:close/>
              </a:path>
            </a:pathLst>
          </a:custGeom>
          <a:solidFill>
            <a:srgbClr val="90C225">
              <a:alpha val="3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604961" y="0"/>
            <a:ext cx="2587625" cy="6858000"/>
          </a:xfrm>
          <a:custGeom>
            <a:avLst/>
            <a:gdLst/>
            <a:ahLst/>
            <a:cxnLst/>
            <a:rect l="l" t="t" r="r" b="b"/>
            <a:pathLst>
              <a:path w="2587625" h="6858000">
                <a:moveTo>
                  <a:pt x="2587040" y="0"/>
                </a:moveTo>
                <a:lnTo>
                  <a:pt x="0" y="0"/>
                </a:lnTo>
                <a:lnTo>
                  <a:pt x="1207960" y="6858000"/>
                </a:lnTo>
                <a:lnTo>
                  <a:pt x="2587040" y="6858000"/>
                </a:lnTo>
                <a:lnTo>
                  <a:pt x="2587040" y="0"/>
                </a:lnTo>
                <a:close/>
              </a:path>
            </a:pathLst>
          </a:custGeom>
          <a:solidFill>
            <a:srgbClr val="90C22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8932167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6" y="0"/>
                </a:moveTo>
                <a:lnTo>
                  <a:pt x="0" y="3810000"/>
                </a:lnTo>
                <a:lnTo>
                  <a:pt x="3259836" y="3810000"/>
                </a:lnTo>
                <a:lnTo>
                  <a:pt x="3259836" y="0"/>
                </a:lnTo>
                <a:close/>
              </a:path>
            </a:pathLst>
          </a:custGeom>
          <a:solidFill>
            <a:srgbClr val="539F20">
              <a:alpha val="721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9337518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429" y="0"/>
                </a:moveTo>
                <a:lnTo>
                  <a:pt x="0" y="0"/>
                </a:lnTo>
                <a:lnTo>
                  <a:pt x="2467838" y="6858000"/>
                </a:lnTo>
                <a:lnTo>
                  <a:pt x="2851429" y="6858000"/>
                </a:lnTo>
                <a:lnTo>
                  <a:pt x="2851429" y="0"/>
                </a:lnTo>
                <a:close/>
              </a:path>
            </a:pathLst>
          </a:custGeom>
          <a:solidFill>
            <a:srgbClr val="3E7818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898876" y="0"/>
            <a:ext cx="1290320" cy="6858000"/>
          </a:xfrm>
          <a:custGeom>
            <a:avLst/>
            <a:gdLst/>
            <a:ahLst/>
            <a:cxnLst/>
            <a:rect l="l" t="t" r="r" b="b"/>
            <a:pathLst>
              <a:path w="1290320" h="6858000">
                <a:moveTo>
                  <a:pt x="1290078" y="0"/>
                </a:moveTo>
                <a:lnTo>
                  <a:pt x="1018476" y="0"/>
                </a:lnTo>
                <a:lnTo>
                  <a:pt x="0" y="6858000"/>
                </a:lnTo>
                <a:lnTo>
                  <a:pt x="1290078" y="6858000"/>
                </a:lnTo>
                <a:lnTo>
                  <a:pt x="1290078" y="0"/>
                </a:lnTo>
                <a:close/>
              </a:path>
            </a:pathLst>
          </a:custGeom>
          <a:solidFill>
            <a:srgbClr val="C0E374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940629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321" y="0"/>
                </a:moveTo>
                <a:lnTo>
                  <a:pt x="0" y="0"/>
                </a:lnTo>
                <a:lnTo>
                  <a:pt x="1107897" y="6858000"/>
                </a:lnTo>
                <a:lnTo>
                  <a:pt x="1248321" y="6858000"/>
                </a:lnTo>
                <a:lnTo>
                  <a:pt x="1248321" y="0"/>
                </a:lnTo>
                <a:close/>
              </a:path>
            </a:pathLst>
          </a:custGeom>
          <a:solidFill>
            <a:srgbClr val="90C225">
              <a:alpha val="65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0371581" y="3589782"/>
            <a:ext cx="1817370" cy="3268345"/>
          </a:xfrm>
          <a:custGeom>
            <a:avLst/>
            <a:gdLst/>
            <a:ahLst/>
            <a:cxnLst/>
            <a:rect l="l" t="t" r="r" b="b"/>
            <a:pathLst>
              <a:path w="1817370" h="3268345">
                <a:moveTo>
                  <a:pt x="1817370" y="0"/>
                </a:moveTo>
                <a:lnTo>
                  <a:pt x="0" y="3268217"/>
                </a:lnTo>
                <a:lnTo>
                  <a:pt x="1817370" y="3268217"/>
                </a:lnTo>
                <a:lnTo>
                  <a:pt x="1817370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0" y="4013453"/>
            <a:ext cx="448945" cy="2844800"/>
          </a:xfrm>
          <a:custGeom>
            <a:avLst/>
            <a:gdLst/>
            <a:ahLst/>
            <a:cxnLst/>
            <a:rect l="l" t="t" r="r" b="b"/>
            <a:pathLst>
              <a:path w="448945" h="2844800">
                <a:moveTo>
                  <a:pt x="0" y="0"/>
                </a:moveTo>
                <a:lnTo>
                  <a:pt x="0" y="2844546"/>
                </a:lnTo>
                <a:lnTo>
                  <a:pt x="448818" y="2844546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bg object 2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7898" y="1382267"/>
            <a:ext cx="6575297" cy="449427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5CF7C-2E30-4AE8-A949-2EE7DE4817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A431B7-4EE5-4ED5-AB22-F18FEC2693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53EFD4-64D0-4F6D-95E8-66EC1E6E9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3CE1-8D07-41E7-9D9C-7EAF6A01C535}" type="datetimeFigureOut">
              <a:rPr lang="en-US" smtClean="0"/>
              <a:t>9/21/2023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34B82-747B-4D00-A5D2-FA4F173F9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AE4BF9-4C6A-427B-A18D-CD59CC9FB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45D8F-A36A-4E10-8699-37C01BF4AF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483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2C3B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371456" y="381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8000"/>
                </a:lnTo>
              </a:path>
            </a:pathLst>
          </a:custGeom>
          <a:ln w="9525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425312" y="3681602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54" y="0"/>
                </a:moveTo>
                <a:lnTo>
                  <a:pt x="0" y="3176587"/>
                </a:lnTo>
              </a:path>
            </a:pathLst>
          </a:custGeom>
          <a:ln w="9525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181339" y="0"/>
            <a:ext cx="3007995" cy="6858000"/>
          </a:xfrm>
          <a:custGeom>
            <a:avLst/>
            <a:gdLst/>
            <a:ahLst/>
            <a:cxnLst/>
            <a:rect l="l" t="t" r="r" b="b"/>
            <a:pathLst>
              <a:path w="3007995" h="6858000">
                <a:moveTo>
                  <a:pt x="3007614" y="0"/>
                </a:moveTo>
                <a:lnTo>
                  <a:pt x="2043214" y="0"/>
                </a:lnTo>
                <a:lnTo>
                  <a:pt x="0" y="6858000"/>
                </a:lnTo>
                <a:lnTo>
                  <a:pt x="3007614" y="6858000"/>
                </a:lnTo>
                <a:lnTo>
                  <a:pt x="3007614" y="0"/>
                </a:lnTo>
                <a:close/>
              </a:path>
            </a:pathLst>
          </a:custGeom>
          <a:solidFill>
            <a:srgbClr val="90C225">
              <a:alpha val="3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604961" y="0"/>
            <a:ext cx="2587625" cy="6858000"/>
          </a:xfrm>
          <a:custGeom>
            <a:avLst/>
            <a:gdLst/>
            <a:ahLst/>
            <a:cxnLst/>
            <a:rect l="l" t="t" r="r" b="b"/>
            <a:pathLst>
              <a:path w="2587625" h="6858000">
                <a:moveTo>
                  <a:pt x="2587040" y="0"/>
                </a:moveTo>
                <a:lnTo>
                  <a:pt x="0" y="0"/>
                </a:lnTo>
                <a:lnTo>
                  <a:pt x="1207960" y="6858000"/>
                </a:lnTo>
                <a:lnTo>
                  <a:pt x="2587040" y="6858000"/>
                </a:lnTo>
                <a:lnTo>
                  <a:pt x="2587040" y="0"/>
                </a:lnTo>
                <a:close/>
              </a:path>
            </a:pathLst>
          </a:custGeom>
          <a:solidFill>
            <a:srgbClr val="90C22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8932167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6" y="0"/>
                </a:moveTo>
                <a:lnTo>
                  <a:pt x="0" y="3810000"/>
                </a:lnTo>
                <a:lnTo>
                  <a:pt x="3259836" y="3810000"/>
                </a:lnTo>
                <a:lnTo>
                  <a:pt x="3259836" y="0"/>
                </a:lnTo>
                <a:close/>
              </a:path>
            </a:pathLst>
          </a:custGeom>
          <a:solidFill>
            <a:srgbClr val="539F20">
              <a:alpha val="721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9337518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429" y="0"/>
                </a:moveTo>
                <a:lnTo>
                  <a:pt x="0" y="0"/>
                </a:lnTo>
                <a:lnTo>
                  <a:pt x="2467838" y="6858000"/>
                </a:lnTo>
                <a:lnTo>
                  <a:pt x="2851429" y="6858000"/>
                </a:lnTo>
                <a:lnTo>
                  <a:pt x="2851429" y="0"/>
                </a:lnTo>
                <a:close/>
              </a:path>
            </a:pathLst>
          </a:custGeom>
          <a:solidFill>
            <a:srgbClr val="3E7818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898876" y="0"/>
            <a:ext cx="1290320" cy="6858000"/>
          </a:xfrm>
          <a:custGeom>
            <a:avLst/>
            <a:gdLst/>
            <a:ahLst/>
            <a:cxnLst/>
            <a:rect l="l" t="t" r="r" b="b"/>
            <a:pathLst>
              <a:path w="1290320" h="6858000">
                <a:moveTo>
                  <a:pt x="1290078" y="0"/>
                </a:moveTo>
                <a:lnTo>
                  <a:pt x="1018476" y="0"/>
                </a:lnTo>
                <a:lnTo>
                  <a:pt x="0" y="6858000"/>
                </a:lnTo>
                <a:lnTo>
                  <a:pt x="1290078" y="6858000"/>
                </a:lnTo>
                <a:lnTo>
                  <a:pt x="1290078" y="0"/>
                </a:lnTo>
                <a:close/>
              </a:path>
            </a:pathLst>
          </a:custGeom>
          <a:solidFill>
            <a:srgbClr val="C0E374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940629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321" y="0"/>
                </a:moveTo>
                <a:lnTo>
                  <a:pt x="0" y="0"/>
                </a:lnTo>
                <a:lnTo>
                  <a:pt x="1107897" y="6858000"/>
                </a:lnTo>
                <a:lnTo>
                  <a:pt x="1248321" y="6858000"/>
                </a:lnTo>
                <a:lnTo>
                  <a:pt x="1248321" y="0"/>
                </a:lnTo>
                <a:close/>
              </a:path>
            </a:pathLst>
          </a:custGeom>
          <a:solidFill>
            <a:srgbClr val="90C225">
              <a:alpha val="65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0371581" y="3589782"/>
            <a:ext cx="1817370" cy="3268345"/>
          </a:xfrm>
          <a:custGeom>
            <a:avLst/>
            <a:gdLst/>
            <a:ahLst/>
            <a:cxnLst/>
            <a:rect l="l" t="t" r="r" b="b"/>
            <a:pathLst>
              <a:path w="1817370" h="3268345">
                <a:moveTo>
                  <a:pt x="1817370" y="0"/>
                </a:moveTo>
                <a:lnTo>
                  <a:pt x="0" y="3268217"/>
                </a:lnTo>
                <a:lnTo>
                  <a:pt x="1817370" y="3268217"/>
                </a:lnTo>
                <a:lnTo>
                  <a:pt x="1817370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0" y="4013453"/>
            <a:ext cx="448945" cy="2844800"/>
          </a:xfrm>
          <a:custGeom>
            <a:avLst/>
            <a:gdLst/>
            <a:ahLst/>
            <a:cxnLst/>
            <a:rect l="l" t="t" r="r" b="b"/>
            <a:pathLst>
              <a:path w="448945" h="2844800">
                <a:moveTo>
                  <a:pt x="0" y="0"/>
                </a:moveTo>
                <a:lnTo>
                  <a:pt x="0" y="2844546"/>
                </a:lnTo>
                <a:lnTo>
                  <a:pt x="448818" y="2844546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17790" y="-60547"/>
            <a:ext cx="7756418" cy="2463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rgbClr val="4AACC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05498" y="2213437"/>
            <a:ext cx="5022850" cy="2585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pa.gov/ejscreen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lvejo.org/wp-content/uploads/2015/04/ej-jemez-principles.pdf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www.epa.gov/environmentaljustice/environmental-justice-timelin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://archive.gao.gov/d48t13/121648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420550" y="0"/>
            <a:ext cx="4773295" cy="6867525"/>
            <a:chOff x="7420550" y="0"/>
            <a:chExt cx="4773295" cy="6867525"/>
          </a:xfrm>
        </p:grpSpPr>
        <p:sp>
          <p:nvSpPr>
            <p:cNvPr id="4" name="object 4"/>
            <p:cNvSpPr/>
            <p:nvPr/>
          </p:nvSpPr>
          <p:spPr>
            <a:xfrm>
              <a:off x="9371456" y="381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8000"/>
                  </a:lnTo>
                </a:path>
              </a:pathLst>
            </a:custGeom>
            <a:ln w="9525">
              <a:solidFill>
                <a:srgbClr val="2525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425312" y="3681602"/>
              <a:ext cx="4763770" cy="3176905"/>
            </a:xfrm>
            <a:custGeom>
              <a:avLst/>
              <a:gdLst/>
              <a:ahLst/>
              <a:cxnLst/>
              <a:rect l="l" t="t" r="r" b="b"/>
              <a:pathLst>
                <a:path w="4763770" h="3176904">
                  <a:moveTo>
                    <a:pt x="4763554" y="0"/>
                  </a:moveTo>
                  <a:lnTo>
                    <a:pt x="0" y="3176587"/>
                  </a:lnTo>
                </a:path>
              </a:pathLst>
            </a:custGeom>
            <a:ln w="9525">
              <a:solidFill>
                <a:srgbClr val="2525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181339" y="0"/>
              <a:ext cx="3007995" cy="6858000"/>
            </a:xfrm>
            <a:custGeom>
              <a:avLst/>
              <a:gdLst/>
              <a:ahLst/>
              <a:cxnLst/>
              <a:rect l="l" t="t" r="r" b="b"/>
              <a:pathLst>
                <a:path w="3007995" h="6858000">
                  <a:moveTo>
                    <a:pt x="3007614" y="0"/>
                  </a:moveTo>
                  <a:lnTo>
                    <a:pt x="2043214" y="0"/>
                  </a:lnTo>
                  <a:lnTo>
                    <a:pt x="0" y="6858000"/>
                  </a:lnTo>
                  <a:lnTo>
                    <a:pt x="3007614" y="6858000"/>
                  </a:lnTo>
                  <a:lnTo>
                    <a:pt x="3007614" y="0"/>
                  </a:lnTo>
                  <a:close/>
                </a:path>
              </a:pathLst>
            </a:custGeom>
            <a:solidFill>
              <a:srgbClr val="90C225">
                <a:alpha val="3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604961" y="0"/>
              <a:ext cx="2587625" cy="6858000"/>
            </a:xfrm>
            <a:custGeom>
              <a:avLst/>
              <a:gdLst/>
              <a:ahLst/>
              <a:cxnLst/>
              <a:rect l="l" t="t" r="r" b="b"/>
              <a:pathLst>
                <a:path w="2587625" h="6858000">
                  <a:moveTo>
                    <a:pt x="2587040" y="0"/>
                  </a:moveTo>
                  <a:lnTo>
                    <a:pt x="0" y="0"/>
                  </a:lnTo>
                  <a:lnTo>
                    <a:pt x="1207960" y="6858000"/>
                  </a:lnTo>
                  <a:lnTo>
                    <a:pt x="2587040" y="6858000"/>
                  </a:lnTo>
                  <a:lnTo>
                    <a:pt x="2587040" y="0"/>
                  </a:lnTo>
                  <a:close/>
                </a:path>
              </a:pathLst>
            </a:custGeom>
            <a:solidFill>
              <a:srgbClr val="90C22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932167" y="3048000"/>
              <a:ext cx="3260090" cy="3810000"/>
            </a:xfrm>
            <a:custGeom>
              <a:avLst/>
              <a:gdLst/>
              <a:ahLst/>
              <a:cxnLst/>
              <a:rect l="l" t="t" r="r" b="b"/>
              <a:pathLst>
                <a:path w="3260090" h="3810000">
                  <a:moveTo>
                    <a:pt x="3259836" y="0"/>
                  </a:moveTo>
                  <a:lnTo>
                    <a:pt x="0" y="3810000"/>
                  </a:lnTo>
                  <a:lnTo>
                    <a:pt x="3259836" y="3810000"/>
                  </a:lnTo>
                  <a:lnTo>
                    <a:pt x="3259836" y="0"/>
                  </a:lnTo>
                  <a:close/>
                </a:path>
              </a:pathLst>
            </a:custGeom>
            <a:solidFill>
              <a:srgbClr val="539F20">
                <a:alpha val="721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337518" y="0"/>
              <a:ext cx="2851785" cy="6858000"/>
            </a:xfrm>
            <a:custGeom>
              <a:avLst/>
              <a:gdLst/>
              <a:ahLst/>
              <a:cxnLst/>
              <a:rect l="l" t="t" r="r" b="b"/>
              <a:pathLst>
                <a:path w="2851784" h="6858000">
                  <a:moveTo>
                    <a:pt x="2851429" y="0"/>
                  </a:moveTo>
                  <a:lnTo>
                    <a:pt x="0" y="0"/>
                  </a:lnTo>
                  <a:lnTo>
                    <a:pt x="2467838" y="6858000"/>
                  </a:lnTo>
                  <a:lnTo>
                    <a:pt x="2851429" y="6858000"/>
                  </a:lnTo>
                  <a:lnTo>
                    <a:pt x="2851429" y="0"/>
                  </a:lnTo>
                  <a:close/>
                </a:path>
              </a:pathLst>
            </a:custGeom>
            <a:solidFill>
              <a:srgbClr val="3E7818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898876" y="0"/>
              <a:ext cx="1290320" cy="6858000"/>
            </a:xfrm>
            <a:custGeom>
              <a:avLst/>
              <a:gdLst/>
              <a:ahLst/>
              <a:cxnLst/>
              <a:rect l="l" t="t" r="r" b="b"/>
              <a:pathLst>
                <a:path w="1290320" h="6858000">
                  <a:moveTo>
                    <a:pt x="1290078" y="0"/>
                  </a:moveTo>
                  <a:lnTo>
                    <a:pt x="1018476" y="0"/>
                  </a:lnTo>
                  <a:lnTo>
                    <a:pt x="0" y="6858000"/>
                  </a:lnTo>
                  <a:lnTo>
                    <a:pt x="1290078" y="6858000"/>
                  </a:lnTo>
                  <a:lnTo>
                    <a:pt x="1290078" y="0"/>
                  </a:lnTo>
                  <a:close/>
                </a:path>
              </a:pathLst>
            </a:custGeom>
            <a:solidFill>
              <a:srgbClr val="C0E374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940629" y="0"/>
              <a:ext cx="1248410" cy="6858000"/>
            </a:xfrm>
            <a:custGeom>
              <a:avLst/>
              <a:gdLst/>
              <a:ahLst/>
              <a:cxnLst/>
              <a:rect l="l" t="t" r="r" b="b"/>
              <a:pathLst>
                <a:path w="1248409" h="6858000">
                  <a:moveTo>
                    <a:pt x="1248321" y="0"/>
                  </a:moveTo>
                  <a:lnTo>
                    <a:pt x="0" y="0"/>
                  </a:lnTo>
                  <a:lnTo>
                    <a:pt x="1107897" y="6858000"/>
                  </a:lnTo>
                  <a:lnTo>
                    <a:pt x="1248321" y="6858000"/>
                  </a:lnTo>
                  <a:lnTo>
                    <a:pt x="1248321" y="0"/>
                  </a:lnTo>
                  <a:close/>
                </a:path>
              </a:pathLst>
            </a:custGeom>
            <a:solidFill>
              <a:srgbClr val="90C225">
                <a:alpha val="650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371581" y="3589782"/>
              <a:ext cx="1817370" cy="3268345"/>
            </a:xfrm>
            <a:custGeom>
              <a:avLst/>
              <a:gdLst/>
              <a:ahLst/>
              <a:cxnLst/>
              <a:rect l="l" t="t" r="r" b="b"/>
              <a:pathLst>
                <a:path w="1817370" h="3268345">
                  <a:moveTo>
                    <a:pt x="1817370" y="0"/>
                  </a:moveTo>
                  <a:lnTo>
                    <a:pt x="0" y="3268217"/>
                  </a:lnTo>
                  <a:lnTo>
                    <a:pt x="1817370" y="3268217"/>
                  </a:lnTo>
                  <a:lnTo>
                    <a:pt x="1817370" y="0"/>
                  </a:lnTo>
                  <a:close/>
                </a:path>
              </a:pathLst>
            </a:custGeom>
            <a:solidFill>
              <a:srgbClr val="90C225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object 14"/>
            <p:cNvSpPr/>
            <p:nvPr/>
          </p:nvSpPr>
          <p:spPr>
            <a:xfrm>
              <a:off x="0" y="0"/>
              <a:ext cx="843280" cy="5666740"/>
            </a:xfrm>
            <a:custGeom>
              <a:avLst/>
              <a:gdLst/>
              <a:ahLst/>
              <a:cxnLst/>
              <a:rect l="l" t="t" r="r" b="b"/>
              <a:pathLst>
                <a:path w="843280" h="5666740">
                  <a:moveTo>
                    <a:pt x="842772" y="0"/>
                  </a:moveTo>
                  <a:lnTo>
                    <a:pt x="0" y="0"/>
                  </a:lnTo>
                  <a:lnTo>
                    <a:pt x="0" y="5666232"/>
                  </a:lnTo>
                  <a:lnTo>
                    <a:pt x="842772" y="0"/>
                  </a:lnTo>
                  <a:close/>
                </a:path>
              </a:pathLst>
            </a:custGeom>
            <a:solidFill>
              <a:srgbClr val="90C225">
                <a:alpha val="850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170127" y="271632"/>
            <a:ext cx="7082155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000" b="1" dirty="0">
                <a:solidFill>
                  <a:srgbClr val="FFFFFF"/>
                </a:solidFill>
                <a:latin typeface="Trebuchet MS"/>
                <a:cs typeface="Trebuchet MS"/>
              </a:rPr>
              <a:t>Environmental</a:t>
            </a:r>
            <a:r>
              <a:rPr sz="4000" b="1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b="1" dirty="0">
                <a:solidFill>
                  <a:srgbClr val="FFFFFF"/>
                </a:solidFill>
                <a:latin typeface="Trebuchet MS"/>
                <a:cs typeface="Trebuchet MS"/>
              </a:rPr>
              <a:t>Justice</a:t>
            </a:r>
            <a:r>
              <a:rPr sz="4000" b="1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br>
              <a:rPr lang="en-US" sz="4000" b="1" spc="-75" dirty="0">
                <a:solidFill>
                  <a:srgbClr val="FFFFFF"/>
                </a:solidFill>
                <a:latin typeface="Trebuchet MS"/>
                <a:cs typeface="Trebuchet MS"/>
              </a:rPr>
            </a:br>
            <a:r>
              <a:rPr sz="4000" b="1" spc="-10" dirty="0">
                <a:solidFill>
                  <a:srgbClr val="FFFFFF"/>
                </a:solidFill>
                <a:latin typeface="Trebuchet MS"/>
                <a:cs typeface="Trebuchet MS"/>
              </a:rPr>
              <a:t>Policy </a:t>
            </a:r>
            <a:r>
              <a:rPr sz="4000" b="1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4000" b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b="1" spc="-10" dirty="0">
                <a:solidFill>
                  <a:srgbClr val="FFFFFF"/>
                </a:solidFill>
                <a:latin typeface="Trebuchet MS"/>
                <a:cs typeface="Trebuchet MS"/>
              </a:rPr>
              <a:t>Practice</a:t>
            </a:r>
            <a:endParaRPr sz="4000" dirty="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57800" y="4705376"/>
            <a:ext cx="7236459" cy="1851148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2400" b="1" spc="-10" dirty="0">
                <a:solidFill>
                  <a:srgbClr val="FFFFFF"/>
                </a:solidFill>
                <a:latin typeface="Trebuchet MS"/>
                <a:cs typeface="Trebuchet MS"/>
              </a:rPr>
              <a:t>Presented</a:t>
            </a:r>
            <a:r>
              <a:rPr sz="2400" b="1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Trebuchet MS"/>
                <a:cs typeface="Trebuchet MS"/>
              </a:rPr>
              <a:t>by:</a:t>
            </a:r>
            <a:endParaRPr sz="2400" b="1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lang="en-US" sz="2400" dirty="0">
                <a:solidFill>
                  <a:srgbClr val="FFFFFF"/>
                </a:solidFill>
                <a:latin typeface="Trebuchet MS"/>
                <a:cs typeface="Trebuchet MS"/>
              </a:rPr>
              <a:t>Oliva Glenn</a:t>
            </a: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lang="en-US" sz="2400" dirty="0">
                <a:solidFill>
                  <a:srgbClr val="FFFFFF"/>
                </a:solidFill>
                <a:latin typeface="Trebuchet MS"/>
                <a:cs typeface="Trebuchet MS"/>
              </a:rPr>
              <a:t>Chief of Staff and Senior Advisor for Equity</a:t>
            </a: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lang="en-US" sz="2400" dirty="0">
                <a:solidFill>
                  <a:srgbClr val="FFFFFF"/>
                </a:solidFill>
                <a:latin typeface="Trebuchet MS"/>
                <a:cs typeface="Trebuchet MS"/>
              </a:rPr>
              <a:t>EPA Region 2</a:t>
            </a:r>
            <a:endParaRPr sz="2400" dirty="0">
              <a:latin typeface="Trebuchet MS"/>
              <a:cs typeface="Trebuchet MS"/>
            </a:endParaRPr>
          </a:p>
        </p:txBody>
      </p:sp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98854" y="4794907"/>
            <a:ext cx="2388869" cy="179146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932167" y="0"/>
            <a:ext cx="3260090" cy="6858000"/>
            <a:chOff x="8932167" y="0"/>
            <a:chExt cx="3260090" cy="6858000"/>
          </a:xfrm>
        </p:grpSpPr>
        <p:sp>
          <p:nvSpPr>
            <p:cNvPr id="3" name="object 3"/>
            <p:cNvSpPr/>
            <p:nvPr/>
          </p:nvSpPr>
          <p:spPr>
            <a:xfrm>
              <a:off x="9181339" y="0"/>
              <a:ext cx="3007995" cy="6858000"/>
            </a:xfrm>
            <a:custGeom>
              <a:avLst/>
              <a:gdLst/>
              <a:ahLst/>
              <a:cxnLst/>
              <a:rect l="l" t="t" r="r" b="b"/>
              <a:pathLst>
                <a:path w="3007995" h="6858000">
                  <a:moveTo>
                    <a:pt x="3007614" y="0"/>
                  </a:moveTo>
                  <a:lnTo>
                    <a:pt x="2043214" y="0"/>
                  </a:lnTo>
                  <a:lnTo>
                    <a:pt x="0" y="6858000"/>
                  </a:lnTo>
                  <a:lnTo>
                    <a:pt x="3007614" y="6858000"/>
                  </a:lnTo>
                  <a:lnTo>
                    <a:pt x="3007614" y="0"/>
                  </a:lnTo>
                  <a:close/>
                </a:path>
              </a:pathLst>
            </a:custGeom>
            <a:solidFill>
              <a:srgbClr val="90C225">
                <a:alpha val="3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604961" y="0"/>
              <a:ext cx="2587625" cy="6858000"/>
            </a:xfrm>
            <a:custGeom>
              <a:avLst/>
              <a:gdLst/>
              <a:ahLst/>
              <a:cxnLst/>
              <a:rect l="l" t="t" r="r" b="b"/>
              <a:pathLst>
                <a:path w="2587625" h="6858000">
                  <a:moveTo>
                    <a:pt x="2587040" y="0"/>
                  </a:moveTo>
                  <a:lnTo>
                    <a:pt x="0" y="0"/>
                  </a:lnTo>
                  <a:lnTo>
                    <a:pt x="1207960" y="6858000"/>
                  </a:lnTo>
                  <a:lnTo>
                    <a:pt x="2587040" y="6858000"/>
                  </a:lnTo>
                  <a:lnTo>
                    <a:pt x="2587040" y="0"/>
                  </a:lnTo>
                  <a:close/>
                </a:path>
              </a:pathLst>
            </a:custGeom>
            <a:solidFill>
              <a:srgbClr val="90C22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932167" y="3048000"/>
              <a:ext cx="3260090" cy="3810000"/>
            </a:xfrm>
            <a:custGeom>
              <a:avLst/>
              <a:gdLst/>
              <a:ahLst/>
              <a:cxnLst/>
              <a:rect l="l" t="t" r="r" b="b"/>
              <a:pathLst>
                <a:path w="3260090" h="3810000">
                  <a:moveTo>
                    <a:pt x="3259836" y="0"/>
                  </a:moveTo>
                  <a:lnTo>
                    <a:pt x="0" y="3810000"/>
                  </a:lnTo>
                  <a:lnTo>
                    <a:pt x="3259836" y="3810000"/>
                  </a:lnTo>
                  <a:lnTo>
                    <a:pt x="3259836" y="0"/>
                  </a:lnTo>
                  <a:close/>
                </a:path>
              </a:pathLst>
            </a:custGeom>
            <a:solidFill>
              <a:srgbClr val="539F20">
                <a:alpha val="721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337518" y="0"/>
              <a:ext cx="2851785" cy="6858000"/>
            </a:xfrm>
            <a:custGeom>
              <a:avLst/>
              <a:gdLst/>
              <a:ahLst/>
              <a:cxnLst/>
              <a:rect l="l" t="t" r="r" b="b"/>
              <a:pathLst>
                <a:path w="2851784" h="6858000">
                  <a:moveTo>
                    <a:pt x="2851429" y="0"/>
                  </a:moveTo>
                  <a:lnTo>
                    <a:pt x="0" y="0"/>
                  </a:lnTo>
                  <a:lnTo>
                    <a:pt x="2467838" y="6858000"/>
                  </a:lnTo>
                  <a:lnTo>
                    <a:pt x="2851429" y="6858000"/>
                  </a:lnTo>
                  <a:lnTo>
                    <a:pt x="2851429" y="0"/>
                  </a:lnTo>
                  <a:close/>
                </a:path>
              </a:pathLst>
            </a:custGeom>
            <a:solidFill>
              <a:srgbClr val="3E7818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898877" y="0"/>
              <a:ext cx="1290320" cy="6858000"/>
            </a:xfrm>
            <a:custGeom>
              <a:avLst/>
              <a:gdLst/>
              <a:ahLst/>
              <a:cxnLst/>
              <a:rect l="l" t="t" r="r" b="b"/>
              <a:pathLst>
                <a:path w="1290320" h="6858000">
                  <a:moveTo>
                    <a:pt x="1290078" y="0"/>
                  </a:moveTo>
                  <a:lnTo>
                    <a:pt x="1018476" y="0"/>
                  </a:lnTo>
                  <a:lnTo>
                    <a:pt x="0" y="6858000"/>
                  </a:lnTo>
                  <a:lnTo>
                    <a:pt x="1290078" y="6858000"/>
                  </a:lnTo>
                  <a:lnTo>
                    <a:pt x="1290078" y="0"/>
                  </a:lnTo>
                  <a:close/>
                </a:path>
              </a:pathLst>
            </a:custGeom>
            <a:solidFill>
              <a:srgbClr val="C0E374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940629" y="0"/>
              <a:ext cx="1248410" cy="6858000"/>
            </a:xfrm>
            <a:custGeom>
              <a:avLst/>
              <a:gdLst/>
              <a:ahLst/>
              <a:cxnLst/>
              <a:rect l="l" t="t" r="r" b="b"/>
              <a:pathLst>
                <a:path w="1248409" h="6858000">
                  <a:moveTo>
                    <a:pt x="1248321" y="0"/>
                  </a:moveTo>
                  <a:lnTo>
                    <a:pt x="0" y="0"/>
                  </a:lnTo>
                  <a:lnTo>
                    <a:pt x="1107897" y="6858000"/>
                  </a:lnTo>
                  <a:lnTo>
                    <a:pt x="1248321" y="6858000"/>
                  </a:lnTo>
                  <a:lnTo>
                    <a:pt x="1248321" y="0"/>
                  </a:lnTo>
                  <a:close/>
                </a:path>
              </a:pathLst>
            </a:custGeom>
            <a:solidFill>
              <a:srgbClr val="90C225">
                <a:alpha val="650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371582" y="3589782"/>
              <a:ext cx="1817370" cy="3268345"/>
            </a:xfrm>
            <a:custGeom>
              <a:avLst/>
              <a:gdLst/>
              <a:ahLst/>
              <a:cxnLst/>
              <a:rect l="l" t="t" r="r" b="b"/>
              <a:pathLst>
                <a:path w="1817370" h="3268345">
                  <a:moveTo>
                    <a:pt x="1817370" y="0"/>
                  </a:moveTo>
                  <a:lnTo>
                    <a:pt x="0" y="3268217"/>
                  </a:lnTo>
                  <a:lnTo>
                    <a:pt x="1817370" y="3268217"/>
                  </a:lnTo>
                  <a:lnTo>
                    <a:pt x="1817370" y="0"/>
                  </a:lnTo>
                  <a:close/>
                </a:path>
              </a:pathLst>
            </a:custGeom>
            <a:solidFill>
              <a:srgbClr val="90C225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0" y="4013453"/>
            <a:ext cx="448945" cy="2844800"/>
          </a:xfrm>
          <a:custGeom>
            <a:avLst/>
            <a:gdLst/>
            <a:ahLst/>
            <a:cxnLst/>
            <a:rect l="l" t="t" r="r" b="b"/>
            <a:pathLst>
              <a:path w="448945" h="2844800">
                <a:moveTo>
                  <a:pt x="0" y="0"/>
                </a:moveTo>
                <a:lnTo>
                  <a:pt x="0" y="2844546"/>
                </a:lnTo>
                <a:lnTo>
                  <a:pt x="448818" y="2844546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15685" rIns="0" bIns="0" rtlCol="0">
            <a:spAutoFit/>
          </a:bodyPr>
          <a:lstStyle/>
          <a:p>
            <a:pPr marL="3409950" marR="5080">
              <a:lnSpc>
                <a:spcPts val="3460"/>
              </a:lnSpc>
              <a:spcBef>
                <a:spcPts val="530"/>
              </a:spcBef>
            </a:pPr>
            <a:r>
              <a:rPr sz="3200" dirty="0">
                <a:solidFill>
                  <a:srgbClr val="90C225"/>
                </a:solidFill>
                <a:latin typeface="Trebuchet MS"/>
                <a:cs typeface="Trebuchet MS"/>
              </a:rPr>
              <a:t>Executive</a:t>
            </a:r>
            <a:r>
              <a:rPr sz="3200" spc="-105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90C225"/>
                </a:solidFill>
                <a:latin typeface="Trebuchet MS"/>
                <a:cs typeface="Trebuchet MS"/>
              </a:rPr>
              <a:t>Orders</a:t>
            </a:r>
            <a:r>
              <a:rPr sz="3200" spc="-95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3200" spc="-25" dirty="0">
                <a:solidFill>
                  <a:srgbClr val="90C225"/>
                </a:solidFill>
                <a:latin typeface="Trebuchet MS"/>
                <a:cs typeface="Trebuchet MS"/>
              </a:rPr>
              <a:t>on </a:t>
            </a:r>
            <a:r>
              <a:rPr sz="3200" dirty="0">
                <a:solidFill>
                  <a:srgbClr val="90C225"/>
                </a:solidFill>
                <a:latin typeface="Trebuchet MS"/>
                <a:cs typeface="Trebuchet MS"/>
              </a:rPr>
              <a:t>Environmental</a:t>
            </a:r>
            <a:r>
              <a:rPr sz="3200" spc="-180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3200" spc="-10" dirty="0">
                <a:solidFill>
                  <a:srgbClr val="90C225"/>
                </a:solidFill>
                <a:latin typeface="Trebuchet MS"/>
                <a:cs typeface="Trebuchet MS"/>
              </a:rPr>
              <a:t>Justice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19834" y="1353653"/>
            <a:ext cx="5727700" cy="4731385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8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Executive</a:t>
            </a:r>
            <a:r>
              <a:rPr sz="1800" b="1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Order</a:t>
            </a:r>
            <a:r>
              <a:rPr sz="1800" b="1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#12898</a:t>
            </a:r>
            <a:r>
              <a:rPr sz="1800" b="1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Arial"/>
                <a:cs typeface="Arial"/>
              </a:rPr>
              <a:t>(1994)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8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President</a:t>
            </a:r>
            <a:r>
              <a:rPr sz="1800" b="1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Clinton</a:t>
            </a:r>
            <a:r>
              <a:rPr sz="1800" b="1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Arial"/>
                <a:cs typeface="Arial"/>
              </a:rPr>
              <a:t>stated:</a:t>
            </a:r>
            <a:endParaRPr sz="1800">
              <a:latin typeface="Arial"/>
              <a:cs typeface="Arial"/>
            </a:endParaRPr>
          </a:p>
          <a:p>
            <a:pPr marL="355600" marR="29209" indent="-342900">
              <a:lnSpc>
                <a:spcPts val="1939"/>
              </a:lnSpc>
              <a:spcBef>
                <a:spcPts val="103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“</a:t>
            </a:r>
            <a:r>
              <a:rPr sz="1800" i="1" dirty="0">
                <a:solidFill>
                  <a:srgbClr val="404040"/>
                </a:solidFill>
                <a:latin typeface="Arial"/>
                <a:cs typeface="Arial"/>
              </a:rPr>
              <a:t>Each</a:t>
            </a:r>
            <a:r>
              <a:rPr sz="1800" i="1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404040"/>
                </a:solidFill>
                <a:latin typeface="Arial"/>
                <a:cs typeface="Arial"/>
              </a:rPr>
              <a:t>Federal</a:t>
            </a:r>
            <a:r>
              <a:rPr sz="1800" i="1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404040"/>
                </a:solidFill>
                <a:latin typeface="Arial"/>
                <a:cs typeface="Arial"/>
              </a:rPr>
              <a:t>agency</a:t>
            </a:r>
            <a:r>
              <a:rPr sz="1800" i="1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404040"/>
                </a:solidFill>
                <a:latin typeface="Arial"/>
                <a:cs typeface="Arial"/>
              </a:rPr>
              <a:t>shall</a:t>
            </a:r>
            <a:r>
              <a:rPr sz="1800" i="1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404040"/>
                </a:solidFill>
                <a:latin typeface="Arial"/>
                <a:cs typeface="Arial"/>
              </a:rPr>
              <a:t>make</a:t>
            </a:r>
            <a:r>
              <a:rPr sz="1800" i="1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i="1" spc="-10" dirty="0">
                <a:solidFill>
                  <a:srgbClr val="404040"/>
                </a:solidFill>
                <a:latin typeface="Arial"/>
                <a:cs typeface="Arial"/>
              </a:rPr>
              <a:t>achieving </a:t>
            </a:r>
            <a:r>
              <a:rPr sz="1800" i="1" dirty="0">
                <a:solidFill>
                  <a:srgbClr val="404040"/>
                </a:solidFill>
                <a:latin typeface="Arial"/>
                <a:cs typeface="Arial"/>
              </a:rPr>
              <a:t>environmental</a:t>
            </a:r>
            <a:r>
              <a:rPr sz="1800" i="1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404040"/>
                </a:solidFill>
                <a:latin typeface="Arial"/>
                <a:cs typeface="Arial"/>
              </a:rPr>
              <a:t>justice</a:t>
            </a:r>
            <a:r>
              <a:rPr sz="1800" i="1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404040"/>
                </a:solidFill>
                <a:latin typeface="Arial"/>
                <a:cs typeface="Arial"/>
              </a:rPr>
              <a:t>part</a:t>
            </a:r>
            <a:r>
              <a:rPr sz="1800" i="1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1800" i="1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404040"/>
                </a:solidFill>
                <a:latin typeface="Arial"/>
                <a:cs typeface="Arial"/>
              </a:rPr>
              <a:t>its</a:t>
            </a:r>
            <a:r>
              <a:rPr sz="1800" i="1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404040"/>
                </a:solidFill>
                <a:latin typeface="Arial"/>
                <a:cs typeface="Arial"/>
              </a:rPr>
              <a:t>mission</a:t>
            </a:r>
            <a:r>
              <a:rPr sz="1800" i="1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i="1" spc="-25" dirty="0">
                <a:solidFill>
                  <a:srgbClr val="404040"/>
                </a:solidFill>
                <a:latin typeface="Arial"/>
                <a:cs typeface="Arial"/>
              </a:rPr>
              <a:t>by </a:t>
            </a:r>
            <a:r>
              <a:rPr sz="1800" i="1" dirty="0">
                <a:solidFill>
                  <a:srgbClr val="404040"/>
                </a:solidFill>
                <a:latin typeface="Arial"/>
                <a:cs typeface="Arial"/>
              </a:rPr>
              <a:t>identifying</a:t>
            </a:r>
            <a:r>
              <a:rPr sz="1800" i="1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sz="1800" i="1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404040"/>
                </a:solidFill>
                <a:latin typeface="Arial"/>
                <a:cs typeface="Arial"/>
              </a:rPr>
              <a:t>addressing,</a:t>
            </a:r>
            <a:r>
              <a:rPr sz="1800" i="1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404040"/>
                </a:solidFill>
                <a:latin typeface="Arial"/>
                <a:cs typeface="Arial"/>
              </a:rPr>
              <a:t>as</a:t>
            </a:r>
            <a:r>
              <a:rPr sz="1800" i="1" spc="-10" dirty="0">
                <a:solidFill>
                  <a:srgbClr val="404040"/>
                </a:solidFill>
                <a:latin typeface="Arial"/>
                <a:cs typeface="Arial"/>
              </a:rPr>
              <a:t> appropriate, </a:t>
            </a:r>
            <a:r>
              <a:rPr sz="1800" i="1" dirty="0">
                <a:solidFill>
                  <a:srgbClr val="404040"/>
                </a:solidFill>
                <a:latin typeface="Arial"/>
                <a:cs typeface="Arial"/>
              </a:rPr>
              <a:t>disproportionately</a:t>
            </a:r>
            <a:r>
              <a:rPr sz="1800" i="1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404040"/>
                </a:solidFill>
                <a:latin typeface="Arial"/>
                <a:cs typeface="Arial"/>
              </a:rPr>
              <a:t>high</a:t>
            </a:r>
            <a:r>
              <a:rPr sz="1800" i="1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sz="1800" i="1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404040"/>
                </a:solidFill>
                <a:latin typeface="Arial"/>
                <a:cs typeface="Arial"/>
              </a:rPr>
              <a:t>adverse</a:t>
            </a:r>
            <a:r>
              <a:rPr sz="1800" i="1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404040"/>
                </a:solidFill>
                <a:latin typeface="Arial"/>
                <a:cs typeface="Arial"/>
              </a:rPr>
              <a:t>human</a:t>
            </a:r>
            <a:r>
              <a:rPr sz="1800" i="1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404040"/>
                </a:solidFill>
                <a:latin typeface="Arial"/>
                <a:cs typeface="Arial"/>
              </a:rPr>
              <a:t>health</a:t>
            </a:r>
            <a:r>
              <a:rPr sz="1800" i="1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i="1" spc="-25" dirty="0">
                <a:solidFill>
                  <a:srgbClr val="404040"/>
                </a:solidFill>
                <a:latin typeface="Arial"/>
                <a:cs typeface="Arial"/>
              </a:rPr>
              <a:t>or </a:t>
            </a:r>
            <a:r>
              <a:rPr sz="1800" i="1" dirty="0">
                <a:solidFill>
                  <a:srgbClr val="404040"/>
                </a:solidFill>
                <a:latin typeface="Arial"/>
                <a:cs typeface="Arial"/>
              </a:rPr>
              <a:t>environmental</a:t>
            </a:r>
            <a:r>
              <a:rPr sz="1800" i="1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404040"/>
                </a:solidFill>
                <a:latin typeface="Arial"/>
                <a:cs typeface="Arial"/>
              </a:rPr>
              <a:t>effects</a:t>
            </a:r>
            <a:r>
              <a:rPr sz="1800" i="1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1800" i="1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404040"/>
                </a:solidFill>
                <a:latin typeface="Arial"/>
                <a:cs typeface="Arial"/>
              </a:rPr>
              <a:t>its</a:t>
            </a:r>
            <a:r>
              <a:rPr sz="1800" i="1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404040"/>
                </a:solidFill>
                <a:latin typeface="Arial"/>
                <a:cs typeface="Arial"/>
              </a:rPr>
              <a:t>programs,</a:t>
            </a:r>
            <a:r>
              <a:rPr sz="1800" i="1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404040"/>
                </a:solidFill>
                <a:latin typeface="Arial"/>
                <a:cs typeface="Arial"/>
              </a:rPr>
              <a:t>policies,</a:t>
            </a:r>
            <a:r>
              <a:rPr sz="1800" i="1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i="1" spc="-25" dirty="0">
                <a:solidFill>
                  <a:srgbClr val="404040"/>
                </a:solidFill>
                <a:latin typeface="Arial"/>
                <a:cs typeface="Arial"/>
              </a:rPr>
              <a:t>and </a:t>
            </a:r>
            <a:r>
              <a:rPr sz="1800" i="1" dirty="0">
                <a:solidFill>
                  <a:srgbClr val="404040"/>
                </a:solidFill>
                <a:latin typeface="Arial"/>
                <a:cs typeface="Arial"/>
              </a:rPr>
              <a:t>activities</a:t>
            </a:r>
            <a:r>
              <a:rPr sz="1800" i="1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404040"/>
                </a:solidFill>
                <a:latin typeface="Arial"/>
                <a:cs typeface="Arial"/>
              </a:rPr>
              <a:t>on</a:t>
            </a:r>
            <a:r>
              <a:rPr sz="1800" i="1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404040"/>
                </a:solidFill>
                <a:latin typeface="Arial"/>
                <a:cs typeface="Arial"/>
              </a:rPr>
              <a:t>minority</a:t>
            </a:r>
            <a:r>
              <a:rPr sz="1800" i="1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404040"/>
                </a:solidFill>
                <a:latin typeface="Arial"/>
                <a:cs typeface="Arial"/>
              </a:rPr>
              <a:t>populations</a:t>
            </a:r>
            <a:r>
              <a:rPr sz="1800" i="1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sz="1800" i="1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404040"/>
                </a:solidFill>
                <a:latin typeface="Arial"/>
                <a:cs typeface="Arial"/>
              </a:rPr>
              <a:t>low-</a:t>
            </a:r>
            <a:r>
              <a:rPr sz="1800" i="1" spc="-10" dirty="0">
                <a:solidFill>
                  <a:srgbClr val="404040"/>
                </a:solidFill>
                <a:latin typeface="Arial"/>
                <a:cs typeface="Arial"/>
              </a:rPr>
              <a:t>income populations”</a:t>
            </a:r>
            <a:endParaRPr sz="1800">
              <a:latin typeface="Arial"/>
              <a:cs typeface="Arial"/>
            </a:endParaRPr>
          </a:p>
          <a:p>
            <a:pPr marL="355600" marR="5080" indent="-342900">
              <a:lnSpc>
                <a:spcPts val="1730"/>
              </a:lnSpc>
              <a:spcBef>
                <a:spcPts val="1025"/>
              </a:spcBef>
              <a:buClr>
                <a:srgbClr val="90C225"/>
              </a:buClr>
              <a:buSzPct val="7812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In</a:t>
            </a:r>
            <a:r>
              <a:rPr sz="1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2011,</a:t>
            </a:r>
            <a:r>
              <a:rPr sz="1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several</a:t>
            </a:r>
            <a:r>
              <a:rPr sz="1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federal</a:t>
            </a:r>
            <a:r>
              <a:rPr sz="1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agencies,</a:t>
            </a:r>
            <a:r>
              <a:rPr sz="1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pursuant</a:t>
            </a:r>
            <a:r>
              <a:rPr sz="1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Memorandum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1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Understanding</a:t>
            </a:r>
            <a:r>
              <a:rPr sz="1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on</a:t>
            </a:r>
            <a:r>
              <a:rPr sz="1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Environmental</a:t>
            </a:r>
            <a:r>
              <a:rPr sz="1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Justice,</a:t>
            </a:r>
            <a:r>
              <a:rPr sz="1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renewed</a:t>
            </a:r>
            <a:r>
              <a:rPr sz="1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their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commitments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to</a:t>
            </a:r>
            <a:r>
              <a:rPr sz="1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Executive</a:t>
            </a:r>
            <a:r>
              <a:rPr sz="1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Order</a:t>
            </a:r>
            <a:r>
              <a:rPr sz="1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12898</a:t>
            </a:r>
            <a:r>
              <a:rPr sz="1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through</a:t>
            </a:r>
            <a:r>
              <a:rPr sz="1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04040"/>
                </a:solidFill>
                <a:latin typeface="Arial"/>
                <a:cs typeface="Arial"/>
              </a:rPr>
              <a:t>the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foundation</a:t>
            </a:r>
            <a:r>
              <a:rPr sz="1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1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Interagency</a:t>
            </a:r>
            <a:r>
              <a:rPr sz="1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Working</a:t>
            </a:r>
            <a:r>
              <a:rPr sz="1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Group</a:t>
            </a:r>
            <a:r>
              <a:rPr sz="1600" spc="-25" dirty="0">
                <a:solidFill>
                  <a:srgbClr val="404040"/>
                </a:solidFill>
                <a:latin typeface="Arial"/>
                <a:cs typeface="Arial"/>
              </a:rPr>
              <a:t> of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Environmental</a:t>
            </a:r>
            <a:r>
              <a:rPr sz="1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Justice</a:t>
            </a:r>
            <a:r>
              <a:rPr sz="1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(“EJ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IWG”).</a:t>
            </a:r>
            <a:r>
              <a:rPr sz="1600" spc="409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1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agencies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participating</a:t>
            </a:r>
            <a:r>
              <a:rPr sz="1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in</a:t>
            </a:r>
            <a:r>
              <a:rPr sz="1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1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working</a:t>
            </a:r>
            <a:r>
              <a:rPr sz="1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group</a:t>
            </a:r>
            <a:r>
              <a:rPr sz="1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were</a:t>
            </a:r>
            <a:r>
              <a:rPr sz="1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charged</a:t>
            </a:r>
            <a:r>
              <a:rPr sz="1600" spc="-20" dirty="0">
                <a:solidFill>
                  <a:srgbClr val="404040"/>
                </a:solidFill>
                <a:latin typeface="Arial"/>
                <a:cs typeface="Arial"/>
              </a:rPr>
              <a:t> with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identifying</a:t>
            </a:r>
            <a:r>
              <a:rPr sz="16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1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disproportionately</a:t>
            </a:r>
            <a:r>
              <a:rPr sz="1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significant</a:t>
            </a:r>
            <a:r>
              <a:rPr sz="16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adverse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environmental</a:t>
            </a:r>
            <a:r>
              <a:rPr sz="1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effects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1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their</a:t>
            </a:r>
            <a:r>
              <a:rPr sz="1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continuing</a:t>
            </a:r>
            <a:r>
              <a:rPr sz="1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programs</a:t>
            </a:r>
            <a:r>
              <a:rPr sz="1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sz="1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04040"/>
                </a:solidFill>
                <a:latin typeface="Arial"/>
                <a:cs typeface="Arial"/>
              </a:rPr>
              <a:t>with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determining</a:t>
            </a:r>
            <a:r>
              <a:rPr sz="1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such</a:t>
            </a:r>
            <a:r>
              <a:rPr sz="1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effects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for</a:t>
            </a:r>
            <a:r>
              <a:rPr sz="1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future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 programs.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0" y="0"/>
            <a:ext cx="5394960" cy="6858000"/>
            <a:chOff x="0" y="0"/>
            <a:chExt cx="5394960" cy="6858000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5394960" cy="685800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0" y="0"/>
              <a:ext cx="843280" cy="5666740"/>
            </a:xfrm>
            <a:custGeom>
              <a:avLst/>
              <a:gdLst/>
              <a:ahLst/>
              <a:cxnLst/>
              <a:rect l="l" t="t" r="r" b="b"/>
              <a:pathLst>
                <a:path w="843280" h="5666740">
                  <a:moveTo>
                    <a:pt x="842772" y="0"/>
                  </a:moveTo>
                  <a:lnTo>
                    <a:pt x="0" y="0"/>
                  </a:lnTo>
                  <a:lnTo>
                    <a:pt x="0" y="5666232"/>
                  </a:lnTo>
                  <a:lnTo>
                    <a:pt x="842772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15473" y="589280"/>
            <a:ext cx="3218815" cy="122047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4"/>
              </a:spcBef>
            </a:pPr>
            <a:r>
              <a:rPr sz="2800" dirty="0">
                <a:solidFill>
                  <a:srgbClr val="90C225"/>
                </a:solidFill>
                <a:latin typeface="Trebuchet MS"/>
                <a:cs typeface="Trebuchet MS"/>
              </a:rPr>
              <a:t>Executive</a:t>
            </a:r>
            <a:r>
              <a:rPr sz="2800" spc="-20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90C225"/>
                </a:solidFill>
                <a:latin typeface="Trebuchet MS"/>
                <a:cs typeface="Trebuchet MS"/>
              </a:rPr>
              <a:t>Orders</a:t>
            </a:r>
            <a:r>
              <a:rPr sz="2800" spc="-25" dirty="0">
                <a:solidFill>
                  <a:srgbClr val="90C225"/>
                </a:solidFill>
                <a:latin typeface="Trebuchet MS"/>
                <a:cs typeface="Trebuchet MS"/>
              </a:rPr>
              <a:t> on </a:t>
            </a:r>
            <a:r>
              <a:rPr sz="2800" spc="-10" dirty="0">
                <a:solidFill>
                  <a:srgbClr val="90C225"/>
                </a:solidFill>
                <a:latin typeface="Trebuchet MS"/>
                <a:cs typeface="Trebuchet MS"/>
              </a:rPr>
              <a:t>Environmental </a:t>
            </a:r>
            <a:r>
              <a:rPr sz="2800" dirty="0">
                <a:solidFill>
                  <a:srgbClr val="90C225"/>
                </a:solidFill>
                <a:latin typeface="Trebuchet MS"/>
                <a:cs typeface="Trebuchet MS"/>
              </a:rPr>
              <a:t>Justice,</a:t>
            </a:r>
            <a:r>
              <a:rPr sz="2800" spc="-30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90C225"/>
                </a:solidFill>
                <a:latin typeface="Trebuchet MS"/>
                <a:cs typeface="Trebuchet MS"/>
              </a:rPr>
              <a:t>E.O.</a:t>
            </a:r>
            <a:r>
              <a:rPr sz="2800" spc="-20" dirty="0">
                <a:solidFill>
                  <a:srgbClr val="90C225"/>
                </a:solidFill>
                <a:latin typeface="Trebuchet MS"/>
                <a:cs typeface="Trebuchet MS"/>
              </a:rPr>
              <a:t> 14008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88302" y="2155508"/>
            <a:ext cx="6221095" cy="3749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ts val="2280"/>
              </a:lnSpc>
              <a:spcBef>
                <a:spcPts val="95"/>
              </a:spcBef>
              <a:buClr>
                <a:srgbClr val="90C225"/>
              </a:buClr>
              <a:buSzPct val="80000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0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Executive</a:t>
            </a:r>
            <a:r>
              <a:rPr sz="2000" u="sng" spc="-9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Order</a:t>
            </a:r>
            <a:r>
              <a:rPr sz="2000" u="sng" spc="-8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14008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0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President</a:t>
            </a:r>
            <a:r>
              <a:rPr sz="20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Biden:</a:t>
            </a:r>
            <a:endParaRPr sz="2000">
              <a:latin typeface="Trebuchet MS"/>
              <a:cs typeface="Trebuchet MS"/>
            </a:endParaRPr>
          </a:p>
          <a:p>
            <a:pPr marL="355600">
              <a:lnSpc>
                <a:spcPts val="2280"/>
              </a:lnSpc>
            </a:pPr>
            <a:r>
              <a:rPr sz="2000" i="1" spc="-30" dirty="0">
                <a:solidFill>
                  <a:srgbClr val="FFFFFF"/>
                </a:solidFill>
                <a:latin typeface="Trebuchet MS"/>
                <a:cs typeface="Trebuchet MS"/>
              </a:rPr>
              <a:t>Tackling</a:t>
            </a:r>
            <a:r>
              <a:rPr sz="2000" i="1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000" i="1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Climate</a:t>
            </a:r>
            <a:r>
              <a:rPr sz="2000" i="1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Crisis</a:t>
            </a:r>
            <a:r>
              <a:rPr sz="2000" i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at</a:t>
            </a:r>
            <a:r>
              <a:rPr sz="2000" i="1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Home</a:t>
            </a:r>
            <a:r>
              <a:rPr sz="2000" i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2000" i="1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spc="-10" dirty="0">
                <a:solidFill>
                  <a:srgbClr val="FFFFFF"/>
                </a:solidFill>
                <a:latin typeface="Trebuchet MS"/>
                <a:cs typeface="Trebuchet MS"/>
              </a:rPr>
              <a:t>Abroad</a:t>
            </a:r>
            <a:endParaRPr sz="2000">
              <a:latin typeface="Trebuchet MS"/>
              <a:cs typeface="Trebuchet MS"/>
            </a:endParaRPr>
          </a:p>
          <a:p>
            <a:pPr marL="354965" marR="5080" indent="-342900">
              <a:lnSpc>
                <a:spcPts val="2160"/>
              </a:lnSpc>
              <a:spcBef>
                <a:spcPts val="1035"/>
              </a:spcBef>
              <a:buClr>
                <a:srgbClr val="90C225"/>
              </a:buClr>
              <a:buSzPct val="80000"/>
              <a:buFont typeface="Wingdings 3"/>
              <a:buChar char=""/>
              <a:tabLst>
                <a:tab pos="354965" algn="l"/>
                <a:tab pos="355600" algn="l"/>
                <a:tab pos="1368425" algn="l"/>
              </a:tabLst>
            </a:pPr>
            <a:r>
              <a:rPr sz="2000" i="1" spc="-70" dirty="0">
                <a:solidFill>
                  <a:srgbClr val="FFFFFF"/>
                </a:solidFill>
                <a:latin typeface="Trebuchet MS"/>
                <a:cs typeface="Trebuchet MS"/>
              </a:rPr>
              <a:t>“To</a:t>
            </a:r>
            <a:r>
              <a:rPr sz="2000" i="1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secure</a:t>
            </a:r>
            <a:r>
              <a:rPr sz="2000" i="1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an</a:t>
            </a:r>
            <a:r>
              <a:rPr sz="2000" i="1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equitable</a:t>
            </a:r>
            <a:r>
              <a:rPr sz="2000" i="1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economic</a:t>
            </a:r>
            <a:r>
              <a:rPr sz="2000" i="1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future,</a:t>
            </a:r>
            <a:r>
              <a:rPr sz="2000" i="1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spc="-25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United</a:t>
            </a:r>
            <a:r>
              <a:rPr sz="2000" i="1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States</a:t>
            </a:r>
            <a:r>
              <a:rPr sz="2000" i="1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must</a:t>
            </a:r>
            <a:r>
              <a:rPr sz="2000" i="1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ensure</a:t>
            </a:r>
            <a:r>
              <a:rPr sz="2000" i="1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that</a:t>
            </a:r>
            <a:r>
              <a:rPr sz="2000" i="1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spc="-10" dirty="0">
                <a:solidFill>
                  <a:srgbClr val="FFFFFF"/>
                </a:solidFill>
                <a:latin typeface="Trebuchet MS"/>
                <a:cs typeface="Trebuchet MS"/>
              </a:rPr>
              <a:t>environmental</a:t>
            </a:r>
            <a:r>
              <a:rPr sz="2000" i="1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spc="-25" dirty="0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economic</a:t>
            </a:r>
            <a:r>
              <a:rPr sz="2000" i="1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justice</a:t>
            </a:r>
            <a:r>
              <a:rPr sz="2000" i="1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are</a:t>
            </a:r>
            <a:r>
              <a:rPr sz="2000" i="1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key</a:t>
            </a:r>
            <a:r>
              <a:rPr sz="2000" i="1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considerations</a:t>
            </a:r>
            <a:r>
              <a:rPr sz="2000" i="1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2000" i="1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how</a:t>
            </a:r>
            <a:r>
              <a:rPr sz="2000" i="1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spc="-25" dirty="0">
                <a:solidFill>
                  <a:srgbClr val="FFFFFF"/>
                </a:solidFill>
                <a:latin typeface="Trebuchet MS"/>
                <a:cs typeface="Trebuchet MS"/>
              </a:rPr>
              <a:t>we </a:t>
            </a:r>
            <a:r>
              <a:rPr sz="2000" i="1" spc="-10" dirty="0">
                <a:solidFill>
                  <a:srgbClr val="FFFFFF"/>
                </a:solidFill>
                <a:latin typeface="Trebuchet MS"/>
                <a:cs typeface="Trebuchet MS"/>
              </a:rPr>
              <a:t>govern.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	That</a:t>
            </a:r>
            <a:r>
              <a:rPr sz="2000" i="1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means</a:t>
            </a:r>
            <a:r>
              <a:rPr sz="2000" i="1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investing</a:t>
            </a:r>
            <a:r>
              <a:rPr sz="2000" i="1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2000" i="1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building</a:t>
            </a:r>
            <a:r>
              <a:rPr sz="2000" i="1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000" i="1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spc="-10" dirty="0">
                <a:solidFill>
                  <a:srgbClr val="FFFFFF"/>
                </a:solidFill>
                <a:latin typeface="Trebuchet MS"/>
                <a:cs typeface="Trebuchet MS"/>
              </a:rPr>
              <a:t>clean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energy</a:t>
            </a:r>
            <a:r>
              <a:rPr sz="2000" i="1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economy</a:t>
            </a:r>
            <a:r>
              <a:rPr sz="2000" i="1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that</a:t>
            </a:r>
            <a:r>
              <a:rPr sz="2000" i="1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creates</a:t>
            </a:r>
            <a:r>
              <a:rPr sz="2000" i="1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spc="-10" dirty="0">
                <a:solidFill>
                  <a:srgbClr val="FFFFFF"/>
                </a:solidFill>
                <a:latin typeface="Trebuchet MS"/>
                <a:cs typeface="Trebuchet MS"/>
              </a:rPr>
              <a:t>well-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paying</a:t>
            </a:r>
            <a:r>
              <a:rPr sz="2000" i="1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spc="-10" dirty="0">
                <a:solidFill>
                  <a:srgbClr val="FFFFFF"/>
                </a:solidFill>
                <a:latin typeface="Trebuchet MS"/>
                <a:cs typeface="Trebuchet MS"/>
              </a:rPr>
              <a:t>union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jobs,</a:t>
            </a:r>
            <a:r>
              <a:rPr sz="2000" i="1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turning</a:t>
            </a:r>
            <a:r>
              <a:rPr sz="2000" i="1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spc="-10" dirty="0">
                <a:solidFill>
                  <a:srgbClr val="FFFFFF"/>
                </a:solidFill>
                <a:latin typeface="Trebuchet MS"/>
                <a:cs typeface="Trebuchet MS"/>
              </a:rPr>
              <a:t>disadvantaged</a:t>
            </a:r>
            <a:r>
              <a:rPr sz="2000" i="1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communities</a:t>
            </a:r>
            <a:r>
              <a:rPr sz="2000" i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spc="-50" dirty="0">
                <a:solidFill>
                  <a:srgbClr val="FFFFFF"/>
                </a:solidFill>
                <a:latin typeface="Trebuchet MS"/>
                <a:cs typeface="Trebuchet MS"/>
              </a:rPr>
              <a:t>—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historically</a:t>
            </a:r>
            <a:r>
              <a:rPr sz="2000" i="1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marginalized</a:t>
            </a:r>
            <a:r>
              <a:rPr sz="2000" i="1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2000" i="1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overburdened</a:t>
            </a:r>
            <a:r>
              <a:rPr sz="2000" i="1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—</a:t>
            </a:r>
            <a:r>
              <a:rPr sz="2000" i="1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spc="-20" dirty="0">
                <a:solidFill>
                  <a:srgbClr val="FFFFFF"/>
                </a:solidFill>
                <a:latin typeface="Trebuchet MS"/>
                <a:cs typeface="Trebuchet MS"/>
              </a:rPr>
              <a:t>into </a:t>
            </a:r>
            <a:r>
              <a:rPr sz="2000" i="1" spc="-30" dirty="0">
                <a:solidFill>
                  <a:srgbClr val="FFFFFF"/>
                </a:solidFill>
                <a:latin typeface="Trebuchet MS"/>
                <a:cs typeface="Trebuchet MS"/>
              </a:rPr>
              <a:t>healthy,</a:t>
            </a:r>
            <a:r>
              <a:rPr sz="2000" i="1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thriving</a:t>
            </a:r>
            <a:r>
              <a:rPr sz="2000" i="1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communities,</a:t>
            </a:r>
            <a:r>
              <a:rPr sz="2000" i="1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2000" i="1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spc="-10" dirty="0">
                <a:solidFill>
                  <a:srgbClr val="FFFFFF"/>
                </a:solidFill>
                <a:latin typeface="Trebuchet MS"/>
                <a:cs typeface="Trebuchet MS"/>
              </a:rPr>
              <a:t>undertaking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robust</a:t>
            </a:r>
            <a:r>
              <a:rPr sz="2000" i="1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actions</a:t>
            </a:r>
            <a:r>
              <a:rPr sz="2000" i="1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2000" i="1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mitigate</a:t>
            </a:r>
            <a:r>
              <a:rPr sz="2000" i="1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climate</a:t>
            </a:r>
            <a:r>
              <a:rPr sz="2000" i="1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change</a:t>
            </a:r>
            <a:r>
              <a:rPr sz="2000" i="1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spc="-10" dirty="0">
                <a:solidFill>
                  <a:srgbClr val="FFFFFF"/>
                </a:solidFill>
                <a:latin typeface="Trebuchet MS"/>
                <a:cs typeface="Trebuchet MS"/>
              </a:rPr>
              <a:t>while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preparing</a:t>
            </a:r>
            <a:r>
              <a:rPr sz="2000" i="1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sz="2000" i="1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000" i="1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impacts</a:t>
            </a:r>
            <a:r>
              <a:rPr sz="2000" i="1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2000" i="1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climate</a:t>
            </a:r>
            <a:r>
              <a:rPr sz="2000" i="1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change</a:t>
            </a:r>
            <a:r>
              <a:rPr sz="2000" i="1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spc="-10" dirty="0">
                <a:solidFill>
                  <a:srgbClr val="FFFFFF"/>
                </a:solidFill>
                <a:latin typeface="Trebuchet MS"/>
                <a:cs typeface="Trebuchet MS"/>
              </a:rPr>
              <a:t>across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rural,</a:t>
            </a:r>
            <a:r>
              <a:rPr sz="2000" i="1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urban,</a:t>
            </a:r>
            <a:r>
              <a:rPr sz="2000" i="1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2000" i="1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spc="-30" dirty="0">
                <a:solidFill>
                  <a:srgbClr val="FFFFFF"/>
                </a:solidFill>
                <a:latin typeface="Trebuchet MS"/>
                <a:cs typeface="Trebuchet MS"/>
              </a:rPr>
              <a:t>Tribal</a:t>
            </a:r>
            <a:r>
              <a:rPr sz="2000" i="1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spc="-10" dirty="0">
                <a:solidFill>
                  <a:srgbClr val="FFFFFF"/>
                </a:solidFill>
                <a:latin typeface="Trebuchet MS"/>
                <a:cs typeface="Trebuchet MS"/>
              </a:rPr>
              <a:t>areas.”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5394960" cy="6858000"/>
            <a:chOff x="0" y="0"/>
            <a:chExt cx="5394960" cy="68580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5394960" cy="685799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843280" cy="5666740"/>
            </a:xfrm>
            <a:custGeom>
              <a:avLst/>
              <a:gdLst/>
              <a:ahLst/>
              <a:cxnLst/>
              <a:rect l="l" t="t" r="r" b="b"/>
              <a:pathLst>
                <a:path w="843280" h="5666740">
                  <a:moveTo>
                    <a:pt x="842772" y="0"/>
                  </a:moveTo>
                  <a:lnTo>
                    <a:pt x="0" y="0"/>
                  </a:lnTo>
                  <a:lnTo>
                    <a:pt x="0" y="5666232"/>
                  </a:lnTo>
                  <a:lnTo>
                    <a:pt x="842772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074" y="631189"/>
            <a:ext cx="643191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200" dirty="0">
                <a:solidFill>
                  <a:srgbClr val="90C225"/>
                </a:solidFill>
                <a:latin typeface="Trebuchet MS"/>
                <a:cs typeface="Trebuchet MS"/>
              </a:rPr>
              <a:t>Executive</a:t>
            </a:r>
            <a:r>
              <a:rPr sz="3200" spc="-75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90C225"/>
                </a:solidFill>
                <a:latin typeface="Trebuchet MS"/>
                <a:cs typeface="Trebuchet MS"/>
              </a:rPr>
              <a:t>Orders</a:t>
            </a:r>
            <a:r>
              <a:rPr sz="3200" spc="-70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90C225"/>
                </a:solidFill>
                <a:latin typeface="Trebuchet MS"/>
                <a:cs typeface="Trebuchet MS"/>
              </a:rPr>
              <a:t>on</a:t>
            </a:r>
            <a:r>
              <a:rPr sz="3200" spc="-95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br>
              <a:rPr lang="en-US" sz="3200" spc="-95" dirty="0">
                <a:solidFill>
                  <a:srgbClr val="90C225"/>
                </a:solidFill>
                <a:latin typeface="Trebuchet MS"/>
                <a:cs typeface="Trebuchet MS"/>
              </a:rPr>
            </a:br>
            <a:r>
              <a:rPr sz="3200" spc="-10" dirty="0">
                <a:solidFill>
                  <a:srgbClr val="90C225"/>
                </a:solidFill>
                <a:latin typeface="Trebuchet MS"/>
                <a:cs typeface="Trebuchet MS"/>
              </a:rPr>
              <a:t>Environmental </a:t>
            </a:r>
            <a:r>
              <a:rPr sz="3200" dirty="0">
                <a:solidFill>
                  <a:srgbClr val="90C225"/>
                </a:solidFill>
                <a:latin typeface="Trebuchet MS"/>
                <a:cs typeface="Trebuchet MS"/>
              </a:rPr>
              <a:t>Justice</a:t>
            </a:r>
            <a:r>
              <a:rPr sz="3200" spc="-70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90C225"/>
                </a:solidFill>
                <a:latin typeface="Trebuchet MS"/>
                <a:cs typeface="Trebuchet MS"/>
              </a:rPr>
              <a:t>E.O.</a:t>
            </a:r>
            <a:r>
              <a:rPr sz="3200" spc="-80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3200" spc="-10" dirty="0">
                <a:solidFill>
                  <a:srgbClr val="90C225"/>
                </a:solidFill>
                <a:latin typeface="Trebuchet MS"/>
                <a:cs typeface="Trebuchet MS"/>
              </a:rPr>
              <a:t>14008</a:t>
            </a:r>
            <a:endParaRPr sz="32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1017" y="2162075"/>
            <a:ext cx="8410575" cy="404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424815" indent="-342900">
              <a:lnSpc>
                <a:spcPct val="100000"/>
              </a:lnSpc>
              <a:spcBef>
                <a:spcPts val="100"/>
              </a:spcBef>
              <a:buClr>
                <a:srgbClr val="90C225"/>
              </a:buClr>
              <a:buSzPct val="7954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200" b="1" i="1" dirty="0">
                <a:solidFill>
                  <a:srgbClr val="FFFFFF"/>
                </a:solidFill>
                <a:latin typeface="Trebuchet MS"/>
                <a:cs typeface="Trebuchet MS"/>
              </a:rPr>
              <a:t>“Agencies</a:t>
            </a:r>
            <a:r>
              <a:rPr sz="2200" b="1" i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i="1" dirty="0">
                <a:solidFill>
                  <a:srgbClr val="FFFFFF"/>
                </a:solidFill>
                <a:latin typeface="Trebuchet MS"/>
                <a:cs typeface="Trebuchet MS"/>
              </a:rPr>
              <a:t>shall</a:t>
            </a:r>
            <a:r>
              <a:rPr sz="2200" b="1" i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i="1" dirty="0">
                <a:solidFill>
                  <a:srgbClr val="FFFFFF"/>
                </a:solidFill>
                <a:latin typeface="Trebuchet MS"/>
                <a:cs typeface="Trebuchet MS"/>
              </a:rPr>
              <a:t>make</a:t>
            </a:r>
            <a:r>
              <a:rPr sz="2200" b="1" i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i="1" dirty="0">
                <a:solidFill>
                  <a:srgbClr val="FFFFFF"/>
                </a:solidFill>
                <a:latin typeface="Trebuchet MS"/>
                <a:cs typeface="Trebuchet MS"/>
              </a:rPr>
              <a:t>achieving</a:t>
            </a:r>
            <a:r>
              <a:rPr sz="2200" b="1" i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i="1" dirty="0">
                <a:solidFill>
                  <a:srgbClr val="FFFFFF"/>
                </a:solidFill>
                <a:latin typeface="Trebuchet MS"/>
                <a:cs typeface="Trebuchet MS"/>
              </a:rPr>
              <a:t>environmental</a:t>
            </a:r>
            <a:r>
              <a:rPr sz="2200" b="1" i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i="1" spc="-10" dirty="0">
                <a:solidFill>
                  <a:srgbClr val="FFFFFF"/>
                </a:solidFill>
                <a:latin typeface="Trebuchet MS"/>
                <a:cs typeface="Trebuchet MS"/>
              </a:rPr>
              <a:t>justice </a:t>
            </a:r>
            <a:r>
              <a:rPr sz="2200" b="1" i="1" dirty="0">
                <a:solidFill>
                  <a:srgbClr val="FFFFFF"/>
                </a:solidFill>
                <a:latin typeface="Trebuchet MS"/>
                <a:cs typeface="Trebuchet MS"/>
              </a:rPr>
              <a:t>part</a:t>
            </a:r>
            <a:r>
              <a:rPr sz="2200" b="1" i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i="1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2200" b="1" i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i="1" dirty="0">
                <a:solidFill>
                  <a:srgbClr val="FFFFFF"/>
                </a:solidFill>
                <a:latin typeface="Trebuchet MS"/>
                <a:cs typeface="Trebuchet MS"/>
              </a:rPr>
              <a:t>their</a:t>
            </a:r>
            <a:r>
              <a:rPr sz="2200" b="1" i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i="1" dirty="0">
                <a:solidFill>
                  <a:srgbClr val="FFFFFF"/>
                </a:solidFill>
                <a:latin typeface="Trebuchet MS"/>
                <a:cs typeface="Trebuchet MS"/>
              </a:rPr>
              <a:t>missions</a:t>
            </a:r>
            <a:r>
              <a:rPr sz="2200" b="1" i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i="1" dirty="0">
                <a:solidFill>
                  <a:srgbClr val="FFFFFF"/>
                </a:solidFill>
                <a:latin typeface="Trebuchet MS"/>
                <a:cs typeface="Trebuchet MS"/>
              </a:rPr>
              <a:t>by</a:t>
            </a:r>
            <a:r>
              <a:rPr sz="2200" b="1" i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i="1" dirty="0">
                <a:solidFill>
                  <a:srgbClr val="FFFFFF"/>
                </a:solidFill>
                <a:latin typeface="Trebuchet MS"/>
                <a:cs typeface="Trebuchet MS"/>
              </a:rPr>
              <a:t>developing</a:t>
            </a:r>
            <a:r>
              <a:rPr sz="2200" b="1" i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i="1" dirty="0">
                <a:solidFill>
                  <a:srgbClr val="FFFFFF"/>
                </a:solidFill>
                <a:latin typeface="Trebuchet MS"/>
                <a:cs typeface="Trebuchet MS"/>
              </a:rPr>
              <a:t>programs,</a:t>
            </a:r>
            <a:r>
              <a:rPr sz="2200" b="1" i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i="1" spc="-10" dirty="0">
                <a:solidFill>
                  <a:srgbClr val="FFFFFF"/>
                </a:solidFill>
                <a:latin typeface="Trebuchet MS"/>
                <a:cs typeface="Trebuchet MS"/>
              </a:rPr>
              <a:t>policies, </a:t>
            </a:r>
            <a:r>
              <a:rPr sz="2200" b="1" i="1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2200" b="1" i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i="1" dirty="0">
                <a:solidFill>
                  <a:srgbClr val="FFFFFF"/>
                </a:solidFill>
                <a:latin typeface="Trebuchet MS"/>
                <a:cs typeface="Trebuchet MS"/>
              </a:rPr>
              <a:t>activities</a:t>
            </a:r>
            <a:r>
              <a:rPr sz="2200" b="1" i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i="1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2200" b="1" i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i="1" dirty="0">
                <a:solidFill>
                  <a:srgbClr val="FFFFFF"/>
                </a:solidFill>
                <a:latin typeface="Trebuchet MS"/>
                <a:cs typeface="Trebuchet MS"/>
              </a:rPr>
              <a:t>address</a:t>
            </a:r>
            <a:r>
              <a:rPr sz="2200" b="1" i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i="1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200" b="1" i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i="1" dirty="0">
                <a:solidFill>
                  <a:srgbClr val="FFFFFF"/>
                </a:solidFill>
                <a:latin typeface="Trebuchet MS"/>
                <a:cs typeface="Trebuchet MS"/>
              </a:rPr>
              <a:t>disproportionately</a:t>
            </a:r>
            <a:r>
              <a:rPr sz="2200" b="1" i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i="1" dirty="0">
                <a:solidFill>
                  <a:srgbClr val="FFFFFF"/>
                </a:solidFill>
                <a:latin typeface="Trebuchet MS"/>
                <a:cs typeface="Trebuchet MS"/>
              </a:rPr>
              <a:t>high</a:t>
            </a:r>
            <a:r>
              <a:rPr sz="2200" b="1" i="1" spc="-25" dirty="0">
                <a:solidFill>
                  <a:srgbClr val="FFFFFF"/>
                </a:solidFill>
                <a:latin typeface="Trebuchet MS"/>
                <a:cs typeface="Trebuchet MS"/>
              </a:rPr>
              <a:t> and</a:t>
            </a:r>
            <a:endParaRPr sz="2200">
              <a:latin typeface="Trebuchet MS"/>
              <a:cs typeface="Trebuchet MS"/>
            </a:endParaRPr>
          </a:p>
          <a:p>
            <a:pPr marL="354965" marR="5080">
              <a:lnSpc>
                <a:spcPct val="100000"/>
              </a:lnSpc>
              <a:tabLst>
                <a:tab pos="1670685" algn="l"/>
              </a:tabLst>
            </a:pPr>
            <a:r>
              <a:rPr sz="2200" b="1" i="1" dirty="0">
                <a:solidFill>
                  <a:srgbClr val="FFFFFF"/>
                </a:solidFill>
                <a:latin typeface="Trebuchet MS"/>
                <a:cs typeface="Trebuchet MS"/>
              </a:rPr>
              <a:t>adverse</a:t>
            </a:r>
            <a:r>
              <a:rPr sz="2200" b="1" i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i="1" dirty="0">
                <a:solidFill>
                  <a:srgbClr val="FFFFFF"/>
                </a:solidFill>
                <a:latin typeface="Trebuchet MS"/>
                <a:cs typeface="Trebuchet MS"/>
              </a:rPr>
              <a:t>human</a:t>
            </a:r>
            <a:r>
              <a:rPr sz="2200" b="1" i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i="1" dirty="0">
                <a:solidFill>
                  <a:srgbClr val="FFFFFF"/>
                </a:solidFill>
                <a:latin typeface="Trebuchet MS"/>
                <a:cs typeface="Trebuchet MS"/>
              </a:rPr>
              <a:t>health,</a:t>
            </a:r>
            <a:r>
              <a:rPr sz="2200" b="1" i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i="1" dirty="0">
                <a:solidFill>
                  <a:srgbClr val="FFFFFF"/>
                </a:solidFill>
                <a:latin typeface="Trebuchet MS"/>
                <a:cs typeface="Trebuchet MS"/>
              </a:rPr>
              <a:t>environmental,</a:t>
            </a:r>
            <a:r>
              <a:rPr sz="2200" b="1" i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i="1" spc="-10" dirty="0">
                <a:solidFill>
                  <a:srgbClr val="FFFFFF"/>
                </a:solidFill>
                <a:latin typeface="Trebuchet MS"/>
                <a:cs typeface="Trebuchet MS"/>
              </a:rPr>
              <a:t>climate-</a:t>
            </a:r>
            <a:r>
              <a:rPr sz="2200" b="1" i="1" dirty="0">
                <a:solidFill>
                  <a:srgbClr val="FFFFFF"/>
                </a:solidFill>
                <a:latin typeface="Trebuchet MS"/>
                <a:cs typeface="Trebuchet MS"/>
              </a:rPr>
              <a:t>related</a:t>
            </a:r>
            <a:r>
              <a:rPr sz="2200" b="1" i="1" spc="-25" dirty="0">
                <a:solidFill>
                  <a:srgbClr val="FFFFFF"/>
                </a:solidFill>
                <a:latin typeface="Trebuchet MS"/>
                <a:cs typeface="Trebuchet MS"/>
              </a:rPr>
              <a:t> and </a:t>
            </a:r>
            <a:r>
              <a:rPr sz="2200" b="1" i="1" dirty="0">
                <a:solidFill>
                  <a:srgbClr val="FFFFFF"/>
                </a:solidFill>
                <a:latin typeface="Trebuchet MS"/>
                <a:cs typeface="Trebuchet MS"/>
              </a:rPr>
              <a:t>other</a:t>
            </a:r>
            <a:r>
              <a:rPr sz="2200" b="1" i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i="1" dirty="0">
                <a:solidFill>
                  <a:srgbClr val="FFFFFF"/>
                </a:solidFill>
                <a:latin typeface="Trebuchet MS"/>
                <a:cs typeface="Trebuchet MS"/>
              </a:rPr>
              <a:t>cumulative</a:t>
            </a:r>
            <a:r>
              <a:rPr sz="2200" b="1" i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i="1" dirty="0">
                <a:solidFill>
                  <a:srgbClr val="FFFFFF"/>
                </a:solidFill>
                <a:latin typeface="Trebuchet MS"/>
                <a:cs typeface="Trebuchet MS"/>
              </a:rPr>
              <a:t>impacts</a:t>
            </a:r>
            <a:r>
              <a:rPr sz="2200" b="1" i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i="1" dirty="0">
                <a:solidFill>
                  <a:srgbClr val="FFFFFF"/>
                </a:solidFill>
                <a:latin typeface="Trebuchet MS"/>
                <a:cs typeface="Trebuchet MS"/>
              </a:rPr>
              <a:t>on</a:t>
            </a:r>
            <a:r>
              <a:rPr sz="2200" b="1" i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i="1" dirty="0">
                <a:solidFill>
                  <a:srgbClr val="FFFFFF"/>
                </a:solidFill>
                <a:latin typeface="Trebuchet MS"/>
                <a:cs typeface="Trebuchet MS"/>
              </a:rPr>
              <a:t>disadvantaged</a:t>
            </a:r>
            <a:r>
              <a:rPr sz="2200" b="1" i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i="1" dirty="0">
                <a:solidFill>
                  <a:srgbClr val="FFFFFF"/>
                </a:solidFill>
                <a:latin typeface="Trebuchet MS"/>
                <a:cs typeface="Trebuchet MS"/>
              </a:rPr>
              <a:t>communities,</a:t>
            </a:r>
            <a:r>
              <a:rPr sz="2200" b="1" i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i="1" spc="-25" dirty="0">
                <a:solidFill>
                  <a:srgbClr val="FFFFFF"/>
                </a:solidFill>
                <a:latin typeface="Trebuchet MS"/>
                <a:cs typeface="Trebuchet MS"/>
              </a:rPr>
              <a:t>as </a:t>
            </a:r>
            <a:r>
              <a:rPr sz="2200" b="1" i="1" dirty="0">
                <a:solidFill>
                  <a:srgbClr val="FFFFFF"/>
                </a:solidFill>
                <a:latin typeface="Trebuchet MS"/>
                <a:cs typeface="Trebuchet MS"/>
              </a:rPr>
              <a:t>well</a:t>
            </a:r>
            <a:r>
              <a:rPr sz="2200" b="1" i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i="1" dirty="0">
                <a:solidFill>
                  <a:srgbClr val="FFFFFF"/>
                </a:solidFill>
                <a:latin typeface="Trebuchet MS"/>
                <a:cs typeface="Trebuchet MS"/>
              </a:rPr>
              <a:t>as</a:t>
            </a:r>
            <a:r>
              <a:rPr sz="2200" b="1" i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i="1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200" b="1" i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i="1" dirty="0">
                <a:solidFill>
                  <a:srgbClr val="FFFFFF"/>
                </a:solidFill>
                <a:latin typeface="Trebuchet MS"/>
                <a:cs typeface="Trebuchet MS"/>
              </a:rPr>
              <a:t>accompanying</a:t>
            </a:r>
            <a:r>
              <a:rPr sz="2200" b="1" i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i="1" dirty="0">
                <a:solidFill>
                  <a:srgbClr val="FFFFFF"/>
                </a:solidFill>
                <a:latin typeface="Trebuchet MS"/>
                <a:cs typeface="Trebuchet MS"/>
              </a:rPr>
              <a:t>economic</a:t>
            </a:r>
            <a:r>
              <a:rPr sz="2200" b="1" i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i="1" dirty="0">
                <a:solidFill>
                  <a:srgbClr val="FFFFFF"/>
                </a:solidFill>
                <a:latin typeface="Trebuchet MS"/>
                <a:cs typeface="Trebuchet MS"/>
              </a:rPr>
              <a:t>challenges</a:t>
            </a:r>
            <a:r>
              <a:rPr sz="2200" b="1" i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i="1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2200" b="1" i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i="1" spc="-20" dirty="0">
                <a:solidFill>
                  <a:srgbClr val="FFFFFF"/>
                </a:solidFill>
                <a:latin typeface="Trebuchet MS"/>
                <a:cs typeface="Trebuchet MS"/>
              </a:rPr>
              <a:t>such </a:t>
            </a:r>
            <a:r>
              <a:rPr sz="2200" b="1" i="1" spc="-10" dirty="0">
                <a:solidFill>
                  <a:srgbClr val="FFFFFF"/>
                </a:solidFill>
                <a:latin typeface="Trebuchet MS"/>
                <a:cs typeface="Trebuchet MS"/>
              </a:rPr>
              <a:t>impacts</a:t>
            </a:r>
            <a:r>
              <a:rPr sz="2200" i="1" spc="-1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r>
              <a:rPr sz="2200" i="1" dirty="0">
                <a:solidFill>
                  <a:srgbClr val="FFFFFF"/>
                </a:solidFill>
                <a:latin typeface="Trebuchet MS"/>
                <a:cs typeface="Trebuchet MS"/>
              </a:rPr>
              <a:t>	It</a:t>
            </a:r>
            <a:r>
              <a:rPr sz="2200" i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i="1" dirty="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sz="2200" i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i="1" dirty="0">
                <a:solidFill>
                  <a:srgbClr val="FFFFFF"/>
                </a:solidFill>
                <a:latin typeface="Trebuchet MS"/>
                <a:cs typeface="Trebuchet MS"/>
              </a:rPr>
              <a:t>therefore</a:t>
            </a:r>
            <a:r>
              <a:rPr sz="2200" i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i="1" dirty="0">
                <a:solidFill>
                  <a:srgbClr val="FFFFFF"/>
                </a:solidFill>
                <a:latin typeface="Trebuchet MS"/>
                <a:cs typeface="Trebuchet MS"/>
              </a:rPr>
              <a:t>the policy</a:t>
            </a:r>
            <a:r>
              <a:rPr sz="2200" i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i="1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2200" i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i="1" dirty="0">
                <a:solidFill>
                  <a:srgbClr val="FFFFFF"/>
                </a:solidFill>
                <a:latin typeface="Trebuchet MS"/>
                <a:cs typeface="Trebuchet MS"/>
              </a:rPr>
              <a:t>my</a:t>
            </a:r>
            <a:r>
              <a:rPr sz="2200" i="1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i="1" dirty="0">
                <a:solidFill>
                  <a:srgbClr val="FFFFFF"/>
                </a:solidFill>
                <a:latin typeface="Trebuchet MS"/>
                <a:cs typeface="Trebuchet MS"/>
              </a:rPr>
              <a:t>Administration</a:t>
            </a:r>
            <a:r>
              <a:rPr sz="2200" i="1" spc="-25" dirty="0">
                <a:solidFill>
                  <a:srgbClr val="FFFFFF"/>
                </a:solidFill>
                <a:latin typeface="Trebuchet MS"/>
                <a:cs typeface="Trebuchet MS"/>
              </a:rPr>
              <a:t> to </a:t>
            </a:r>
            <a:r>
              <a:rPr sz="2200" i="1" dirty="0">
                <a:solidFill>
                  <a:srgbClr val="FFFFFF"/>
                </a:solidFill>
                <a:latin typeface="Trebuchet MS"/>
                <a:cs typeface="Trebuchet MS"/>
              </a:rPr>
              <a:t>secure</a:t>
            </a:r>
            <a:r>
              <a:rPr sz="2200" i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i="1" dirty="0">
                <a:solidFill>
                  <a:srgbClr val="FFFFFF"/>
                </a:solidFill>
                <a:latin typeface="Trebuchet MS"/>
                <a:cs typeface="Trebuchet MS"/>
              </a:rPr>
              <a:t>environmental</a:t>
            </a:r>
            <a:r>
              <a:rPr sz="2200" i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i="1" dirty="0">
                <a:solidFill>
                  <a:srgbClr val="FFFFFF"/>
                </a:solidFill>
                <a:latin typeface="Trebuchet MS"/>
                <a:cs typeface="Trebuchet MS"/>
              </a:rPr>
              <a:t>justice</a:t>
            </a:r>
            <a:r>
              <a:rPr sz="2200" i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i="1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2200" i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i="1" dirty="0">
                <a:solidFill>
                  <a:srgbClr val="FFFFFF"/>
                </a:solidFill>
                <a:latin typeface="Trebuchet MS"/>
                <a:cs typeface="Trebuchet MS"/>
              </a:rPr>
              <a:t>spur</a:t>
            </a:r>
            <a:r>
              <a:rPr sz="2200" i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i="1" dirty="0">
                <a:solidFill>
                  <a:srgbClr val="FFFFFF"/>
                </a:solidFill>
                <a:latin typeface="Trebuchet MS"/>
                <a:cs typeface="Trebuchet MS"/>
              </a:rPr>
              <a:t>economic</a:t>
            </a:r>
            <a:r>
              <a:rPr sz="2200" i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i="1" spc="-10" dirty="0">
                <a:solidFill>
                  <a:srgbClr val="FFFFFF"/>
                </a:solidFill>
                <a:latin typeface="Trebuchet MS"/>
                <a:cs typeface="Trebuchet MS"/>
              </a:rPr>
              <a:t>opportunity </a:t>
            </a:r>
            <a:r>
              <a:rPr sz="2200" i="1" dirty="0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sz="2200" i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i="1" dirty="0">
                <a:solidFill>
                  <a:srgbClr val="FFFFFF"/>
                </a:solidFill>
                <a:latin typeface="Trebuchet MS"/>
                <a:cs typeface="Trebuchet MS"/>
              </a:rPr>
              <a:t>disadvantaged</a:t>
            </a:r>
            <a:r>
              <a:rPr sz="2200" i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i="1" dirty="0">
                <a:solidFill>
                  <a:srgbClr val="FFFFFF"/>
                </a:solidFill>
                <a:latin typeface="Trebuchet MS"/>
                <a:cs typeface="Trebuchet MS"/>
              </a:rPr>
              <a:t>communities</a:t>
            </a:r>
            <a:r>
              <a:rPr sz="2200" i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i="1" dirty="0">
                <a:solidFill>
                  <a:srgbClr val="FFFFFF"/>
                </a:solidFill>
                <a:latin typeface="Trebuchet MS"/>
                <a:cs typeface="Trebuchet MS"/>
              </a:rPr>
              <a:t>that</a:t>
            </a:r>
            <a:r>
              <a:rPr sz="2200" i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i="1" dirty="0">
                <a:solidFill>
                  <a:srgbClr val="FFFFFF"/>
                </a:solidFill>
                <a:latin typeface="Trebuchet MS"/>
                <a:cs typeface="Trebuchet MS"/>
              </a:rPr>
              <a:t>have</a:t>
            </a:r>
            <a:r>
              <a:rPr sz="2200" i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i="1" dirty="0">
                <a:solidFill>
                  <a:srgbClr val="FFFFFF"/>
                </a:solidFill>
                <a:latin typeface="Trebuchet MS"/>
                <a:cs typeface="Trebuchet MS"/>
              </a:rPr>
              <a:t>been</a:t>
            </a:r>
            <a:r>
              <a:rPr sz="2200" i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i="1" spc="-10" dirty="0">
                <a:solidFill>
                  <a:srgbClr val="FFFFFF"/>
                </a:solidFill>
                <a:latin typeface="Trebuchet MS"/>
                <a:cs typeface="Trebuchet MS"/>
              </a:rPr>
              <a:t>historically </a:t>
            </a:r>
            <a:r>
              <a:rPr sz="2200" i="1" dirty="0">
                <a:solidFill>
                  <a:srgbClr val="FFFFFF"/>
                </a:solidFill>
                <a:latin typeface="Trebuchet MS"/>
                <a:cs typeface="Trebuchet MS"/>
              </a:rPr>
              <a:t>marginalized</a:t>
            </a:r>
            <a:r>
              <a:rPr sz="2200" i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i="1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2200" i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i="1" dirty="0">
                <a:solidFill>
                  <a:srgbClr val="FFFFFF"/>
                </a:solidFill>
                <a:latin typeface="Trebuchet MS"/>
                <a:cs typeface="Trebuchet MS"/>
              </a:rPr>
              <a:t>overburdened</a:t>
            </a:r>
            <a:r>
              <a:rPr sz="2200" i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i="1" dirty="0">
                <a:solidFill>
                  <a:srgbClr val="FFFFFF"/>
                </a:solidFill>
                <a:latin typeface="Trebuchet MS"/>
                <a:cs typeface="Trebuchet MS"/>
              </a:rPr>
              <a:t>by</a:t>
            </a:r>
            <a:r>
              <a:rPr sz="2200" i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i="1" dirty="0">
                <a:solidFill>
                  <a:srgbClr val="FFFFFF"/>
                </a:solidFill>
                <a:latin typeface="Trebuchet MS"/>
                <a:cs typeface="Trebuchet MS"/>
              </a:rPr>
              <a:t>pollution</a:t>
            </a:r>
            <a:r>
              <a:rPr sz="2200" i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i="1" spc="-25" dirty="0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sz="2200" i="1" dirty="0">
                <a:solidFill>
                  <a:srgbClr val="FFFFFF"/>
                </a:solidFill>
                <a:latin typeface="Trebuchet MS"/>
                <a:cs typeface="Trebuchet MS"/>
              </a:rPr>
              <a:t>underinvestment</a:t>
            </a:r>
            <a:r>
              <a:rPr sz="2200" i="1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i="1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2200" i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i="1" dirty="0">
                <a:solidFill>
                  <a:srgbClr val="FFFFFF"/>
                </a:solidFill>
                <a:latin typeface="Trebuchet MS"/>
                <a:cs typeface="Trebuchet MS"/>
              </a:rPr>
              <a:t>housing,</a:t>
            </a:r>
            <a:r>
              <a:rPr sz="2200" i="1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i="1" dirty="0">
                <a:solidFill>
                  <a:srgbClr val="FFFFFF"/>
                </a:solidFill>
                <a:latin typeface="Trebuchet MS"/>
                <a:cs typeface="Trebuchet MS"/>
              </a:rPr>
              <a:t>transportation,</a:t>
            </a:r>
            <a:r>
              <a:rPr sz="2200" i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i="1" dirty="0">
                <a:solidFill>
                  <a:srgbClr val="FFFFFF"/>
                </a:solidFill>
                <a:latin typeface="Trebuchet MS"/>
                <a:cs typeface="Trebuchet MS"/>
              </a:rPr>
              <a:t>water</a:t>
            </a:r>
            <a:r>
              <a:rPr sz="2200" i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i="1" spc="-25" dirty="0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sz="2200" i="1" dirty="0">
                <a:solidFill>
                  <a:srgbClr val="FFFFFF"/>
                </a:solidFill>
                <a:latin typeface="Trebuchet MS"/>
                <a:cs typeface="Trebuchet MS"/>
              </a:rPr>
              <a:t>wastewater</a:t>
            </a:r>
            <a:r>
              <a:rPr sz="2200" i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i="1" dirty="0">
                <a:solidFill>
                  <a:srgbClr val="FFFFFF"/>
                </a:solidFill>
                <a:latin typeface="Trebuchet MS"/>
                <a:cs typeface="Trebuchet MS"/>
              </a:rPr>
              <a:t>infrastructure,</a:t>
            </a:r>
            <a:r>
              <a:rPr sz="2200" i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i="1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2200" i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i="1" dirty="0">
                <a:solidFill>
                  <a:srgbClr val="FFFFFF"/>
                </a:solidFill>
                <a:latin typeface="Trebuchet MS"/>
                <a:cs typeface="Trebuchet MS"/>
              </a:rPr>
              <a:t>health</a:t>
            </a:r>
            <a:r>
              <a:rPr sz="2200" i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i="1" dirty="0">
                <a:solidFill>
                  <a:srgbClr val="FFFFFF"/>
                </a:solidFill>
                <a:latin typeface="Trebuchet MS"/>
                <a:cs typeface="Trebuchet MS"/>
              </a:rPr>
              <a:t>care.”</a:t>
            </a:r>
            <a:r>
              <a:rPr sz="2200" i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i="1" dirty="0">
                <a:solidFill>
                  <a:srgbClr val="FFFFFF"/>
                </a:solidFill>
                <a:latin typeface="Trebuchet MS"/>
                <a:cs typeface="Trebuchet MS"/>
              </a:rPr>
              <a:t>(emphasis</a:t>
            </a:r>
            <a:r>
              <a:rPr sz="2200" i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i="1" spc="-10" dirty="0">
                <a:solidFill>
                  <a:srgbClr val="FFFFFF"/>
                </a:solidFill>
                <a:latin typeface="Trebuchet MS"/>
                <a:cs typeface="Trebuchet MS"/>
              </a:rPr>
              <a:t>added)</a:t>
            </a:r>
            <a:endParaRPr sz="22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10600" y="0"/>
            <a:ext cx="3581398" cy="238734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072" y="631189"/>
            <a:ext cx="643191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200" dirty="0">
                <a:solidFill>
                  <a:srgbClr val="90C225"/>
                </a:solidFill>
                <a:latin typeface="Trebuchet MS"/>
                <a:cs typeface="Trebuchet MS"/>
              </a:rPr>
              <a:t>Executive</a:t>
            </a:r>
            <a:r>
              <a:rPr sz="3200" spc="-75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90C225"/>
                </a:solidFill>
                <a:latin typeface="Trebuchet MS"/>
                <a:cs typeface="Trebuchet MS"/>
              </a:rPr>
              <a:t>Orders</a:t>
            </a:r>
            <a:r>
              <a:rPr sz="3200" spc="-70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90C225"/>
                </a:solidFill>
                <a:latin typeface="Trebuchet MS"/>
                <a:cs typeface="Trebuchet MS"/>
              </a:rPr>
              <a:t>on</a:t>
            </a:r>
            <a:r>
              <a:rPr sz="3200" spc="-95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br>
              <a:rPr lang="en-US" sz="3200" spc="-95" dirty="0">
                <a:solidFill>
                  <a:srgbClr val="90C225"/>
                </a:solidFill>
                <a:latin typeface="Trebuchet MS"/>
                <a:cs typeface="Trebuchet MS"/>
              </a:rPr>
            </a:br>
            <a:r>
              <a:rPr sz="3200" spc="-10" dirty="0">
                <a:solidFill>
                  <a:srgbClr val="90C225"/>
                </a:solidFill>
                <a:latin typeface="Trebuchet MS"/>
                <a:cs typeface="Trebuchet MS"/>
              </a:rPr>
              <a:t>Environmental </a:t>
            </a:r>
            <a:r>
              <a:rPr sz="3200" dirty="0">
                <a:solidFill>
                  <a:srgbClr val="90C225"/>
                </a:solidFill>
                <a:latin typeface="Trebuchet MS"/>
                <a:cs typeface="Trebuchet MS"/>
              </a:rPr>
              <a:t>Justice,</a:t>
            </a:r>
            <a:r>
              <a:rPr sz="3200" spc="-75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90C225"/>
                </a:solidFill>
                <a:latin typeface="Trebuchet MS"/>
                <a:cs typeface="Trebuchet MS"/>
              </a:rPr>
              <a:t>E.O.</a:t>
            </a:r>
            <a:r>
              <a:rPr sz="3200" spc="-85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3200" spc="-10" dirty="0">
                <a:solidFill>
                  <a:srgbClr val="90C225"/>
                </a:solidFill>
                <a:latin typeface="Trebuchet MS"/>
                <a:cs typeface="Trebuchet MS"/>
              </a:rPr>
              <a:t>14008</a:t>
            </a:r>
            <a:endParaRPr sz="32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6074" y="2055991"/>
            <a:ext cx="8373745" cy="3693795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00"/>
              </a:spcBef>
              <a:buClr>
                <a:srgbClr val="90C225"/>
              </a:buClr>
              <a:buSzPct val="78571"/>
              <a:buFont typeface="Wingdings 3"/>
              <a:buChar char=""/>
              <a:tabLst>
                <a:tab pos="355600" algn="l"/>
              </a:tabLst>
            </a:pPr>
            <a:r>
              <a:rPr sz="2800" u="sng" dirty="0">
                <a:solidFill>
                  <a:srgbClr val="93DE60"/>
                </a:solidFill>
                <a:uFill>
                  <a:solidFill>
                    <a:srgbClr val="93DE60"/>
                  </a:solidFill>
                </a:uFill>
                <a:latin typeface="Trebuchet MS"/>
                <a:cs typeface="Trebuchet MS"/>
              </a:rPr>
              <a:t>Justice</a:t>
            </a:r>
            <a:r>
              <a:rPr sz="2800" u="sng" spc="-45" dirty="0">
                <a:solidFill>
                  <a:srgbClr val="93DE60"/>
                </a:solidFill>
                <a:uFill>
                  <a:solidFill>
                    <a:srgbClr val="93DE60"/>
                  </a:solidFill>
                </a:uFill>
                <a:latin typeface="Trebuchet MS"/>
                <a:cs typeface="Trebuchet MS"/>
              </a:rPr>
              <a:t> </a:t>
            </a:r>
            <a:r>
              <a:rPr sz="2800" u="sng" dirty="0">
                <a:solidFill>
                  <a:srgbClr val="93DE60"/>
                </a:solidFill>
                <a:uFill>
                  <a:solidFill>
                    <a:srgbClr val="93DE60"/>
                  </a:solidFill>
                </a:uFill>
                <a:latin typeface="Trebuchet MS"/>
                <a:cs typeface="Trebuchet MS"/>
              </a:rPr>
              <a:t>40</a:t>
            </a:r>
            <a:r>
              <a:rPr sz="2800" u="sng" spc="-50" dirty="0">
                <a:solidFill>
                  <a:srgbClr val="93DE60"/>
                </a:solidFill>
                <a:uFill>
                  <a:solidFill>
                    <a:srgbClr val="93DE60"/>
                  </a:solidFill>
                </a:uFill>
                <a:latin typeface="Trebuchet MS"/>
                <a:cs typeface="Trebuchet MS"/>
              </a:rPr>
              <a:t> </a:t>
            </a:r>
            <a:r>
              <a:rPr sz="2800" u="sng" spc="-10" dirty="0">
                <a:solidFill>
                  <a:srgbClr val="93DE60"/>
                </a:solidFill>
                <a:uFill>
                  <a:solidFill>
                    <a:srgbClr val="93DE60"/>
                  </a:solidFill>
                </a:uFill>
                <a:latin typeface="Trebuchet MS"/>
                <a:cs typeface="Trebuchet MS"/>
              </a:rPr>
              <a:t>Initiative:</a:t>
            </a:r>
            <a:endParaRPr sz="2800">
              <a:latin typeface="Trebuchet MS"/>
              <a:cs typeface="Trebuchet MS"/>
            </a:endParaRPr>
          </a:p>
          <a:p>
            <a:pPr marL="355600" marR="5080" indent="-342900">
              <a:lnSpc>
                <a:spcPct val="100000"/>
              </a:lnSpc>
              <a:spcBef>
                <a:spcPts val="1000"/>
              </a:spcBef>
              <a:buClr>
                <a:srgbClr val="90C225"/>
              </a:buClr>
              <a:buSzPct val="78571"/>
              <a:buFont typeface="Wingdings 3"/>
              <a:buChar char=""/>
              <a:tabLst>
                <a:tab pos="355600" algn="l"/>
              </a:tabLst>
            </a:pPr>
            <a:r>
              <a:rPr sz="2800" dirty="0">
                <a:solidFill>
                  <a:srgbClr val="93DE60"/>
                </a:solidFill>
                <a:latin typeface="Trebuchet MS"/>
                <a:cs typeface="Trebuchet MS"/>
              </a:rPr>
              <a:t>The</a:t>
            </a:r>
            <a:r>
              <a:rPr sz="2800" spc="-10" dirty="0">
                <a:solidFill>
                  <a:srgbClr val="93DE6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93DE60"/>
                </a:solidFill>
                <a:latin typeface="Trebuchet MS"/>
                <a:cs typeface="Trebuchet MS"/>
              </a:rPr>
              <a:t>order</a:t>
            </a:r>
            <a:r>
              <a:rPr sz="2800" spc="-20" dirty="0">
                <a:solidFill>
                  <a:srgbClr val="93DE6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93DE60"/>
                </a:solidFill>
                <a:latin typeface="Trebuchet MS"/>
                <a:cs typeface="Trebuchet MS"/>
              </a:rPr>
              <a:t>creates a </a:t>
            </a:r>
            <a:r>
              <a:rPr sz="2800" spc="-10" dirty="0">
                <a:solidFill>
                  <a:srgbClr val="93DE60"/>
                </a:solidFill>
                <a:latin typeface="Trebuchet MS"/>
                <a:cs typeface="Trebuchet MS"/>
              </a:rPr>
              <a:t>government-</a:t>
            </a:r>
            <a:r>
              <a:rPr sz="2800" dirty="0">
                <a:solidFill>
                  <a:srgbClr val="93DE60"/>
                </a:solidFill>
                <a:latin typeface="Trebuchet MS"/>
                <a:cs typeface="Trebuchet MS"/>
              </a:rPr>
              <a:t>wide</a:t>
            </a:r>
            <a:r>
              <a:rPr sz="2800" spc="-15" dirty="0">
                <a:solidFill>
                  <a:srgbClr val="93DE60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93DE60"/>
                </a:solidFill>
                <a:latin typeface="Trebuchet MS"/>
                <a:cs typeface="Trebuchet MS"/>
              </a:rPr>
              <a:t>Justice40 </a:t>
            </a:r>
            <a:r>
              <a:rPr sz="2800" dirty="0">
                <a:solidFill>
                  <a:srgbClr val="93DE60"/>
                </a:solidFill>
                <a:latin typeface="Trebuchet MS"/>
                <a:cs typeface="Trebuchet MS"/>
              </a:rPr>
              <a:t>Initiative</a:t>
            </a:r>
            <a:r>
              <a:rPr sz="2800" spc="-45" dirty="0">
                <a:solidFill>
                  <a:srgbClr val="93DE6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93DE60"/>
                </a:solidFill>
                <a:latin typeface="Trebuchet MS"/>
                <a:cs typeface="Trebuchet MS"/>
              </a:rPr>
              <a:t>with</a:t>
            </a:r>
            <a:r>
              <a:rPr sz="2800" spc="-40" dirty="0">
                <a:solidFill>
                  <a:srgbClr val="93DE6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93DE60"/>
                </a:solidFill>
                <a:latin typeface="Trebuchet MS"/>
                <a:cs typeface="Trebuchet MS"/>
              </a:rPr>
              <a:t>the</a:t>
            </a:r>
            <a:r>
              <a:rPr sz="2800" spc="-35" dirty="0">
                <a:solidFill>
                  <a:srgbClr val="93DE6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93DE60"/>
                </a:solidFill>
                <a:latin typeface="Trebuchet MS"/>
                <a:cs typeface="Trebuchet MS"/>
              </a:rPr>
              <a:t>goal</a:t>
            </a:r>
            <a:r>
              <a:rPr sz="2800" spc="-45" dirty="0">
                <a:solidFill>
                  <a:srgbClr val="93DE6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93DE60"/>
                </a:solidFill>
                <a:latin typeface="Trebuchet MS"/>
                <a:cs typeface="Trebuchet MS"/>
              </a:rPr>
              <a:t>of</a:t>
            </a:r>
            <a:r>
              <a:rPr sz="2800" spc="-40" dirty="0">
                <a:solidFill>
                  <a:srgbClr val="93DE6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93DE60"/>
                </a:solidFill>
                <a:latin typeface="Trebuchet MS"/>
                <a:cs typeface="Trebuchet MS"/>
              </a:rPr>
              <a:t>delivering</a:t>
            </a:r>
            <a:r>
              <a:rPr sz="2800" spc="-55" dirty="0">
                <a:solidFill>
                  <a:srgbClr val="93DE6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93DE60"/>
                </a:solidFill>
                <a:latin typeface="Trebuchet MS"/>
                <a:cs typeface="Trebuchet MS"/>
              </a:rPr>
              <a:t>40</a:t>
            </a:r>
            <a:r>
              <a:rPr sz="2800" spc="-55" dirty="0">
                <a:solidFill>
                  <a:srgbClr val="93DE6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93DE60"/>
                </a:solidFill>
                <a:latin typeface="Trebuchet MS"/>
                <a:cs typeface="Trebuchet MS"/>
              </a:rPr>
              <a:t>percent</a:t>
            </a:r>
            <a:r>
              <a:rPr sz="2800" spc="-50" dirty="0">
                <a:solidFill>
                  <a:srgbClr val="93DE60"/>
                </a:solidFill>
                <a:latin typeface="Trebuchet MS"/>
                <a:cs typeface="Trebuchet MS"/>
              </a:rPr>
              <a:t> </a:t>
            </a:r>
            <a:r>
              <a:rPr sz="2800" spc="-25" dirty="0">
                <a:solidFill>
                  <a:srgbClr val="93DE60"/>
                </a:solidFill>
                <a:latin typeface="Trebuchet MS"/>
                <a:cs typeface="Trebuchet MS"/>
              </a:rPr>
              <a:t>of </a:t>
            </a:r>
            <a:r>
              <a:rPr sz="2800" dirty="0">
                <a:solidFill>
                  <a:srgbClr val="93DE60"/>
                </a:solidFill>
                <a:latin typeface="Trebuchet MS"/>
                <a:cs typeface="Trebuchet MS"/>
              </a:rPr>
              <a:t>the</a:t>
            </a:r>
            <a:r>
              <a:rPr sz="2800" spc="-40" dirty="0">
                <a:solidFill>
                  <a:srgbClr val="93DE6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93DE60"/>
                </a:solidFill>
                <a:latin typeface="Trebuchet MS"/>
                <a:cs typeface="Trebuchet MS"/>
              </a:rPr>
              <a:t>overall</a:t>
            </a:r>
            <a:r>
              <a:rPr sz="2800" spc="-50" dirty="0">
                <a:solidFill>
                  <a:srgbClr val="93DE6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93DE60"/>
                </a:solidFill>
                <a:latin typeface="Trebuchet MS"/>
                <a:cs typeface="Trebuchet MS"/>
              </a:rPr>
              <a:t>benefits</a:t>
            </a:r>
            <a:r>
              <a:rPr sz="2800" spc="-30" dirty="0">
                <a:solidFill>
                  <a:srgbClr val="93DE6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93DE60"/>
                </a:solidFill>
                <a:latin typeface="Trebuchet MS"/>
                <a:cs typeface="Trebuchet MS"/>
              </a:rPr>
              <a:t>of</a:t>
            </a:r>
            <a:r>
              <a:rPr sz="2800" spc="-35" dirty="0">
                <a:solidFill>
                  <a:srgbClr val="93DE6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93DE60"/>
                </a:solidFill>
                <a:latin typeface="Trebuchet MS"/>
                <a:cs typeface="Trebuchet MS"/>
              </a:rPr>
              <a:t>relevant</a:t>
            </a:r>
            <a:r>
              <a:rPr sz="2800" spc="-45" dirty="0">
                <a:solidFill>
                  <a:srgbClr val="93DE60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93DE60"/>
                </a:solidFill>
                <a:latin typeface="Trebuchet MS"/>
                <a:cs typeface="Trebuchet MS"/>
              </a:rPr>
              <a:t>federal </a:t>
            </a:r>
            <a:r>
              <a:rPr sz="2800" dirty="0">
                <a:solidFill>
                  <a:srgbClr val="93DE60"/>
                </a:solidFill>
                <a:latin typeface="Trebuchet MS"/>
                <a:cs typeface="Trebuchet MS"/>
              </a:rPr>
              <a:t>investments</a:t>
            </a:r>
            <a:r>
              <a:rPr sz="2800" spc="-35" dirty="0">
                <a:solidFill>
                  <a:srgbClr val="93DE6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93DE60"/>
                </a:solidFill>
                <a:latin typeface="Trebuchet MS"/>
                <a:cs typeface="Trebuchet MS"/>
              </a:rPr>
              <a:t>to</a:t>
            </a:r>
            <a:r>
              <a:rPr sz="2800" spc="-20" dirty="0">
                <a:solidFill>
                  <a:srgbClr val="93DE6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93DE60"/>
                </a:solidFill>
                <a:latin typeface="Trebuchet MS"/>
                <a:cs typeface="Trebuchet MS"/>
              </a:rPr>
              <a:t>disadvantaged communities</a:t>
            </a:r>
            <a:r>
              <a:rPr sz="2800" spc="-35" dirty="0">
                <a:solidFill>
                  <a:srgbClr val="93DE60"/>
                </a:solidFill>
                <a:latin typeface="Trebuchet MS"/>
                <a:cs typeface="Trebuchet MS"/>
              </a:rPr>
              <a:t> </a:t>
            </a:r>
            <a:r>
              <a:rPr sz="2800" spc="-25" dirty="0">
                <a:solidFill>
                  <a:srgbClr val="93DE60"/>
                </a:solidFill>
                <a:latin typeface="Trebuchet MS"/>
                <a:cs typeface="Trebuchet MS"/>
              </a:rPr>
              <a:t>and </a:t>
            </a:r>
            <a:r>
              <a:rPr sz="2800" dirty="0">
                <a:solidFill>
                  <a:srgbClr val="93DE60"/>
                </a:solidFill>
                <a:latin typeface="Trebuchet MS"/>
                <a:cs typeface="Trebuchet MS"/>
              </a:rPr>
              <a:t>tracks</a:t>
            </a:r>
            <a:r>
              <a:rPr sz="2800" spc="-20" dirty="0">
                <a:solidFill>
                  <a:srgbClr val="93DE6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93DE60"/>
                </a:solidFill>
                <a:latin typeface="Trebuchet MS"/>
                <a:cs typeface="Trebuchet MS"/>
              </a:rPr>
              <a:t>performance</a:t>
            </a:r>
            <a:r>
              <a:rPr sz="2800" spc="-40" dirty="0">
                <a:solidFill>
                  <a:srgbClr val="93DE6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93DE60"/>
                </a:solidFill>
                <a:latin typeface="Trebuchet MS"/>
                <a:cs typeface="Trebuchet MS"/>
              </a:rPr>
              <a:t>toward</a:t>
            </a:r>
            <a:r>
              <a:rPr sz="2800" spc="-20" dirty="0">
                <a:solidFill>
                  <a:srgbClr val="93DE6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93DE60"/>
                </a:solidFill>
                <a:latin typeface="Trebuchet MS"/>
                <a:cs typeface="Trebuchet MS"/>
              </a:rPr>
              <a:t>that</a:t>
            </a:r>
            <a:r>
              <a:rPr sz="2800" spc="-10" dirty="0">
                <a:solidFill>
                  <a:srgbClr val="93DE6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93DE60"/>
                </a:solidFill>
                <a:latin typeface="Trebuchet MS"/>
                <a:cs typeface="Trebuchet MS"/>
              </a:rPr>
              <a:t>goal</a:t>
            </a:r>
            <a:r>
              <a:rPr sz="2800" spc="-30" dirty="0">
                <a:solidFill>
                  <a:srgbClr val="93DE6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93DE60"/>
                </a:solidFill>
                <a:latin typeface="Trebuchet MS"/>
                <a:cs typeface="Trebuchet MS"/>
              </a:rPr>
              <a:t>through</a:t>
            </a:r>
            <a:r>
              <a:rPr sz="2800" spc="-40" dirty="0">
                <a:solidFill>
                  <a:srgbClr val="93DE60"/>
                </a:solidFill>
                <a:latin typeface="Trebuchet MS"/>
                <a:cs typeface="Trebuchet MS"/>
              </a:rPr>
              <a:t> </a:t>
            </a:r>
            <a:r>
              <a:rPr sz="2800" spc="-25" dirty="0">
                <a:solidFill>
                  <a:srgbClr val="93DE60"/>
                </a:solidFill>
                <a:latin typeface="Trebuchet MS"/>
                <a:cs typeface="Trebuchet MS"/>
              </a:rPr>
              <a:t>the </a:t>
            </a:r>
            <a:r>
              <a:rPr sz="2800" dirty="0">
                <a:solidFill>
                  <a:srgbClr val="93DE60"/>
                </a:solidFill>
                <a:latin typeface="Trebuchet MS"/>
                <a:cs typeface="Trebuchet MS"/>
              </a:rPr>
              <a:t>establishment</a:t>
            </a:r>
            <a:r>
              <a:rPr sz="2800" spc="-60" dirty="0">
                <a:solidFill>
                  <a:srgbClr val="93DE6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93DE60"/>
                </a:solidFill>
                <a:latin typeface="Trebuchet MS"/>
                <a:cs typeface="Trebuchet MS"/>
              </a:rPr>
              <a:t>of</a:t>
            </a:r>
            <a:r>
              <a:rPr sz="2800" spc="-50" dirty="0">
                <a:solidFill>
                  <a:srgbClr val="93DE6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93DE60"/>
                </a:solidFill>
                <a:latin typeface="Trebuchet MS"/>
                <a:cs typeface="Trebuchet MS"/>
              </a:rPr>
              <a:t>an</a:t>
            </a:r>
            <a:r>
              <a:rPr sz="2800" spc="-40" dirty="0">
                <a:solidFill>
                  <a:srgbClr val="93DE6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93DE60"/>
                </a:solidFill>
                <a:latin typeface="Trebuchet MS"/>
                <a:cs typeface="Trebuchet MS"/>
              </a:rPr>
              <a:t>Environmental</a:t>
            </a:r>
            <a:r>
              <a:rPr sz="2800" spc="-65" dirty="0">
                <a:solidFill>
                  <a:srgbClr val="93DE60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93DE60"/>
                </a:solidFill>
                <a:latin typeface="Trebuchet MS"/>
                <a:cs typeface="Trebuchet MS"/>
              </a:rPr>
              <a:t>Justice Scorecard.</a:t>
            </a:r>
            <a:endParaRPr sz="28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01583" y="171450"/>
            <a:ext cx="3986783" cy="229819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8AA6D-2E99-4C8C-B3E9-F2EA650BB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0"/>
            <a:ext cx="9448800" cy="1231106"/>
          </a:xfrm>
        </p:spPr>
        <p:txBody>
          <a:bodyPr/>
          <a:lstStyle/>
          <a:p>
            <a:r>
              <a:rPr lang="en-US" sz="4000" dirty="0"/>
              <a:t>EPA’s Implementation of Environmental Justice and the Justice 40 Initiative</a:t>
            </a:r>
          </a:p>
        </p:txBody>
      </p:sp>
    </p:spTree>
    <p:extLst>
      <p:ext uri="{BB962C8B-B14F-4D97-AF65-F5344CB8AC3E}">
        <p14:creationId xmlns:p14="http://schemas.microsoft.com/office/powerpoint/2010/main" val="2527609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1" y="89467"/>
            <a:ext cx="8457816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000" spc="-135" dirty="0">
                <a:solidFill>
                  <a:srgbClr val="90C225"/>
                </a:solidFill>
                <a:latin typeface="Trebuchet MS"/>
                <a:cs typeface="Trebuchet MS"/>
              </a:rPr>
              <a:t>EPA</a:t>
            </a:r>
            <a:r>
              <a:rPr sz="3000" spc="-195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90C225"/>
                </a:solidFill>
                <a:latin typeface="Trebuchet MS"/>
                <a:cs typeface="Trebuchet MS"/>
              </a:rPr>
              <a:t>Strategic</a:t>
            </a:r>
            <a:r>
              <a:rPr sz="3000" spc="-80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90C225"/>
                </a:solidFill>
                <a:latin typeface="Trebuchet MS"/>
                <a:cs typeface="Trebuchet MS"/>
              </a:rPr>
              <a:t>Plan</a:t>
            </a:r>
            <a:r>
              <a:rPr lang="en-US" sz="3000" dirty="0">
                <a:solidFill>
                  <a:srgbClr val="90C225"/>
                </a:solidFill>
                <a:latin typeface="Trebuchet MS"/>
                <a:cs typeface="Trebuchet MS"/>
              </a:rPr>
              <a:t> FY 2022-2026 </a:t>
            </a:r>
            <a:br>
              <a:rPr lang="en-US" sz="3000" dirty="0">
                <a:solidFill>
                  <a:srgbClr val="90C225"/>
                </a:solidFill>
                <a:latin typeface="Trebuchet MS"/>
                <a:cs typeface="Trebuchet MS"/>
              </a:rPr>
            </a:br>
            <a:r>
              <a:rPr sz="3000" dirty="0">
                <a:solidFill>
                  <a:srgbClr val="90C225"/>
                </a:solidFill>
                <a:latin typeface="Trebuchet MS"/>
                <a:cs typeface="Trebuchet MS"/>
              </a:rPr>
              <a:t>(</a:t>
            </a:r>
            <a:r>
              <a:rPr lang="en-US" sz="3000" dirty="0">
                <a:solidFill>
                  <a:srgbClr val="90C225"/>
                </a:solidFill>
                <a:latin typeface="Trebuchet MS"/>
                <a:cs typeface="Trebuchet MS"/>
              </a:rPr>
              <a:t>March </a:t>
            </a:r>
            <a:r>
              <a:rPr sz="3000" spc="-10" dirty="0">
                <a:solidFill>
                  <a:srgbClr val="90C225"/>
                </a:solidFill>
                <a:latin typeface="Trebuchet MS"/>
                <a:cs typeface="Trebuchet MS"/>
              </a:rPr>
              <a:t>202</a:t>
            </a:r>
            <a:r>
              <a:rPr lang="en-US" sz="3000" spc="-10" dirty="0">
                <a:solidFill>
                  <a:srgbClr val="90C225"/>
                </a:solidFill>
                <a:latin typeface="Trebuchet MS"/>
                <a:cs typeface="Trebuchet MS"/>
              </a:rPr>
              <a:t>2</a:t>
            </a:r>
            <a:r>
              <a:rPr sz="3000" spc="-10" dirty="0">
                <a:solidFill>
                  <a:srgbClr val="90C225"/>
                </a:solidFill>
                <a:latin typeface="Trebuchet MS"/>
                <a:cs typeface="Trebuchet MS"/>
              </a:rPr>
              <a:t>)</a:t>
            </a:r>
            <a:endParaRPr sz="30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4801" y="1143000"/>
            <a:ext cx="8969501" cy="5014193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355600" marR="560070" indent="-342900">
              <a:lnSpc>
                <a:spcPts val="1789"/>
              </a:lnSpc>
              <a:spcBef>
                <a:spcPts val="365"/>
              </a:spcBef>
              <a:buClr>
                <a:srgbClr val="90C225"/>
              </a:buClr>
              <a:buSzPct val="79411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One</a:t>
            </a:r>
            <a:r>
              <a:rPr sz="17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17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105" dirty="0">
                <a:solidFill>
                  <a:srgbClr val="FFFFFF"/>
                </a:solidFill>
                <a:latin typeface="Trebuchet MS"/>
                <a:cs typeface="Trebuchet MS"/>
              </a:rPr>
              <a:t>EPA’s</a:t>
            </a:r>
            <a:r>
              <a:rPr sz="17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overarching</a:t>
            </a:r>
            <a:r>
              <a:rPr sz="17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goals</a:t>
            </a:r>
            <a:r>
              <a:rPr sz="17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under</a:t>
            </a:r>
            <a:r>
              <a:rPr sz="17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17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Trebuchet MS"/>
                <a:cs typeface="Trebuchet MS"/>
              </a:rPr>
              <a:t>new</a:t>
            </a:r>
            <a:r>
              <a:rPr sz="170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Trebuchet MS"/>
                <a:cs typeface="Trebuchet MS"/>
              </a:rPr>
              <a:t>Administration:</a:t>
            </a:r>
            <a:r>
              <a:rPr sz="17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35" dirty="0">
                <a:solidFill>
                  <a:srgbClr val="FFFFFF"/>
                </a:solidFill>
                <a:latin typeface="Trebuchet MS"/>
                <a:cs typeface="Trebuchet MS"/>
              </a:rPr>
              <a:t>“Take</a:t>
            </a:r>
            <a:r>
              <a:rPr sz="17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Trebuchet MS"/>
                <a:cs typeface="Trebuchet MS"/>
              </a:rPr>
              <a:t>Decisive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Action</a:t>
            </a:r>
            <a:r>
              <a:rPr sz="17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70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Advance</a:t>
            </a:r>
            <a:r>
              <a:rPr sz="17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Trebuchet MS"/>
                <a:cs typeface="Trebuchet MS"/>
              </a:rPr>
              <a:t>Environmental</a:t>
            </a:r>
            <a:r>
              <a:rPr sz="17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Justice</a:t>
            </a:r>
            <a:r>
              <a:rPr sz="17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17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Civil</a:t>
            </a:r>
            <a:r>
              <a:rPr sz="17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Trebuchet MS"/>
                <a:cs typeface="Trebuchet MS"/>
              </a:rPr>
              <a:t>Rights”</a:t>
            </a:r>
            <a:r>
              <a:rPr sz="1700" dirty="0">
                <a:latin typeface="Trebuchet MS"/>
                <a:cs typeface="Trebuchet MS"/>
              </a:rPr>
              <a:t> </a:t>
            </a:r>
            <a:endParaRPr lang="en-US" sz="1700" dirty="0">
              <a:latin typeface="Trebuchet MS"/>
              <a:cs typeface="Trebuchet MS"/>
            </a:endParaRPr>
          </a:p>
          <a:p>
            <a:pPr marL="355600" marR="560070" indent="-342900">
              <a:lnSpc>
                <a:spcPts val="1789"/>
              </a:lnSpc>
              <a:spcBef>
                <a:spcPts val="365"/>
              </a:spcBef>
              <a:buClr>
                <a:srgbClr val="90C225"/>
              </a:buClr>
              <a:buSzPct val="79411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lang="en-US" sz="1700" b="1" dirty="0">
                <a:solidFill>
                  <a:srgbClr val="FFFFFF"/>
                </a:solidFill>
                <a:latin typeface="Trebuchet MS"/>
                <a:cs typeface="Trebuchet MS"/>
              </a:rPr>
              <a:t>Goal</a:t>
            </a:r>
            <a:r>
              <a:rPr lang="en-US" sz="1700" b="1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1700" b="1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r>
              <a:rPr lang="en-US" sz="1700" b="1" dirty="0">
                <a:solidFill>
                  <a:schemeClr val="bg1"/>
                </a:solidFill>
                <a:latin typeface="Trebuchet MS"/>
                <a:cs typeface="Trebuchet MS"/>
              </a:rPr>
              <a:t>: </a:t>
            </a:r>
            <a:r>
              <a:rPr lang="en-US" sz="1600" b="1" dirty="0">
                <a:solidFill>
                  <a:schemeClr val="bg1"/>
                </a:solidFill>
              </a:rPr>
              <a:t>Take Decisive Action to Advance Environmental Justice and Civil Rights</a:t>
            </a:r>
            <a:endParaRPr lang="en-US" sz="1700" b="1" dirty="0">
              <a:solidFill>
                <a:schemeClr val="bg1"/>
              </a:solidFill>
              <a:latin typeface="Trebuchet MS"/>
              <a:cs typeface="Trebuchet MS"/>
            </a:endParaRPr>
          </a:p>
          <a:p>
            <a:pPr marL="755650" marR="464820" lvl="1" indent="-342900">
              <a:lnSpc>
                <a:spcPts val="1789"/>
              </a:lnSpc>
              <a:spcBef>
                <a:spcPts val="1025"/>
              </a:spcBef>
              <a:buClr>
                <a:srgbClr val="90C225"/>
              </a:buClr>
              <a:buSzPct val="79411"/>
              <a:buFont typeface="Wingdings 3"/>
              <a:buChar char=""/>
              <a:tabLst>
                <a:tab pos="755015" algn="l"/>
                <a:tab pos="755650" algn="l"/>
              </a:tabLst>
            </a:pPr>
            <a:r>
              <a:rPr lang="en-US" sz="1700" spc="-60" dirty="0">
                <a:solidFill>
                  <a:srgbClr val="FFFFFF"/>
                </a:solidFill>
                <a:latin typeface="Trebuchet MS"/>
                <a:cs typeface="Trebuchet MS"/>
              </a:rPr>
              <a:t>“EPA</a:t>
            </a:r>
            <a:r>
              <a:rPr lang="en-US" sz="17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1700" dirty="0">
                <a:solidFill>
                  <a:srgbClr val="FFFFFF"/>
                </a:solidFill>
                <a:latin typeface="Trebuchet MS"/>
                <a:cs typeface="Trebuchet MS"/>
              </a:rPr>
              <a:t>will</a:t>
            </a:r>
            <a:r>
              <a:rPr lang="en-US" sz="17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1700" dirty="0">
                <a:solidFill>
                  <a:srgbClr val="FFFFFF"/>
                </a:solidFill>
                <a:latin typeface="Trebuchet MS"/>
                <a:cs typeface="Trebuchet MS"/>
              </a:rPr>
              <a:t>center</a:t>
            </a:r>
            <a:r>
              <a:rPr lang="en-US" sz="17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1700" dirty="0">
                <a:solidFill>
                  <a:srgbClr val="FFFFFF"/>
                </a:solidFill>
                <a:latin typeface="Trebuchet MS"/>
                <a:cs typeface="Trebuchet MS"/>
              </a:rPr>
              <a:t>its</a:t>
            </a:r>
            <a:r>
              <a:rPr lang="en-US" sz="17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1700" dirty="0">
                <a:solidFill>
                  <a:srgbClr val="FFFFFF"/>
                </a:solidFill>
                <a:latin typeface="Trebuchet MS"/>
                <a:cs typeface="Trebuchet MS"/>
              </a:rPr>
              <a:t>mission</a:t>
            </a:r>
            <a:r>
              <a:rPr lang="en-US" sz="17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1700" dirty="0">
                <a:solidFill>
                  <a:srgbClr val="FFFFFF"/>
                </a:solidFill>
                <a:latin typeface="Trebuchet MS"/>
                <a:cs typeface="Trebuchet MS"/>
              </a:rPr>
              <a:t>on</a:t>
            </a:r>
            <a:r>
              <a:rPr lang="en-US" sz="17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170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lang="en-US" sz="17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1700" dirty="0">
                <a:solidFill>
                  <a:srgbClr val="FFFFFF"/>
                </a:solidFill>
                <a:latin typeface="Trebuchet MS"/>
                <a:cs typeface="Trebuchet MS"/>
              </a:rPr>
              <a:t>integration</a:t>
            </a:r>
            <a:r>
              <a:rPr lang="en-US" sz="17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1700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lang="en-US" sz="17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1700" dirty="0">
                <a:solidFill>
                  <a:srgbClr val="FFFFFF"/>
                </a:solidFill>
                <a:latin typeface="Trebuchet MS"/>
                <a:cs typeface="Trebuchet MS"/>
              </a:rPr>
              <a:t>justice,</a:t>
            </a:r>
            <a:r>
              <a:rPr lang="en-US" sz="17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1700" spc="-30" dirty="0">
                <a:solidFill>
                  <a:srgbClr val="FFFFFF"/>
                </a:solidFill>
                <a:latin typeface="Trebuchet MS"/>
                <a:cs typeface="Trebuchet MS"/>
              </a:rPr>
              <a:t>equity,</a:t>
            </a:r>
            <a:r>
              <a:rPr lang="en-US" sz="17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1700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lang="en-US" sz="17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1700" spc="-10" dirty="0">
                <a:solidFill>
                  <a:srgbClr val="FFFFFF"/>
                </a:solidFill>
                <a:latin typeface="Trebuchet MS"/>
                <a:cs typeface="Trebuchet MS"/>
              </a:rPr>
              <a:t>civil </a:t>
            </a:r>
            <a:r>
              <a:rPr lang="en-US" sz="1700" dirty="0">
                <a:solidFill>
                  <a:srgbClr val="FFFFFF"/>
                </a:solidFill>
                <a:latin typeface="Trebuchet MS"/>
                <a:cs typeface="Trebuchet MS"/>
              </a:rPr>
              <a:t>rights</a:t>
            </a:r>
            <a:r>
              <a:rPr lang="en-US" sz="17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1700" dirty="0">
                <a:solidFill>
                  <a:srgbClr val="FFFFFF"/>
                </a:solidFill>
                <a:latin typeface="Trebuchet MS"/>
                <a:cs typeface="Trebuchet MS"/>
              </a:rPr>
              <a:t>across</a:t>
            </a:r>
            <a:r>
              <a:rPr lang="en-US" sz="17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170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lang="en-US" sz="17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1700" spc="-10" dirty="0">
                <a:solidFill>
                  <a:srgbClr val="FFFFFF"/>
                </a:solidFill>
                <a:latin typeface="Trebuchet MS"/>
                <a:cs typeface="Trebuchet MS"/>
              </a:rPr>
              <a:t>nation’s</a:t>
            </a:r>
            <a:r>
              <a:rPr lang="en-US" sz="17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1700" spc="-10" dirty="0">
                <a:solidFill>
                  <a:srgbClr val="FFFFFF"/>
                </a:solidFill>
                <a:latin typeface="Trebuchet MS"/>
                <a:cs typeface="Trebuchet MS"/>
              </a:rPr>
              <a:t>environmental</a:t>
            </a:r>
            <a:r>
              <a:rPr lang="en-US" sz="17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1700" dirty="0">
                <a:solidFill>
                  <a:srgbClr val="FFFFFF"/>
                </a:solidFill>
                <a:latin typeface="Trebuchet MS"/>
                <a:cs typeface="Trebuchet MS"/>
              </a:rPr>
              <a:t>protection</a:t>
            </a:r>
            <a:r>
              <a:rPr lang="en-US" sz="17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1700" spc="-10" dirty="0">
                <a:solidFill>
                  <a:srgbClr val="FFFFFF"/>
                </a:solidFill>
                <a:latin typeface="Trebuchet MS"/>
                <a:cs typeface="Trebuchet MS"/>
              </a:rPr>
              <a:t>enterprise.”</a:t>
            </a:r>
            <a:endParaRPr lang="en-US" sz="1700" dirty="0">
              <a:latin typeface="Trebuchet MS"/>
              <a:cs typeface="Trebuchet MS"/>
            </a:endParaRPr>
          </a:p>
          <a:p>
            <a:pPr marL="755650" marR="62230" lvl="1" indent="-342900">
              <a:lnSpc>
                <a:spcPts val="1789"/>
              </a:lnSpc>
              <a:spcBef>
                <a:spcPts val="1010"/>
              </a:spcBef>
              <a:buClr>
                <a:srgbClr val="90C225"/>
              </a:buClr>
              <a:buSzPct val="79411"/>
              <a:buFont typeface="Wingdings 3"/>
              <a:buChar char=""/>
              <a:tabLst>
                <a:tab pos="755015" algn="l"/>
                <a:tab pos="755650" algn="l"/>
              </a:tabLst>
            </a:pPr>
            <a:r>
              <a:rPr sz="1700" spc="-90" dirty="0">
                <a:solidFill>
                  <a:srgbClr val="FFFFFF"/>
                </a:solidFill>
                <a:latin typeface="Trebuchet MS"/>
                <a:cs typeface="Trebuchet MS"/>
              </a:rPr>
              <a:t>“EPA’s</a:t>
            </a:r>
            <a:r>
              <a:rPr sz="17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ultimate</a:t>
            </a:r>
            <a:r>
              <a:rPr sz="17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goal…</a:t>
            </a:r>
            <a:r>
              <a:rPr sz="17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sz="17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7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achieve</a:t>
            </a:r>
            <a:r>
              <a:rPr sz="17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measurable</a:t>
            </a:r>
            <a:r>
              <a:rPr sz="17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Trebuchet MS"/>
                <a:cs typeface="Trebuchet MS"/>
              </a:rPr>
              <a:t>environmental,</a:t>
            </a:r>
            <a:r>
              <a:rPr sz="17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public</a:t>
            </a:r>
            <a:r>
              <a:rPr sz="17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Trebuchet MS"/>
                <a:cs typeface="Trebuchet MS"/>
              </a:rPr>
              <a:t>health,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17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quality</a:t>
            </a:r>
            <a:r>
              <a:rPr sz="17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17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life</a:t>
            </a:r>
            <a:r>
              <a:rPr sz="17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improvements</a:t>
            </a:r>
            <a:r>
              <a:rPr sz="17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17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17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most</a:t>
            </a:r>
            <a:r>
              <a:rPr sz="17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overburdened,</a:t>
            </a:r>
            <a:r>
              <a:rPr sz="17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vulnerable,</a:t>
            </a:r>
            <a:r>
              <a:rPr sz="17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25" dirty="0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underserved</a:t>
            </a:r>
            <a:r>
              <a:rPr sz="170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Trebuchet MS"/>
                <a:cs typeface="Trebuchet MS"/>
              </a:rPr>
              <a:t>communities.”</a:t>
            </a:r>
            <a:endParaRPr sz="1700" dirty="0">
              <a:latin typeface="Trebuchet MS"/>
              <a:cs typeface="Trebuchet MS"/>
            </a:endParaRPr>
          </a:p>
          <a:p>
            <a:pPr marL="354965" marR="5080" indent="-342900">
              <a:lnSpc>
                <a:spcPct val="88000"/>
              </a:lnSpc>
              <a:spcBef>
                <a:spcPts val="990"/>
              </a:spcBef>
              <a:buClr>
                <a:srgbClr val="90C225"/>
              </a:buClr>
              <a:buSzPct val="79411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700" b="1" dirty="0">
                <a:solidFill>
                  <a:schemeClr val="bg1"/>
                </a:solidFill>
                <a:latin typeface="Trebuchet MS"/>
                <a:cs typeface="Trebuchet MS"/>
              </a:rPr>
              <a:t>Goal</a:t>
            </a:r>
            <a:r>
              <a:rPr sz="1700" b="1" spc="-80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chemeClr val="bg1"/>
                </a:solidFill>
                <a:latin typeface="Trebuchet MS"/>
                <a:cs typeface="Trebuchet MS"/>
              </a:rPr>
              <a:t>3:</a:t>
            </a:r>
            <a:r>
              <a:rPr sz="1700" b="1" spc="-35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en-US" sz="1600" b="1" dirty="0">
                <a:solidFill>
                  <a:schemeClr val="bg1"/>
                </a:solidFill>
              </a:rPr>
              <a:t>Enforce Environmental Laws and Ensure Compliance</a:t>
            </a:r>
            <a:endParaRPr lang="en-US" sz="1700" b="1" spc="-35" dirty="0">
              <a:solidFill>
                <a:schemeClr val="bg1"/>
              </a:solidFill>
              <a:latin typeface="Trebuchet MS"/>
              <a:cs typeface="Trebuchet MS"/>
            </a:endParaRPr>
          </a:p>
          <a:p>
            <a:pPr marL="755650" marR="464820" lvl="1" indent="-342900">
              <a:lnSpc>
                <a:spcPts val="1789"/>
              </a:lnSpc>
              <a:spcBef>
                <a:spcPts val="1025"/>
              </a:spcBef>
              <a:buClr>
                <a:srgbClr val="90C225"/>
              </a:buClr>
              <a:buSzPct val="79411"/>
              <a:buFont typeface="Wingdings 3"/>
              <a:buChar char=""/>
              <a:tabLst>
                <a:tab pos="755015" algn="l"/>
                <a:tab pos="755650" algn="l"/>
              </a:tabLst>
            </a:pPr>
            <a:r>
              <a:rPr lang="en-US" sz="1700" spc="-60" dirty="0">
                <a:solidFill>
                  <a:srgbClr val="FFFFFF"/>
                </a:solidFill>
                <a:latin typeface="Trebuchet MS"/>
                <a:cs typeface="Trebuchet MS"/>
              </a:rPr>
              <a:t>“</a:t>
            </a:r>
            <a:r>
              <a:rPr sz="1700" spc="-60" dirty="0">
                <a:solidFill>
                  <a:srgbClr val="FFFFFF"/>
                </a:solidFill>
                <a:latin typeface="Trebuchet MS"/>
                <a:cs typeface="Trebuchet MS"/>
              </a:rPr>
              <a:t>EPA</a:t>
            </a:r>
            <a:r>
              <a:rPr sz="17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will</a:t>
            </a:r>
            <a:r>
              <a:rPr sz="17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focus</a:t>
            </a:r>
            <a:r>
              <a:rPr sz="17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federal</a:t>
            </a:r>
            <a:r>
              <a:rPr sz="17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Trebuchet MS"/>
                <a:cs typeface="Trebuchet MS"/>
              </a:rPr>
              <a:t>enforcement</a:t>
            </a:r>
            <a:r>
              <a:rPr sz="17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resources</a:t>
            </a:r>
            <a:r>
              <a:rPr sz="17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on</a:t>
            </a:r>
            <a:r>
              <a:rPr sz="17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17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most</a:t>
            </a:r>
            <a:r>
              <a:rPr sz="17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Trebuchet MS"/>
                <a:cs typeface="Trebuchet MS"/>
              </a:rPr>
              <a:t>serious environmental</a:t>
            </a:r>
            <a:r>
              <a:rPr sz="17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problems</a:t>
            </a:r>
            <a:r>
              <a:rPr sz="17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where</a:t>
            </a:r>
            <a:r>
              <a:rPr sz="17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Trebuchet MS"/>
                <a:cs typeface="Trebuchet MS"/>
              </a:rPr>
              <a:t>noncompliance</a:t>
            </a:r>
            <a:r>
              <a:rPr sz="17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with</a:t>
            </a:r>
            <a:r>
              <a:rPr sz="17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Trebuchet MS"/>
                <a:cs typeface="Trebuchet MS"/>
              </a:rPr>
              <a:t>environmental</a:t>
            </a:r>
            <a:r>
              <a:rPr sz="17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statutes</a:t>
            </a:r>
            <a:r>
              <a:rPr sz="17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25" dirty="0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regulations</a:t>
            </a:r>
            <a:r>
              <a:rPr sz="17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sz="17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7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significant</a:t>
            </a:r>
            <a:r>
              <a:rPr sz="17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contributing</a:t>
            </a:r>
            <a:r>
              <a:rPr sz="17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factor</a:t>
            </a:r>
            <a:r>
              <a:rPr sz="17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17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where</a:t>
            </a:r>
            <a:r>
              <a:rPr sz="17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federal</a:t>
            </a:r>
            <a:r>
              <a:rPr sz="17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enforcement</a:t>
            </a:r>
            <a:r>
              <a:rPr sz="17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25" dirty="0">
                <a:solidFill>
                  <a:srgbClr val="FFFFFF"/>
                </a:solidFill>
                <a:latin typeface="Trebuchet MS"/>
                <a:cs typeface="Trebuchet MS"/>
              </a:rPr>
              <a:t>can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have</a:t>
            </a:r>
            <a:r>
              <a:rPr sz="17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7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significant</a:t>
            </a:r>
            <a:r>
              <a:rPr sz="17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impact</a:t>
            </a:r>
            <a:r>
              <a:rPr sz="17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on</a:t>
            </a:r>
            <a:r>
              <a:rPr sz="17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17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Trebuchet MS"/>
                <a:cs typeface="Trebuchet MS"/>
              </a:rPr>
              <a:t>nation’s</a:t>
            </a:r>
            <a:r>
              <a:rPr sz="1700" spc="-55" dirty="0">
                <a:solidFill>
                  <a:srgbClr val="FFFFFF"/>
                </a:solidFill>
                <a:latin typeface="Trebuchet MS"/>
                <a:cs typeface="Trebuchet MS"/>
              </a:rPr>
              <a:t> air,</a:t>
            </a:r>
            <a:r>
              <a:rPr sz="17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40" dirty="0">
                <a:solidFill>
                  <a:srgbClr val="FFFFFF"/>
                </a:solidFill>
                <a:latin typeface="Trebuchet MS"/>
                <a:cs typeface="Trebuchet MS"/>
              </a:rPr>
              <a:t>water,</a:t>
            </a:r>
            <a:r>
              <a:rPr sz="17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17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land</a:t>
            </a:r>
            <a:r>
              <a:rPr lang="en-US" sz="1700" dirty="0">
                <a:solidFill>
                  <a:srgbClr val="FFFFFF"/>
                </a:solidFill>
                <a:latin typeface="Trebuchet MS"/>
                <a:cs typeface="Trebuchet MS"/>
              </a:rPr>
              <a:t>..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r>
              <a:rPr lang="en-US" sz="170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r>
              <a:rPr sz="17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1700" spc="-70" dirty="0">
                <a:solidFill>
                  <a:srgbClr val="FFFFFF"/>
                </a:solidFill>
                <a:latin typeface="Trebuchet MS"/>
                <a:cs typeface="Trebuchet MS"/>
              </a:rPr>
              <a:t>[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lang="en-US" sz="1700" dirty="0">
                <a:solidFill>
                  <a:srgbClr val="FFFFFF"/>
                </a:solidFill>
                <a:latin typeface="Trebuchet MS"/>
                <a:cs typeface="Trebuchet MS"/>
              </a:rPr>
              <a:t>]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his</a:t>
            </a:r>
            <a:r>
              <a:rPr sz="17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work</a:t>
            </a:r>
            <a:r>
              <a:rPr sz="17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20" dirty="0">
                <a:solidFill>
                  <a:srgbClr val="FFFFFF"/>
                </a:solidFill>
                <a:latin typeface="Trebuchet MS"/>
                <a:cs typeface="Trebuchet MS"/>
              </a:rPr>
              <a:t>will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include</a:t>
            </a:r>
            <a:r>
              <a:rPr sz="17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targeting</a:t>
            </a:r>
            <a:r>
              <a:rPr sz="17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17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screening</a:t>
            </a:r>
            <a:r>
              <a:rPr sz="17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7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prioritize</a:t>
            </a:r>
            <a:r>
              <a:rPr sz="17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inspections</a:t>
            </a:r>
            <a:r>
              <a:rPr sz="17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17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communities</a:t>
            </a:r>
            <a:r>
              <a:rPr sz="17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Trebuchet MS"/>
                <a:cs typeface="Trebuchet MS"/>
              </a:rPr>
              <a:t>facing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substantial</a:t>
            </a:r>
            <a:r>
              <a:rPr sz="17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burdens</a:t>
            </a:r>
            <a:r>
              <a:rPr sz="17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from</a:t>
            </a:r>
            <a:r>
              <a:rPr sz="17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Trebuchet MS"/>
                <a:cs typeface="Trebuchet MS"/>
              </a:rPr>
              <a:t>environmental</a:t>
            </a:r>
            <a:r>
              <a:rPr sz="17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Trebuchet MS"/>
                <a:cs typeface="Trebuchet MS"/>
              </a:rPr>
              <a:t>noncompliance.”</a:t>
            </a:r>
            <a:endParaRPr lang="en-US" sz="1700" spc="-10" dirty="0">
              <a:latin typeface="Trebuchet MS"/>
              <a:cs typeface="Trebuchet MS"/>
            </a:endParaRPr>
          </a:p>
          <a:p>
            <a:pPr marL="755650" marR="464820" lvl="1" indent="-342900">
              <a:lnSpc>
                <a:spcPts val="1789"/>
              </a:lnSpc>
              <a:spcBef>
                <a:spcPts val="1025"/>
              </a:spcBef>
              <a:buClr>
                <a:srgbClr val="90C225"/>
              </a:buClr>
              <a:buSzPct val="79411"/>
              <a:buFont typeface="Wingdings 3"/>
              <a:buChar char=""/>
              <a:tabLst>
                <a:tab pos="755015" algn="l"/>
                <a:tab pos="755650" algn="l"/>
              </a:tabLst>
            </a:pP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By</a:t>
            </a:r>
            <a:r>
              <a:rPr sz="17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2026,</a:t>
            </a:r>
            <a:r>
              <a:rPr sz="17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80" dirty="0">
                <a:solidFill>
                  <a:srgbClr val="FFFFFF"/>
                </a:solidFill>
                <a:latin typeface="Trebuchet MS"/>
                <a:cs typeface="Trebuchet MS"/>
              </a:rPr>
              <a:t>EPA</a:t>
            </a:r>
            <a:r>
              <a:rPr sz="17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plans</a:t>
            </a:r>
            <a:r>
              <a:rPr sz="17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7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conduct</a:t>
            </a:r>
            <a:r>
              <a:rPr sz="17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55%</a:t>
            </a:r>
            <a:r>
              <a:rPr sz="1700" u="sng" spc="-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17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inspections</a:t>
            </a:r>
            <a:r>
              <a:rPr sz="17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annually</a:t>
            </a:r>
            <a:r>
              <a:rPr sz="17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at</a:t>
            </a:r>
            <a:r>
              <a:rPr sz="17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facilities</a:t>
            </a:r>
            <a:r>
              <a:rPr sz="17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that</a:t>
            </a:r>
            <a:r>
              <a:rPr sz="17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Trebuchet MS"/>
                <a:cs typeface="Trebuchet MS"/>
              </a:rPr>
              <a:t>trigger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potential</a:t>
            </a:r>
            <a:r>
              <a:rPr sz="17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Trebuchet MS"/>
                <a:cs typeface="Trebuchet MS"/>
              </a:rPr>
              <a:t>environmental</a:t>
            </a:r>
            <a:r>
              <a:rPr sz="17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justice</a:t>
            </a:r>
            <a:r>
              <a:rPr sz="17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Trebuchet MS"/>
                <a:cs typeface="Trebuchet MS"/>
              </a:rPr>
              <a:t>concerns.</a:t>
            </a:r>
            <a:endParaRPr lang="en-US" sz="17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740"/>
              </a:spcBef>
              <a:buClr>
                <a:srgbClr val="90C225"/>
              </a:buClr>
              <a:buSzPct val="79411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lang="en-US" sz="1700" dirty="0">
                <a:solidFill>
                  <a:srgbClr val="FFFFFF"/>
                </a:solidFill>
                <a:latin typeface="Trebuchet MS"/>
                <a:cs typeface="Trebuchet MS"/>
              </a:rPr>
              <a:t>EJ</a:t>
            </a:r>
            <a:r>
              <a:rPr lang="en-US" sz="17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1700" dirty="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lang="en-US" sz="17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1700" dirty="0">
                <a:solidFill>
                  <a:srgbClr val="FFFFFF"/>
                </a:solidFill>
                <a:latin typeface="Trebuchet MS"/>
                <a:cs typeface="Trebuchet MS"/>
              </a:rPr>
              <a:t>also</a:t>
            </a:r>
            <a:r>
              <a:rPr lang="en-US" sz="17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1700" dirty="0">
                <a:solidFill>
                  <a:srgbClr val="FFFFFF"/>
                </a:solidFill>
                <a:latin typeface="Trebuchet MS"/>
                <a:cs typeface="Trebuchet MS"/>
              </a:rPr>
              <a:t>embedded</a:t>
            </a:r>
            <a:r>
              <a:rPr lang="en-US" sz="17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1700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lang="en-US" sz="17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170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lang="en-US" sz="17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1700" dirty="0">
                <a:solidFill>
                  <a:srgbClr val="FFFFFF"/>
                </a:solidFill>
                <a:latin typeface="Trebuchet MS"/>
                <a:cs typeface="Trebuchet MS"/>
              </a:rPr>
              <a:t>other</a:t>
            </a:r>
            <a:r>
              <a:rPr lang="en-US" sz="17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1700" dirty="0">
                <a:solidFill>
                  <a:srgbClr val="FFFFFF"/>
                </a:solidFill>
                <a:latin typeface="Trebuchet MS"/>
                <a:cs typeface="Trebuchet MS"/>
              </a:rPr>
              <a:t>goals</a:t>
            </a:r>
            <a:r>
              <a:rPr lang="en-US" sz="17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1700" dirty="0">
                <a:solidFill>
                  <a:srgbClr val="FFFFFF"/>
                </a:solidFill>
                <a:latin typeface="Trebuchet MS"/>
                <a:cs typeface="Trebuchet MS"/>
              </a:rPr>
              <a:t>as</a:t>
            </a:r>
            <a:r>
              <a:rPr lang="en-US" sz="17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1700" spc="-20" dirty="0">
                <a:solidFill>
                  <a:srgbClr val="FFFFFF"/>
                </a:solidFill>
                <a:latin typeface="Trebuchet MS"/>
                <a:cs typeface="Trebuchet MS"/>
              </a:rPr>
              <a:t>well</a:t>
            </a:r>
            <a:endParaRPr sz="1700" dirty="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74302" y="609600"/>
            <a:ext cx="2240279" cy="224104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3001" y="631189"/>
            <a:ext cx="762444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35150" marR="5080" indent="-1823085">
              <a:lnSpc>
                <a:spcPct val="100000"/>
              </a:lnSpc>
              <a:spcBef>
                <a:spcPts val="95"/>
              </a:spcBef>
            </a:pPr>
            <a:r>
              <a:rPr sz="3200" dirty="0">
                <a:solidFill>
                  <a:srgbClr val="90C225"/>
                </a:solidFill>
                <a:latin typeface="Trebuchet MS"/>
                <a:cs typeface="Trebuchet MS"/>
              </a:rPr>
              <a:t>Incorporating</a:t>
            </a:r>
            <a:r>
              <a:rPr sz="3200" spc="-100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90C225"/>
                </a:solidFill>
                <a:latin typeface="Trebuchet MS"/>
                <a:cs typeface="Trebuchet MS"/>
              </a:rPr>
              <a:t>EJ</a:t>
            </a:r>
            <a:r>
              <a:rPr sz="3200" spc="-120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90C225"/>
                </a:solidFill>
                <a:latin typeface="Trebuchet MS"/>
                <a:cs typeface="Trebuchet MS"/>
              </a:rPr>
              <a:t>Considerations</a:t>
            </a:r>
            <a:r>
              <a:rPr sz="3200" spc="-95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90C225"/>
                </a:solidFill>
                <a:latin typeface="Trebuchet MS"/>
                <a:cs typeface="Trebuchet MS"/>
              </a:rPr>
              <a:t>into</a:t>
            </a:r>
            <a:r>
              <a:rPr sz="3200" spc="-120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3200" spc="-105" dirty="0">
                <a:solidFill>
                  <a:srgbClr val="90C225"/>
                </a:solidFill>
                <a:latin typeface="Trebuchet MS"/>
                <a:cs typeface="Trebuchet MS"/>
              </a:rPr>
              <a:t>EPA’s </a:t>
            </a:r>
            <a:r>
              <a:rPr sz="3200" dirty="0">
                <a:solidFill>
                  <a:srgbClr val="90C225"/>
                </a:solidFill>
                <a:latin typeface="Trebuchet MS"/>
                <a:cs typeface="Trebuchet MS"/>
              </a:rPr>
              <a:t>Enforcement</a:t>
            </a:r>
            <a:r>
              <a:rPr sz="3200" spc="-155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3200" spc="-10" dirty="0">
                <a:solidFill>
                  <a:srgbClr val="90C225"/>
                </a:solidFill>
                <a:latin typeface="Trebuchet MS"/>
                <a:cs typeface="Trebuchet MS"/>
              </a:rPr>
              <a:t>Program</a:t>
            </a:r>
            <a:endParaRPr sz="32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74956" y="2055269"/>
            <a:ext cx="4245444" cy="23467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87630" indent="-342900">
              <a:lnSpc>
                <a:spcPct val="100000"/>
              </a:lnSpc>
              <a:spcBef>
                <a:spcPts val="100"/>
              </a:spcBef>
              <a:buClr>
                <a:srgbClr val="90C225"/>
              </a:buClr>
              <a:buSzPct val="80000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500" dirty="0">
                <a:solidFill>
                  <a:srgbClr val="FFFFFF"/>
                </a:solidFill>
                <a:latin typeface="Trebuchet MS"/>
                <a:cs typeface="Trebuchet MS"/>
              </a:rPr>
              <a:t>4/30/21</a:t>
            </a:r>
            <a:r>
              <a:rPr sz="15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FFFFFF"/>
                </a:solidFill>
                <a:latin typeface="Trebuchet MS"/>
                <a:cs typeface="Trebuchet MS"/>
              </a:rPr>
              <a:t>Memo</a:t>
            </a:r>
            <a:r>
              <a:rPr sz="15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FFFFFF"/>
                </a:solidFill>
                <a:latin typeface="Trebuchet MS"/>
                <a:cs typeface="Trebuchet MS"/>
              </a:rPr>
              <a:t>from</a:t>
            </a:r>
            <a:r>
              <a:rPr sz="15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Trebuchet MS"/>
                <a:cs typeface="Trebuchet MS"/>
              </a:rPr>
              <a:t>OECA </a:t>
            </a:r>
            <a:r>
              <a:rPr sz="1500" spc="-10" dirty="0">
                <a:solidFill>
                  <a:srgbClr val="FFFFFF"/>
                </a:solidFill>
                <a:latin typeface="Trebuchet MS"/>
                <a:cs typeface="Trebuchet MS"/>
              </a:rPr>
              <a:t>Acting</a:t>
            </a:r>
            <a:r>
              <a:rPr sz="15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FFFFFF"/>
                </a:solidFill>
                <a:latin typeface="Trebuchet MS"/>
                <a:cs typeface="Trebuchet MS"/>
              </a:rPr>
              <a:t>AA: </a:t>
            </a:r>
            <a:r>
              <a:rPr sz="1500" spc="-10" dirty="0">
                <a:solidFill>
                  <a:srgbClr val="FFFFFF"/>
                </a:solidFill>
                <a:latin typeface="Trebuchet MS"/>
                <a:cs typeface="Trebuchet MS"/>
              </a:rPr>
              <a:t>“</a:t>
            </a:r>
            <a:r>
              <a:rPr sz="1500" b="1" i="1" spc="-10" dirty="0">
                <a:solidFill>
                  <a:srgbClr val="FFFFFF"/>
                </a:solidFill>
                <a:latin typeface="Trebuchet MS"/>
                <a:cs typeface="Trebuchet MS"/>
              </a:rPr>
              <a:t>Strengthening </a:t>
            </a:r>
            <a:r>
              <a:rPr sz="1500" b="1" i="1" dirty="0">
                <a:solidFill>
                  <a:srgbClr val="FFFFFF"/>
                </a:solidFill>
                <a:latin typeface="Trebuchet MS"/>
                <a:cs typeface="Trebuchet MS"/>
              </a:rPr>
              <a:t>Enforcement</a:t>
            </a:r>
            <a:r>
              <a:rPr sz="1500" b="1" i="1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i="1" spc="-25" dirty="0">
                <a:solidFill>
                  <a:srgbClr val="FFFFFF"/>
                </a:solidFill>
                <a:latin typeface="Trebuchet MS"/>
                <a:cs typeface="Trebuchet MS"/>
              </a:rPr>
              <a:t>in </a:t>
            </a:r>
            <a:r>
              <a:rPr sz="1500" b="1" i="1" dirty="0">
                <a:solidFill>
                  <a:srgbClr val="FFFFFF"/>
                </a:solidFill>
                <a:latin typeface="Trebuchet MS"/>
                <a:cs typeface="Trebuchet MS"/>
              </a:rPr>
              <a:t>Communities</a:t>
            </a:r>
            <a:r>
              <a:rPr sz="1500" b="1" i="1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i="1" spc="-20" dirty="0">
                <a:solidFill>
                  <a:srgbClr val="FFFFFF"/>
                </a:solidFill>
                <a:latin typeface="Trebuchet MS"/>
                <a:cs typeface="Trebuchet MS"/>
              </a:rPr>
              <a:t>with </a:t>
            </a:r>
            <a:r>
              <a:rPr sz="1500" b="1" i="1" dirty="0">
                <a:solidFill>
                  <a:srgbClr val="FFFFFF"/>
                </a:solidFill>
                <a:latin typeface="Trebuchet MS"/>
                <a:cs typeface="Trebuchet MS"/>
              </a:rPr>
              <a:t>Environmental</a:t>
            </a:r>
            <a:r>
              <a:rPr sz="1500" b="1" i="1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i="1" spc="-10" dirty="0">
                <a:solidFill>
                  <a:srgbClr val="FFFFFF"/>
                </a:solidFill>
                <a:latin typeface="Trebuchet MS"/>
                <a:cs typeface="Trebuchet MS"/>
              </a:rPr>
              <a:t>Justice Concerns”</a:t>
            </a:r>
            <a:endParaRPr sz="1500" dirty="0">
              <a:latin typeface="Trebuchet MS"/>
              <a:cs typeface="Trebuchet MS"/>
            </a:endParaRPr>
          </a:p>
          <a:p>
            <a:pPr marL="755650" marR="22225" lvl="1" indent="-28575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000"/>
              <a:buFont typeface="Arial" panose="020B0604020202020204" pitchFamily="34" charset="0"/>
              <a:buChar char="•"/>
              <a:tabLst>
                <a:tab pos="755015" algn="l"/>
                <a:tab pos="755650" algn="l"/>
              </a:tabLst>
            </a:pPr>
            <a:r>
              <a:rPr sz="1500" spc="-10" dirty="0">
                <a:solidFill>
                  <a:srgbClr val="FFFFFF"/>
                </a:solidFill>
                <a:latin typeface="Trebuchet MS"/>
                <a:cs typeface="Trebuchet MS"/>
              </a:rPr>
              <a:t>Implementation</a:t>
            </a:r>
            <a:r>
              <a:rPr sz="150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15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Trebuchet MS"/>
                <a:cs typeface="Trebuchet MS"/>
              </a:rPr>
              <a:t>this </a:t>
            </a:r>
            <a:r>
              <a:rPr sz="1500" dirty="0">
                <a:solidFill>
                  <a:srgbClr val="FFFFFF"/>
                </a:solidFill>
                <a:latin typeface="Trebuchet MS"/>
                <a:cs typeface="Trebuchet MS"/>
              </a:rPr>
              <a:t>policy</a:t>
            </a:r>
            <a:r>
              <a:rPr sz="15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sz="15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FFFFFF"/>
                </a:solidFill>
                <a:latin typeface="Trebuchet MS"/>
                <a:cs typeface="Trebuchet MS"/>
              </a:rPr>
              <a:t>high</a:t>
            </a:r>
            <a:r>
              <a:rPr sz="15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Trebuchet MS"/>
                <a:cs typeface="Trebuchet MS"/>
              </a:rPr>
              <a:t>priority </a:t>
            </a:r>
            <a:r>
              <a:rPr sz="1500" dirty="0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sz="15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spc="-90" dirty="0">
                <a:solidFill>
                  <a:srgbClr val="FFFFFF"/>
                </a:solidFill>
                <a:latin typeface="Trebuchet MS"/>
                <a:cs typeface="Trebuchet MS"/>
              </a:rPr>
              <a:t>EPA’s</a:t>
            </a:r>
            <a:r>
              <a:rPr sz="150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Trebuchet MS"/>
                <a:cs typeface="Trebuchet MS"/>
              </a:rPr>
              <a:t>enforcement program.</a:t>
            </a:r>
            <a:endParaRPr sz="1500" dirty="0">
              <a:latin typeface="Trebuchet MS"/>
              <a:cs typeface="Trebuchet MS"/>
            </a:endParaRPr>
          </a:p>
          <a:p>
            <a:pPr marL="755650" marR="5080" lvl="1" indent="-285750">
              <a:lnSpc>
                <a:spcPct val="100000"/>
              </a:lnSpc>
              <a:spcBef>
                <a:spcPts val="1000"/>
              </a:spcBef>
              <a:buClr>
                <a:srgbClr val="90C225"/>
              </a:buClr>
              <a:buSzPct val="80000"/>
              <a:buFont typeface="Arial" panose="020B0604020202020204" pitchFamily="34" charset="0"/>
              <a:buChar char="•"/>
              <a:tabLst>
                <a:tab pos="755015" algn="l"/>
                <a:tab pos="755650" algn="l"/>
              </a:tabLst>
            </a:pPr>
            <a:r>
              <a:rPr sz="1500" dirty="0">
                <a:solidFill>
                  <a:srgbClr val="FFFFFF"/>
                </a:solidFill>
                <a:latin typeface="Trebuchet MS"/>
                <a:cs typeface="Trebuchet MS"/>
              </a:rPr>
              <a:t>Builds</a:t>
            </a:r>
            <a:r>
              <a:rPr sz="15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FFFFFF"/>
                </a:solidFill>
                <a:latin typeface="Trebuchet MS"/>
                <a:cs typeface="Trebuchet MS"/>
              </a:rPr>
              <a:t>on</a:t>
            </a:r>
            <a:r>
              <a:rPr sz="15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FFFFFF"/>
                </a:solidFill>
                <a:latin typeface="Trebuchet MS"/>
                <a:cs typeface="Trebuchet MS"/>
              </a:rPr>
              <a:t>Pres.</a:t>
            </a:r>
            <a:r>
              <a:rPr sz="15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Trebuchet MS"/>
                <a:cs typeface="Trebuchet MS"/>
              </a:rPr>
              <a:t>Biden’s </a:t>
            </a:r>
            <a:r>
              <a:rPr sz="1500" dirty="0">
                <a:solidFill>
                  <a:srgbClr val="FFFFFF"/>
                </a:solidFill>
                <a:latin typeface="Trebuchet MS"/>
                <a:cs typeface="Trebuchet MS"/>
              </a:rPr>
              <a:t>Executive</a:t>
            </a:r>
            <a:r>
              <a:rPr sz="15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FFFFFF"/>
                </a:solidFill>
                <a:latin typeface="Trebuchet MS"/>
                <a:cs typeface="Trebuchet MS"/>
              </a:rPr>
              <a:t>Orders</a:t>
            </a:r>
            <a:r>
              <a:rPr sz="15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sz="1500" dirty="0">
                <a:solidFill>
                  <a:srgbClr val="FFFFFF"/>
                </a:solidFill>
                <a:latin typeface="Trebuchet MS"/>
                <a:cs typeface="Trebuchet MS"/>
              </a:rPr>
              <a:t>directions</a:t>
            </a:r>
            <a:r>
              <a:rPr sz="15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Trebuchet MS"/>
                <a:cs typeface="Trebuchet MS"/>
              </a:rPr>
              <a:t>from </a:t>
            </a:r>
            <a:r>
              <a:rPr sz="1500" dirty="0">
                <a:solidFill>
                  <a:srgbClr val="FFFFFF"/>
                </a:solidFill>
                <a:latin typeface="Trebuchet MS"/>
                <a:cs typeface="Trebuchet MS"/>
              </a:rPr>
              <a:t>Administrator</a:t>
            </a:r>
            <a:r>
              <a:rPr sz="15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FFFFFF"/>
                </a:solidFill>
                <a:latin typeface="Trebuchet MS"/>
                <a:cs typeface="Trebuchet MS"/>
              </a:rPr>
              <a:t>Regan</a:t>
            </a:r>
            <a:r>
              <a:rPr sz="1500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1500" spc="-10" dirty="0">
                <a:solidFill>
                  <a:srgbClr val="FFFFFF"/>
                </a:solidFill>
                <a:latin typeface="Trebuchet MS"/>
                <a:cs typeface="Trebuchet MS"/>
              </a:rPr>
              <a:t>prioritize environmental</a:t>
            </a:r>
            <a:r>
              <a:rPr sz="1500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Trebuchet MS"/>
                <a:cs typeface="Trebuchet MS"/>
              </a:rPr>
              <a:t>justice</a:t>
            </a:r>
            <a:endParaRPr sz="1500" dirty="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7418" y="2027682"/>
            <a:ext cx="5815939" cy="401421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2646" y="511557"/>
            <a:ext cx="7705090" cy="970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3090" marR="5080" indent="-581025">
              <a:lnSpc>
                <a:spcPct val="100000"/>
              </a:lnSpc>
              <a:spcBef>
                <a:spcPts val="100"/>
              </a:spcBef>
            </a:pPr>
            <a:r>
              <a:rPr sz="3100" dirty="0">
                <a:solidFill>
                  <a:srgbClr val="90C225"/>
                </a:solidFill>
                <a:latin typeface="Trebuchet MS"/>
                <a:cs typeface="Trebuchet MS"/>
              </a:rPr>
              <a:t>Strengthening</a:t>
            </a:r>
            <a:r>
              <a:rPr sz="3100" spc="-65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3100" dirty="0">
                <a:solidFill>
                  <a:srgbClr val="90C225"/>
                </a:solidFill>
                <a:latin typeface="Trebuchet MS"/>
                <a:cs typeface="Trebuchet MS"/>
              </a:rPr>
              <a:t>Enforcement</a:t>
            </a:r>
            <a:r>
              <a:rPr sz="3100" spc="-70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3100" dirty="0">
                <a:solidFill>
                  <a:srgbClr val="90C225"/>
                </a:solidFill>
                <a:latin typeface="Trebuchet MS"/>
                <a:cs typeface="Trebuchet MS"/>
              </a:rPr>
              <a:t>in</a:t>
            </a:r>
            <a:r>
              <a:rPr sz="3100" spc="-60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3100" spc="-10" dirty="0">
                <a:solidFill>
                  <a:srgbClr val="90C225"/>
                </a:solidFill>
                <a:latin typeface="Trebuchet MS"/>
                <a:cs typeface="Trebuchet MS"/>
              </a:rPr>
              <a:t>Communities </a:t>
            </a:r>
            <a:r>
              <a:rPr sz="3100" dirty="0">
                <a:solidFill>
                  <a:srgbClr val="90C225"/>
                </a:solidFill>
                <a:latin typeface="Trebuchet MS"/>
                <a:cs typeface="Trebuchet MS"/>
              </a:rPr>
              <a:t>with</a:t>
            </a:r>
            <a:r>
              <a:rPr sz="3100" spc="-50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3100" dirty="0">
                <a:solidFill>
                  <a:srgbClr val="90C225"/>
                </a:solidFill>
                <a:latin typeface="Trebuchet MS"/>
                <a:cs typeface="Trebuchet MS"/>
              </a:rPr>
              <a:t>Environmental</a:t>
            </a:r>
            <a:r>
              <a:rPr sz="3100" spc="-55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3100" dirty="0">
                <a:solidFill>
                  <a:srgbClr val="90C225"/>
                </a:solidFill>
                <a:latin typeface="Trebuchet MS"/>
                <a:cs typeface="Trebuchet MS"/>
              </a:rPr>
              <a:t>Justice</a:t>
            </a:r>
            <a:r>
              <a:rPr sz="3100" spc="-55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3100" spc="-10" dirty="0">
                <a:solidFill>
                  <a:srgbClr val="90C225"/>
                </a:solidFill>
                <a:latin typeface="Trebuchet MS"/>
                <a:cs typeface="Trebuchet MS"/>
              </a:rPr>
              <a:t>Concerns</a:t>
            </a:r>
            <a:endParaRPr sz="31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6074" y="1775714"/>
            <a:ext cx="8586470" cy="447294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95"/>
              </a:spcBef>
              <a:buClr>
                <a:srgbClr val="90C225"/>
              </a:buClr>
              <a:buSzPct val="80000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500" dirty="0">
                <a:solidFill>
                  <a:srgbClr val="FFFFFF"/>
                </a:solidFill>
                <a:latin typeface="Trebuchet MS"/>
                <a:cs typeface="Trebuchet MS"/>
              </a:rPr>
              <a:t>April</a:t>
            </a:r>
            <a:r>
              <a:rPr sz="15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FFFFFF"/>
                </a:solidFill>
                <a:latin typeface="Trebuchet MS"/>
                <a:cs typeface="Trebuchet MS"/>
              </a:rPr>
              <a:t>30,</a:t>
            </a:r>
            <a:r>
              <a:rPr sz="15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FFFFFF"/>
                </a:solidFill>
                <a:latin typeface="Trebuchet MS"/>
                <a:cs typeface="Trebuchet MS"/>
              </a:rPr>
              <a:t>2021</a:t>
            </a:r>
            <a:r>
              <a:rPr sz="15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spc="-65" dirty="0">
                <a:solidFill>
                  <a:srgbClr val="FFFFFF"/>
                </a:solidFill>
                <a:latin typeface="Trebuchet MS"/>
                <a:cs typeface="Trebuchet MS"/>
              </a:rPr>
              <a:t>EPA</a:t>
            </a:r>
            <a:r>
              <a:rPr sz="15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FFFFFF"/>
                </a:solidFill>
                <a:latin typeface="Trebuchet MS"/>
                <a:cs typeface="Trebuchet MS"/>
              </a:rPr>
              <a:t>memo</a:t>
            </a:r>
            <a:r>
              <a:rPr sz="15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Trebuchet MS"/>
                <a:cs typeface="Trebuchet MS"/>
              </a:rPr>
              <a:t>(cont’d):</a:t>
            </a:r>
            <a:endParaRPr sz="1500" dirty="0">
              <a:latin typeface="Trebuchet MS"/>
              <a:cs typeface="Trebuchet MS"/>
            </a:endParaRPr>
          </a:p>
          <a:p>
            <a:pPr marL="755650" marR="168910" lvl="1" indent="-28575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000"/>
              <a:buFont typeface="Arial" panose="020B0604020202020204" pitchFamily="34" charset="0"/>
              <a:buChar char="•"/>
              <a:tabLst>
                <a:tab pos="755015" algn="l"/>
                <a:tab pos="755650" algn="l"/>
              </a:tabLst>
            </a:pPr>
            <a:r>
              <a:rPr sz="1500" dirty="0">
                <a:solidFill>
                  <a:srgbClr val="FFFFFF"/>
                </a:solidFill>
                <a:latin typeface="Trebuchet MS"/>
                <a:cs typeface="Trebuchet MS"/>
              </a:rPr>
              <a:t>Increase</a:t>
            </a:r>
            <a:r>
              <a:rPr sz="15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FFFFFF"/>
                </a:solidFill>
                <a:latin typeface="Trebuchet MS"/>
                <a:cs typeface="Trebuchet MS"/>
              </a:rPr>
              <a:t>number</a:t>
            </a:r>
            <a:r>
              <a:rPr sz="15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15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FFFFFF"/>
                </a:solidFill>
                <a:latin typeface="Trebuchet MS"/>
                <a:cs typeface="Trebuchet MS"/>
              </a:rPr>
              <a:t>facility</a:t>
            </a:r>
            <a:r>
              <a:rPr sz="15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FFFFFF"/>
                </a:solidFill>
                <a:latin typeface="Trebuchet MS"/>
                <a:cs typeface="Trebuchet MS"/>
              </a:rPr>
              <a:t>inspections</a:t>
            </a:r>
            <a:r>
              <a:rPr sz="15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15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FFFFFF"/>
                </a:solidFill>
                <a:latin typeface="Trebuchet MS"/>
                <a:cs typeface="Trebuchet MS"/>
              </a:rPr>
              <a:t>overburdened</a:t>
            </a:r>
            <a:r>
              <a:rPr sz="15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FFFFFF"/>
                </a:solidFill>
                <a:latin typeface="Trebuchet MS"/>
                <a:cs typeface="Trebuchet MS"/>
              </a:rPr>
              <a:t>communities</a:t>
            </a:r>
            <a:r>
              <a:rPr sz="15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15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FFFFFF"/>
                </a:solidFill>
                <a:latin typeface="Trebuchet MS"/>
                <a:cs typeface="Trebuchet MS"/>
              </a:rPr>
              <a:t>continue</a:t>
            </a:r>
            <a:r>
              <a:rPr sz="15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FFFFFF"/>
                </a:solidFill>
                <a:latin typeface="Trebuchet MS"/>
                <a:cs typeface="Trebuchet MS"/>
              </a:rPr>
              <a:t>use</a:t>
            </a:r>
            <a:r>
              <a:rPr sz="15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1500" spc="-10" dirty="0">
                <a:solidFill>
                  <a:srgbClr val="FFFFFF"/>
                </a:solidFill>
                <a:latin typeface="Trebuchet MS"/>
                <a:cs typeface="Trebuchet MS"/>
              </a:rPr>
              <a:t>off-</a:t>
            </a:r>
            <a:r>
              <a:rPr sz="1500" dirty="0">
                <a:solidFill>
                  <a:srgbClr val="FFFFFF"/>
                </a:solidFill>
                <a:latin typeface="Trebuchet MS"/>
                <a:cs typeface="Trebuchet MS"/>
              </a:rPr>
              <a:t>site</a:t>
            </a:r>
            <a:r>
              <a:rPr sz="15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Trebuchet MS"/>
                <a:cs typeface="Trebuchet MS"/>
              </a:rPr>
              <a:t>compliance</a:t>
            </a:r>
            <a:r>
              <a:rPr sz="15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FFFFFF"/>
                </a:solidFill>
                <a:latin typeface="Trebuchet MS"/>
                <a:cs typeface="Trebuchet MS"/>
              </a:rPr>
              <a:t>monitoring</a:t>
            </a:r>
            <a:r>
              <a:rPr sz="15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FFFFFF"/>
                </a:solidFill>
                <a:latin typeface="Trebuchet MS"/>
                <a:cs typeface="Trebuchet MS"/>
              </a:rPr>
              <a:t>tools</a:t>
            </a:r>
            <a:r>
              <a:rPr sz="15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FFFFFF"/>
                </a:solidFill>
                <a:latin typeface="Trebuchet MS"/>
                <a:cs typeface="Trebuchet MS"/>
              </a:rPr>
              <a:t>as</a:t>
            </a:r>
            <a:r>
              <a:rPr sz="15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Trebuchet MS"/>
                <a:cs typeface="Trebuchet MS"/>
              </a:rPr>
              <a:t>well.</a:t>
            </a:r>
            <a:endParaRPr sz="1500" dirty="0">
              <a:latin typeface="Trebuchet MS"/>
              <a:cs typeface="Trebuchet MS"/>
            </a:endParaRPr>
          </a:p>
          <a:p>
            <a:pPr marL="755650" marR="5080" indent="-285750">
              <a:lnSpc>
                <a:spcPct val="100000"/>
              </a:lnSpc>
              <a:spcBef>
                <a:spcPts val="1005"/>
              </a:spcBef>
              <a:buClr>
                <a:srgbClr val="90C225"/>
              </a:buClr>
              <a:buSzPct val="80000"/>
              <a:buFont typeface="Arial" panose="020B0604020202020204" pitchFamily="34" charset="0"/>
              <a:buChar char="•"/>
              <a:tabLst>
                <a:tab pos="755015" algn="l"/>
                <a:tab pos="755650" algn="l"/>
              </a:tabLst>
            </a:pPr>
            <a:r>
              <a:rPr sz="1500" dirty="0">
                <a:solidFill>
                  <a:srgbClr val="FFFFFF"/>
                </a:solidFill>
                <a:latin typeface="Trebuchet MS"/>
                <a:cs typeface="Trebuchet MS"/>
              </a:rPr>
              <a:t>Strengthen</a:t>
            </a:r>
            <a:r>
              <a:rPr sz="15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FFFFFF"/>
                </a:solidFill>
                <a:latin typeface="Trebuchet MS"/>
                <a:cs typeface="Trebuchet MS"/>
              </a:rPr>
              <a:t>enforcement</a:t>
            </a:r>
            <a:r>
              <a:rPr sz="15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15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FFFFFF"/>
                </a:solidFill>
                <a:latin typeface="Trebuchet MS"/>
                <a:cs typeface="Trebuchet MS"/>
              </a:rPr>
              <a:t>overburdened</a:t>
            </a:r>
            <a:r>
              <a:rPr sz="15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FFFFFF"/>
                </a:solidFill>
                <a:latin typeface="Trebuchet MS"/>
                <a:cs typeface="Trebuchet MS"/>
              </a:rPr>
              <a:t>communities</a:t>
            </a:r>
            <a:r>
              <a:rPr sz="15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FFFFFF"/>
                </a:solidFill>
                <a:latin typeface="Trebuchet MS"/>
                <a:cs typeface="Trebuchet MS"/>
              </a:rPr>
              <a:t>by</a:t>
            </a:r>
            <a:r>
              <a:rPr sz="15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FFFFFF"/>
                </a:solidFill>
                <a:latin typeface="Trebuchet MS"/>
                <a:cs typeface="Trebuchet MS"/>
              </a:rPr>
              <a:t>resolving</a:t>
            </a:r>
            <a:r>
              <a:rPr sz="15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Trebuchet MS"/>
                <a:cs typeface="Trebuchet MS"/>
              </a:rPr>
              <a:t>noncompliance</a:t>
            </a:r>
            <a:r>
              <a:rPr sz="15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Trebuchet MS"/>
                <a:cs typeface="Trebuchet MS"/>
              </a:rPr>
              <a:t>through </a:t>
            </a:r>
            <a:r>
              <a:rPr sz="1500" dirty="0">
                <a:solidFill>
                  <a:srgbClr val="FFFFFF"/>
                </a:solidFill>
                <a:latin typeface="Trebuchet MS"/>
                <a:cs typeface="Trebuchet MS"/>
              </a:rPr>
              <a:t>remedies</a:t>
            </a:r>
            <a:r>
              <a:rPr sz="15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FFFFFF"/>
                </a:solidFill>
                <a:latin typeface="Trebuchet MS"/>
                <a:cs typeface="Trebuchet MS"/>
              </a:rPr>
              <a:t>w/</a:t>
            </a:r>
            <a:r>
              <a:rPr sz="15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tangible</a:t>
            </a:r>
            <a:r>
              <a:rPr sz="1500" u="sng" spc="-5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sz="15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benefits</a:t>
            </a:r>
            <a:r>
              <a:rPr sz="1500" u="sng" spc="-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sz="15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for</a:t>
            </a:r>
            <a:r>
              <a:rPr sz="1500" u="sng" spc="-5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sz="15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the</a:t>
            </a:r>
            <a:r>
              <a:rPr sz="1500" u="sng" spc="-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sz="15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community</a:t>
            </a:r>
            <a:r>
              <a:rPr sz="1500" spc="-1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1500" dirty="0">
              <a:latin typeface="Trebuchet MS"/>
              <a:cs typeface="Trebuchet MS"/>
            </a:endParaRPr>
          </a:p>
          <a:p>
            <a:pPr marL="1212215" marR="297180" lvl="1" indent="-285750" algn="just">
              <a:lnSpc>
                <a:spcPct val="115399"/>
              </a:lnSpc>
              <a:spcBef>
                <a:spcPts val="850"/>
              </a:spcBef>
              <a:buClr>
                <a:srgbClr val="90C225"/>
              </a:buClr>
              <a:buSzPct val="76923"/>
              <a:buFont typeface="Wingdings" panose="05000000000000000000" pitchFamily="2" charset="2"/>
              <a:buChar char="§"/>
              <a:tabLst>
                <a:tab pos="1155700" algn="l"/>
              </a:tabLst>
            </a:pPr>
            <a:r>
              <a:rPr sz="1300" dirty="0">
                <a:solidFill>
                  <a:srgbClr val="FFFFFF"/>
                </a:solidFill>
                <a:latin typeface="Trebuchet MS"/>
                <a:cs typeface="Trebuchet MS"/>
              </a:rPr>
              <a:t>Prevent</a:t>
            </a:r>
            <a:r>
              <a:rPr sz="13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FFFFFF"/>
                </a:solidFill>
                <a:latin typeface="Trebuchet MS"/>
                <a:cs typeface="Trebuchet MS"/>
              </a:rPr>
              <a:t>further</a:t>
            </a:r>
            <a:r>
              <a:rPr sz="13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FFFFFF"/>
                </a:solidFill>
                <a:latin typeface="Trebuchet MS"/>
                <a:cs typeface="Trebuchet MS"/>
              </a:rPr>
              <a:t>pollution</a:t>
            </a:r>
            <a:r>
              <a:rPr sz="13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FFFFFF"/>
                </a:solidFill>
                <a:latin typeface="Trebuchet MS"/>
                <a:cs typeface="Trebuchet MS"/>
              </a:rPr>
              <a:t>due</a:t>
            </a:r>
            <a:r>
              <a:rPr sz="13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3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FFFFFF"/>
                </a:solidFill>
                <a:latin typeface="Trebuchet MS"/>
                <a:cs typeface="Trebuchet MS"/>
              </a:rPr>
              <a:t>noncompliance,</a:t>
            </a:r>
            <a:r>
              <a:rPr sz="13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mitigate</a:t>
            </a:r>
            <a:r>
              <a:rPr sz="1300" u="sng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sz="13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past</a:t>
            </a:r>
            <a:r>
              <a:rPr sz="1300" u="sng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sz="13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impacts</a:t>
            </a:r>
            <a:r>
              <a:rPr sz="1300" u="sng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sz="13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from</a:t>
            </a:r>
            <a:r>
              <a:rPr sz="1300" u="sng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sz="13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pollution</a:t>
            </a:r>
            <a:r>
              <a:rPr sz="130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13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13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Trebuchet MS"/>
                <a:cs typeface="Trebuchet MS"/>
              </a:rPr>
              <a:t>seek </a:t>
            </a:r>
            <a:r>
              <a:rPr sz="1300" dirty="0">
                <a:solidFill>
                  <a:srgbClr val="FFFFFF"/>
                </a:solidFill>
                <a:latin typeface="Trebuchet MS"/>
                <a:cs typeface="Trebuchet MS"/>
              </a:rPr>
              <a:t>penalties</a:t>
            </a:r>
            <a:r>
              <a:rPr sz="13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sz="13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Trebuchet MS"/>
                <a:cs typeface="Trebuchet MS"/>
              </a:rPr>
              <a:t>violations.</a:t>
            </a:r>
            <a:endParaRPr sz="1300" dirty="0">
              <a:latin typeface="Trebuchet MS"/>
              <a:cs typeface="Trebuchet MS"/>
            </a:endParaRPr>
          </a:p>
          <a:p>
            <a:pPr marL="1212215" marR="273685" lvl="1" indent="-285750" algn="just">
              <a:lnSpc>
                <a:spcPct val="115300"/>
              </a:lnSpc>
              <a:spcBef>
                <a:spcPts val="1005"/>
              </a:spcBef>
              <a:buClr>
                <a:srgbClr val="90C225"/>
              </a:buClr>
              <a:buSzPct val="76923"/>
              <a:buFont typeface="Wingdings" panose="05000000000000000000" pitchFamily="2" charset="2"/>
              <a:buChar char="§"/>
              <a:tabLst>
                <a:tab pos="1155700" algn="l"/>
              </a:tabLst>
            </a:pPr>
            <a:r>
              <a:rPr sz="1300" dirty="0">
                <a:solidFill>
                  <a:srgbClr val="FFFFFF"/>
                </a:solidFill>
                <a:latin typeface="Trebuchet MS"/>
                <a:cs typeface="Trebuchet MS"/>
              </a:rPr>
              <a:t>Seek</a:t>
            </a:r>
            <a:r>
              <a:rPr sz="13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early</a:t>
            </a:r>
            <a:r>
              <a:rPr sz="1300" u="sng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sz="13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and</a:t>
            </a:r>
            <a:r>
              <a:rPr sz="1300" u="sng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sz="13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innovative</a:t>
            </a:r>
            <a:r>
              <a:rPr sz="1300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sz="13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relief</a:t>
            </a:r>
            <a:r>
              <a:rPr sz="130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3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FFFFFF"/>
                </a:solidFill>
                <a:latin typeface="Trebuchet MS"/>
                <a:cs typeface="Trebuchet MS"/>
              </a:rPr>
              <a:t>benefit</a:t>
            </a:r>
            <a:r>
              <a:rPr sz="13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FFFFFF"/>
                </a:solidFill>
                <a:latin typeface="Trebuchet MS"/>
                <a:cs typeface="Trebuchet MS"/>
              </a:rPr>
              <a:t>communities</a:t>
            </a:r>
            <a:r>
              <a:rPr sz="13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FFFFFF"/>
                </a:solidFill>
                <a:latin typeface="Trebuchet MS"/>
                <a:cs typeface="Trebuchet MS"/>
              </a:rPr>
              <a:t>(see</a:t>
            </a:r>
            <a:r>
              <a:rPr sz="13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13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FFFFFF"/>
                </a:solidFill>
                <a:latin typeface="Trebuchet MS"/>
                <a:cs typeface="Trebuchet MS"/>
              </a:rPr>
              <a:t>tandem</a:t>
            </a:r>
            <a:r>
              <a:rPr sz="13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FFFFFF"/>
                </a:solidFill>
                <a:latin typeface="Trebuchet MS"/>
                <a:cs typeface="Trebuchet MS"/>
              </a:rPr>
              <a:t>guidance</a:t>
            </a:r>
            <a:r>
              <a:rPr sz="13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FFFFFF"/>
                </a:solidFill>
                <a:latin typeface="Trebuchet MS"/>
                <a:cs typeface="Trebuchet MS"/>
              </a:rPr>
              <a:t>on</a:t>
            </a:r>
            <a:r>
              <a:rPr sz="13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FFFFFF"/>
                </a:solidFill>
                <a:latin typeface="Trebuchet MS"/>
                <a:cs typeface="Trebuchet MS"/>
              </a:rPr>
              <a:t>“Using</a:t>
            </a:r>
            <a:r>
              <a:rPr sz="13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spc="-25" dirty="0">
                <a:solidFill>
                  <a:srgbClr val="FFFFFF"/>
                </a:solidFill>
                <a:latin typeface="Trebuchet MS"/>
                <a:cs typeface="Trebuchet MS"/>
              </a:rPr>
              <a:t>All </a:t>
            </a:r>
            <a:r>
              <a:rPr sz="1300" dirty="0">
                <a:solidFill>
                  <a:srgbClr val="FFFFFF"/>
                </a:solidFill>
                <a:latin typeface="Trebuchet MS"/>
                <a:cs typeface="Trebuchet MS"/>
              </a:rPr>
              <a:t>Appropriate</a:t>
            </a:r>
            <a:r>
              <a:rPr sz="13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FFFFFF"/>
                </a:solidFill>
                <a:latin typeface="Trebuchet MS"/>
                <a:cs typeface="Trebuchet MS"/>
              </a:rPr>
              <a:t>Injunctive</a:t>
            </a:r>
            <a:r>
              <a:rPr sz="13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FFFFFF"/>
                </a:solidFill>
                <a:latin typeface="Trebuchet MS"/>
                <a:cs typeface="Trebuchet MS"/>
              </a:rPr>
              <a:t>Relief</a:t>
            </a:r>
            <a:r>
              <a:rPr sz="13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spc="-25" dirty="0">
                <a:solidFill>
                  <a:srgbClr val="FFFFFF"/>
                </a:solidFill>
                <a:latin typeface="Trebuchet MS"/>
                <a:cs typeface="Trebuchet MS"/>
              </a:rPr>
              <a:t>Tools </a:t>
            </a:r>
            <a:r>
              <a:rPr sz="1300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13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FFFFFF"/>
                </a:solidFill>
                <a:latin typeface="Trebuchet MS"/>
                <a:cs typeface="Trebuchet MS"/>
              </a:rPr>
              <a:t>Civil</a:t>
            </a:r>
            <a:r>
              <a:rPr sz="13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FFFFFF"/>
                </a:solidFill>
                <a:latin typeface="Trebuchet MS"/>
                <a:cs typeface="Trebuchet MS"/>
              </a:rPr>
              <a:t>Enforcement</a:t>
            </a:r>
            <a:r>
              <a:rPr sz="13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FFFFFF"/>
                </a:solidFill>
                <a:latin typeface="Trebuchet MS"/>
                <a:cs typeface="Trebuchet MS"/>
              </a:rPr>
              <a:t>Settlements,”</a:t>
            </a:r>
            <a:r>
              <a:rPr sz="13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spc="-45" dirty="0">
                <a:solidFill>
                  <a:srgbClr val="FFFFFF"/>
                </a:solidFill>
                <a:latin typeface="Trebuchet MS"/>
                <a:cs typeface="Trebuchet MS"/>
              </a:rPr>
              <a:t>EPA-</a:t>
            </a:r>
            <a:r>
              <a:rPr sz="1300" dirty="0">
                <a:solidFill>
                  <a:srgbClr val="FFFFFF"/>
                </a:solidFill>
                <a:latin typeface="Trebuchet MS"/>
                <a:cs typeface="Trebuchet MS"/>
              </a:rPr>
              <a:t>OECA,</a:t>
            </a:r>
            <a:r>
              <a:rPr sz="13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FFFFFF"/>
                </a:solidFill>
                <a:latin typeface="Trebuchet MS"/>
                <a:cs typeface="Trebuchet MS"/>
              </a:rPr>
              <a:t>4/26/21).</a:t>
            </a:r>
            <a:r>
              <a:rPr sz="1300" spc="3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spc="-25" dirty="0">
                <a:solidFill>
                  <a:srgbClr val="FFFFFF"/>
                </a:solidFill>
                <a:latin typeface="Trebuchet MS"/>
                <a:cs typeface="Trebuchet MS"/>
              </a:rPr>
              <a:t>For </a:t>
            </a:r>
            <a:r>
              <a:rPr sz="1300" spc="-10" dirty="0">
                <a:solidFill>
                  <a:srgbClr val="FFFFFF"/>
                </a:solidFill>
                <a:latin typeface="Trebuchet MS"/>
                <a:cs typeface="Trebuchet MS"/>
              </a:rPr>
              <a:t>example:</a:t>
            </a:r>
            <a:endParaRPr sz="1300" dirty="0">
              <a:latin typeface="Trebuchet MS"/>
              <a:cs typeface="Trebuchet MS"/>
            </a:endParaRPr>
          </a:p>
          <a:p>
            <a:pPr marL="1670050" lvl="2" indent="-28575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76923"/>
              <a:buFont typeface="Courier New" panose="02070309020205020404" pitchFamily="49" charset="0"/>
              <a:buChar char="o"/>
              <a:tabLst>
                <a:tab pos="1612900" algn="l"/>
              </a:tabLst>
            </a:pPr>
            <a:r>
              <a:rPr sz="1300" dirty="0">
                <a:solidFill>
                  <a:srgbClr val="FFFFFF"/>
                </a:solidFill>
                <a:latin typeface="Trebuchet MS"/>
                <a:cs typeface="Trebuchet MS"/>
              </a:rPr>
              <a:t>Seek</a:t>
            </a:r>
            <a:r>
              <a:rPr sz="13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3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FFFFFF"/>
                </a:solidFill>
                <a:latin typeface="Trebuchet MS"/>
                <a:cs typeface="Trebuchet MS"/>
              </a:rPr>
              <a:t>preliminary</a:t>
            </a:r>
            <a:r>
              <a:rPr sz="13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FFFFFF"/>
                </a:solidFill>
                <a:latin typeface="Trebuchet MS"/>
                <a:cs typeface="Trebuchet MS"/>
              </a:rPr>
              <a:t>injunction</a:t>
            </a:r>
            <a:r>
              <a:rPr sz="13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3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FFFFFF"/>
                </a:solidFill>
                <a:latin typeface="Trebuchet MS"/>
                <a:cs typeface="Trebuchet MS"/>
              </a:rPr>
              <a:t>stop</a:t>
            </a:r>
            <a:r>
              <a:rPr sz="13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Trebuchet MS"/>
                <a:cs typeface="Trebuchet MS"/>
              </a:rPr>
              <a:t>noncompliance</a:t>
            </a:r>
            <a:endParaRPr sz="1300" dirty="0">
              <a:latin typeface="Trebuchet MS"/>
              <a:cs typeface="Trebuchet MS"/>
            </a:endParaRPr>
          </a:p>
          <a:p>
            <a:pPr marL="1670050" lvl="2" indent="-285750">
              <a:lnSpc>
                <a:spcPct val="100000"/>
              </a:lnSpc>
              <a:spcBef>
                <a:spcPts val="840"/>
              </a:spcBef>
              <a:buClr>
                <a:srgbClr val="90C225"/>
              </a:buClr>
              <a:buSzPct val="76923"/>
              <a:buFont typeface="Courier New" panose="02070309020205020404" pitchFamily="49" charset="0"/>
              <a:buChar char="o"/>
              <a:tabLst>
                <a:tab pos="1612900" algn="l"/>
              </a:tabLst>
            </a:pPr>
            <a:r>
              <a:rPr sz="1300" dirty="0">
                <a:solidFill>
                  <a:srgbClr val="FFFFFF"/>
                </a:solidFill>
                <a:latin typeface="Trebuchet MS"/>
                <a:cs typeface="Trebuchet MS"/>
              </a:rPr>
              <a:t>Advanced</a:t>
            </a:r>
            <a:r>
              <a:rPr sz="13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FFFFFF"/>
                </a:solidFill>
                <a:latin typeface="Trebuchet MS"/>
                <a:cs typeface="Trebuchet MS"/>
              </a:rPr>
              <a:t>environmental</a:t>
            </a:r>
            <a:r>
              <a:rPr sz="13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FFFFFF"/>
                </a:solidFill>
                <a:latin typeface="Trebuchet MS"/>
                <a:cs typeface="Trebuchet MS"/>
              </a:rPr>
              <a:t>monitoring</a:t>
            </a:r>
            <a:r>
              <a:rPr sz="13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FFFFFF"/>
                </a:solidFill>
                <a:latin typeface="Trebuchet MS"/>
                <a:cs typeface="Trebuchet MS"/>
              </a:rPr>
              <a:t>technologies</a:t>
            </a:r>
            <a:r>
              <a:rPr sz="13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13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Trebuchet MS"/>
                <a:cs typeface="Trebuchet MS"/>
              </a:rPr>
              <a:t>approaches</a:t>
            </a:r>
            <a:endParaRPr sz="1300" dirty="0">
              <a:latin typeface="Trebuchet MS"/>
              <a:cs typeface="Trebuchet MS"/>
            </a:endParaRPr>
          </a:p>
          <a:p>
            <a:pPr marL="1670050" lvl="2" indent="-285750">
              <a:lnSpc>
                <a:spcPct val="100000"/>
              </a:lnSpc>
              <a:spcBef>
                <a:spcPts val="844"/>
              </a:spcBef>
              <a:buClr>
                <a:srgbClr val="90C225"/>
              </a:buClr>
              <a:buSzPct val="76923"/>
              <a:buFont typeface="Courier New" panose="02070309020205020404" pitchFamily="49" charset="0"/>
              <a:buChar char="o"/>
              <a:tabLst>
                <a:tab pos="1612900" algn="l"/>
              </a:tabLst>
            </a:pPr>
            <a:r>
              <a:rPr sz="1300" spc="-10" dirty="0">
                <a:solidFill>
                  <a:srgbClr val="FFFFFF"/>
                </a:solidFill>
                <a:latin typeface="Trebuchet MS"/>
                <a:cs typeface="Trebuchet MS"/>
              </a:rPr>
              <a:t>Company-</a:t>
            </a:r>
            <a:r>
              <a:rPr sz="1300" dirty="0">
                <a:solidFill>
                  <a:srgbClr val="FFFFFF"/>
                </a:solidFill>
                <a:latin typeface="Trebuchet MS"/>
                <a:cs typeface="Trebuchet MS"/>
              </a:rPr>
              <a:t>wide</a:t>
            </a:r>
            <a:r>
              <a:rPr sz="13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FFFFFF"/>
                </a:solidFill>
                <a:latin typeface="Trebuchet MS"/>
                <a:cs typeface="Trebuchet MS"/>
              </a:rPr>
              <a:t>compliance</a:t>
            </a:r>
            <a:r>
              <a:rPr sz="130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FFFFFF"/>
                </a:solidFill>
                <a:latin typeface="Trebuchet MS"/>
                <a:cs typeface="Trebuchet MS"/>
              </a:rPr>
              <a:t>audits</a:t>
            </a:r>
            <a:r>
              <a:rPr sz="130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FFFFFF"/>
                </a:solidFill>
                <a:latin typeface="Trebuchet MS"/>
                <a:cs typeface="Trebuchet MS"/>
              </a:rPr>
              <a:t>or independent</a:t>
            </a:r>
            <a:r>
              <a:rPr sz="1300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Trebuchet MS"/>
                <a:cs typeface="Trebuchet MS"/>
              </a:rPr>
              <a:t>third-</a:t>
            </a:r>
            <a:r>
              <a:rPr sz="1300" dirty="0">
                <a:solidFill>
                  <a:srgbClr val="FFFFFF"/>
                </a:solidFill>
                <a:latin typeface="Trebuchet MS"/>
                <a:cs typeface="Trebuchet MS"/>
              </a:rPr>
              <a:t>party</a:t>
            </a:r>
            <a:r>
              <a:rPr sz="13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Trebuchet MS"/>
                <a:cs typeface="Trebuchet MS"/>
              </a:rPr>
              <a:t>verification</a:t>
            </a:r>
            <a:endParaRPr sz="1300" dirty="0">
              <a:latin typeface="Trebuchet MS"/>
              <a:cs typeface="Trebuchet MS"/>
            </a:endParaRPr>
          </a:p>
          <a:p>
            <a:pPr marL="1670050" lvl="2" indent="-285750">
              <a:lnSpc>
                <a:spcPct val="100000"/>
              </a:lnSpc>
              <a:spcBef>
                <a:spcPts val="850"/>
              </a:spcBef>
              <a:buClr>
                <a:srgbClr val="90C225"/>
              </a:buClr>
              <a:buSzPct val="76923"/>
              <a:buFont typeface="Courier New" panose="02070309020205020404" pitchFamily="49" charset="0"/>
              <a:buChar char="o"/>
              <a:tabLst>
                <a:tab pos="1612900" algn="l"/>
              </a:tabLst>
            </a:pPr>
            <a:r>
              <a:rPr sz="1300" dirty="0">
                <a:solidFill>
                  <a:srgbClr val="FFFFFF"/>
                </a:solidFill>
                <a:latin typeface="Trebuchet MS"/>
                <a:cs typeface="Trebuchet MS"/>
              </a:rPr>
              <a:t>Electronic</a:t>
            </a:r>
            <a:r>
              <a:rPr sz="13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FFFFFF"/>
                </a:solidFill>
                <a:latin typeface="Trebuchet MS"/>
                <a:cs typeface="Trebuchet MS"/>
              </a:rPr>
              <a:t>reporting</a:t>
            </a:r>
            <a:r>
              <a:rPr sz="13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1300" spc="-20" dirty="0">
                <a:solidFill>
                  <a:srgbClr val="FFFFFF"/>
                </a:solidFill>
                <a:latin typeface="Trebuchet MS"/>
                <a:cs typeface="Trebuchet MS"/>
              </a:rPr>
              <a:t> data</a:t>
            </a:r>
            <a:endParaRPr sz="1300" dirty="0">
              <a:latin typeface="Trebuchet MS"/>
              <a:cs typeface="Trebuchet MS"/>
            </a:endParaRPr>
          </a:p>
          <a:p>
            <a:pPr marL="1670050" lvl="2" indent="-285750">
              <a:lnSpc>
                <a:spcPct val="100000"/>
              </a:lnSpc>
              <a:spcBef>
                <a:spcPts val="840"/>
              </a:spcBef>
              <a:buClr>
                <a:srgbClr val="90C225"/>
              </a:buClr>
              <a:buSzPct val="76923"/>
              <a:buFont typeface="Courier New" panose="02070309020205020404" pitchFamily="49" charset="0"/>
              <a:buChar char="o"/>
              <a:tabLst>
                <a:tab pos="1612900" algn="l"/>
              </a:tabLst>
            </a:pPr>
            <a:r>
              <a:rPr sz="1300" dirty="0">
                <a:solidFill>
                  <a:srgbClr val="FFFFFF"/>
                </a:solidFill>
                <a:latin typeface="Trebuchet MS"/>
                <a:cs typeface="Trebuchet MS"/>
              </a:rPr>
              <a:t>Give</a:t>
            </a:r>
            <a:r>
              <a:rPr sz="13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13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FFFFFF"/>
                </a:solidFill>
                <a:latin typeface="Trebuchet MS"/>
                <a:cs typeface="Trebuchet MS"/>
              </a:rPr>
              <a:t>public</a:t>
            </a:r>
            <a:r>
              <a:rPr sz="13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FFFFFF"/>
                </a:solidFill>
                <a:latin typeface="Trebuchet MS"/>
                <a:cs typeface="Trebuchet MS"/>
              </a:rPr>
              <a:t>greater</a:t>
            </a:r>
            <a:r>
              <a:rPr sz="13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FFFFFF"/>
                </a:solidFill>
                <a:latin typeface="Trebuchet MS"/>
                <a:cs typeface="Trebuchet MS"/>
              </a:rPr>
              <a:t>access</a:t>
            </a:r>
            <a:r>
              <a:rPr sz="13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3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FFFFFF"/>
                </a:solidFill>
                <a:latin typeface="Trebuchet MS"/>
                <a:cs typeface="Trebuchet MS"/>
              </a:rPr>
              <a:t>compliance</a:t>
            </a:r>
            <a:r>
              <a:rPr sz="13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13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FFFFFF"/>
                </a:solidFill>
                <a:latin typeface="Trebuchet MS"/>
                <a:cs typeface="Trebuchet MS"/>
              </a:rPr>
              <a:t>monitoring</a:t>
            </a:r>
            <a:r>
              <a:rPr sz="1300" spc="-20" dirty="0">
                <a:solidFill>
                  <a:srgbClr val="FFFFFF"/>
                </a:solidFill>
                <a:latin typeface="Trebuchet MS"/>
                <a:cs typeface="Trebuchet MS"/>
              </a:rPr>
              <a:t> data</a:t>
            </a:r>
            <a:endParaRPr sz="13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5393" y="464212"/>
            <a:ext cx="795972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2775" marR="5080" indent="-600710">
              <a:lnSpc>
                <a:spcPct val="100000"/>
              </a:lnSpc>
              <a:spcBef>
                <a:spcPts val="95"/>
              </a:spcBef>
            </a:pPr>
            <a:r>
              <a:rPr sz="3200" dirty="0">
                <a:solidFill>
                  <a:srgbClr val="90C225"/>
                </a:solidFill>
                <a:latin typeface="Trebuchet MS"/>
                <a:cs typeface="Trebuchet MS"/>
              </a:rPr>
              <a:t>Strengthening</a:t>
            </a:r>
            <a:r>
              <a:rPr sz="3200" spc="-105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90C225"/>
                </a:solidFill>
                <a:latin typeface="Trebuchet MS"/>
                <a:cs typeface="Trebuchet MS"/>
              </a:rPr>
              <a:t>Enforcement</a:t>
            </a:r>
            <a:r>
              <a:rPr sz="3200" spc="-105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90C225"/>
                </a:solidFill>
                <a:latin typeface="Trebuchet MS"/>
                <a:cs typeface="Trebuchet MS"/>
              </a:rPr>
              <a:t>in</a:t>
            </a:r>
            <a:r>
              <a:rPr sz="3200" spc="-125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3200" spc="-10" dirty="0">
                <a:solidFill>
                  <a:srgbClr val="90C225"/>
                </a:solidFill>
                <a:latin typeface="Trebuchet MS"/>
                <a:cs typeface="Trebuchet MS"/>
              </a:rPr>
              <a:t>Communities </a:t>
            </a:r>
            <a:r>
              <a:rPr sz="3200" dirty="0">
                <a:solidFill>
                  <a:srgbClr val="90C225"/>
                </a:solidFill>
                <a:latin typeface="Trebuchet MS"/>
                <a:cs typeface="Trebuchet MS"/>
              </a:rPr>
              <a:t>with</a:t>
            </a:r>
            <a:r>
              <a:rPr sz="3200" spc="-110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90C225"/>
                </a:solidFill>
                <a:latin typeface="Trebuchet MS"/>
                <a:cs typeface="Trebuchet MS"/>
              </a:rPr>
              <a:t>Environmental</a:t>
            </a:r>
            <a:r>
              <a:rPr sz="3200" spc="-95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90C225"/>
                </a:solidFill>
                <a:latin typeface="Trebuchet MS"/>
                <a:cs typeface="Trebuchet MS"/>
              </a:rPr>
              <a:t>Justice</a:t>
            </a:r>
            <a:r>
              <a:rPr sz="3200" spc="-105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3200" spc="-10" dirty="0">
                <a:solidFill>
                  <a:srgbClr val="90C225"/>
                </a:solidFill>
                <a:latin typeface="Trebuchet MS"/>
                <a:cs typeface="Trebuchet MS"/>
              </a:rPr>
              <a:t>Concerns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6074" y="1763785"/>
            <a:ext cx="8496935" cy="4546758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95"/>
              </a:spcBef>
              <a:buClr>
                <a:srgbClr val="90C225"/>
              </a:buClr>
              <a:buSzPct val="80000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500" dirty="0">
                <a:solidFill>
                  <a:srgbClr val="FFFFFF"/>
                </a:solidFill>
                <a:latin typeface="Trebuchet MS"/>
                <a:cs typeface="Trebuchet MS"/>
              </a:rPr>
              <a:t>April</a:t>
            </a:r>
            <a:r>
              <a:rPr sz="15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FFFFFF"/>
                </a:solidFill>
                <a:latin typeface="Trebuchet MS"/>
                <a:cs typeface="Trebuchet MS"/>
              </a:rPr>
              <a:t>30,</a:t>
            </a:r>
            <a:r>
              <a:rPr sz="15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FFFFFF"/>
                </a:solidFill>
                <a:latin typeface="Trebuchet MS"/>
                <a:cs typeface="Trebuchet MS"/>
              </a:rPr>
              <a:t>2021</a:t>
            </a:r>
            <a:r>
              <a:rPr sz="15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spc="-65" dirty="0">
                <a:solidFill>
                  <a:srgbClr val="FFFFFF"/>
                </a:solidFill>
                <a:latin typeface="Trebuchet MS"/>
                <a:cs typeface="Trebuchet MS"/>
              </a:rPr>
              <a:t>EPA</a:t>
            </a:r>
            <a:r>
              <a:rPr sz="15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FFFFFF"/>
                </a:solidFill>
                <a:latin typeface="Trebuchet MS"/>
                <a:cs typeface="Trebuchet MS"/>
              </a:rPr>
              <a:t>memo</a:t>
            </a:r>
            <a:r>
              <a:rPr sz="15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Trebuchet MS"/>
                <a:cs typeface="Trebuchet MS"/>
              </a:rPr>
              <a:t>(cont’d):</a:t>
            </a:r>
            <a:endParaRPr sz="1500" dirty="0">
              <a:latin typeface="Trebuchet MS"/>
              <a:cs typeface="Trebuchet MS"/>
            </a:endParaRPr>
          </a:p>
          <a:p>
            <a:pPr marL="755650" lvl="1" indent="-28575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000"/>
              <a:buFont typeface="Arial" panose="020B0604020202020204" pitchFamily="34" charset="0"/>
              <a:buChar char="•"/>
              <a:tabLst>
                <a:tab pos="755015" algn="l"/>
                <a:tab pos="755650" algn="l"/>
              </a:tabLst>
            </a:pPr>
            <a:r>
              <a:rPr sz="1500" dirty="0">
                <a:solidFill>
                  <a:srgbClr val="FFFFFF"/>
                </a:solidFill>
                <a:latin typeface="Trebuchet MS"/>
                <a:cs typeface="Trebuchet MS"/>
              </a:rPr>
              <a:t>Incorporate</a:t>
            </a:r>
            <a:r>
              <a:rPr sz="15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Supplement</a:t>
            </a:r>
            <a:r>
              <a:rPr sz="1500" b="1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Environmental</a:t>
            </a:r>
            <a:r>
              <a:rPr sz="1500" b="1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Projects</a:t>
            </a:r>
            <a:r>
              <a:rPr sz="1500" b="1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50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5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FFFFFF"/>
                </a:solidFill>
                <a:latin typeface="Trebuchet MS"/>
                <a:cs typeface="Trebuchet MS"/>
              </a:rPr>
              <a:t>settlements,</a:t>
            </a:r>
            <a:r>
              <a:rPr sz="15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FFFFFF"/>
                </a:solidFill>
                <a:latin typeface="Trebuchet MS"/>
                <a:cs typeface="Trebuchet MS"/>
              </a:rPr>
              <a:t>where</a:t>
            </a:r>
            <a:r>
              <a:rPr sz="15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Trebuchet MS"/>
                <a:cs typeface="Trebuchet MS"/>
              </a:rPr>
              <a:t>appropriate</a:t>
            </a:r>
            <a:endParaRPr sz="1500" dirty="0">
              <a:latin typeface="Trebuchet MS"/>
              <a:cs typeface="Trebuchet MS"/>
            </a:endParaRPr>
          </a:p>
          <a:p>
            <a:pPr marL="1212850" marR="610870" lvl="2" indent="-285750">
              <a:lnSpc>
                <a:spcPct val="100000"/>
              </a:lnSpc>
              <a:spcBef>
                <a:spcPts val="1005"/>
              </a:spcBef>
              <a:buClr>
                <a:srgbClr val="90C225"/>
              </a:buClr>
              <a:buSzPct val="78571"/>
              <a:buFont typeface="Wingdings" panose="05000000000000000000" pitchFamily="2" charset="2"/>
              <a:buChar char="§"/>
              <a:tabLst>
                <a:tab pos="1155700" algn="l"/>
              </a:tabLst>
            </a:pP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400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SEP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sz="14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an</a:t>
            </a:r>
            <a:r>
              <a:rPr sz="14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rebuchet MS"/>
                <a:cs typeface="Trebuchet MS"/>
              </a:rPr>
              <a:t>environmentally</a:t>
            </a:r>
            <a:r>
              <a:rPr sz="14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beneficial</a:t>
            </a:r>
            <a:r>
              <a:rPr sz="14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project</a:t>
            </a:r>
            <a:r>
              <a:rPr sz="14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that</a:t>
            </a:r>
            <a:r>
              <a:rPr sz="14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4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violator</a:t>
            </a:r>
            <a:r>
              <a:rPr sz="14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agrees</a:t>
            </a:r>
            <a:r>
              <a:rPr sz="14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4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undertake</a:t>
            </a:r>
            <a:r>
              <a:rPr sz="14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Trebuchet MS"/>
                <a:cs typeface="Trebuchet MS"/>
              </a:rPr>
              <a:t>in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settlement</a:t>
            </a:r>
            <a:r>
              <a:rPr sz="14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14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an</a:t>
            </a:r>
            <a:r>
              <a:rPr sz="14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rebuchet MS"/>
                <a:cs typeface="Trebuchet MS"/>
              </a:rPr>
              <a:t>enforcement</a:t>
            </a:r>
            <a:r>
              <a:rPr sz="14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action,</a:t>
            </a:r>
            <a:r>
              <a:rPr sz="14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but</a:t>
            </a:r>
            <a:r>
              <a:rPr sz="14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that</a:t>
            </a:r>
            <a:r>
              <a:rPr sz="14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sz="14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not</a:t>
            </a:r>
            <a:r>
              <a:rPr sz="14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otherwise</a:t>
            </a:r>
            <a:r>
              <a:rPr sz="14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required</a:t>
            </a:r>
            <a:r>
              <a:rPr sz="14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by</a:t>
            </a:r>
            <a:r>
              <a:rPr sz="14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Trebuchet MS"/>
                <a:cs typeface="Trebuchet MS"/>
              </a:rPr>
              <a:t>law.</a:t>
            </a:r>
            <a:endParaRPr lang="en-US" sz="1400" spc="-20" dirty="0">
              <a:latin typeface="Trebuchet MS"/>
              <a:cs typeface="Trebuchet MS"/>
            </a:endParaRPr>
          </a:p>
          <a:p>
            <a:pPr marL="1212850" marR="610870" lvl="2" indent="-285750">
              <a:lnSpc>
                <a:spcPct val="100000"/>
              </a:lnSpc>
              <a:spcBef>
                <a:spcPts val="1005"/>
              </a:spcBef>
              <a:buClr>
                <a:srgbClr val="90C225"/>
              </a:buClr>
              <a:buSzPct val="78571"/>
              <a:buFont typeface="Wingdings" panose="05000000000000000000" pitchFamily="2" charset="2"/>
              <a:buChar char="§"/>
              <a:tabLst>
                <a:tab pos="1155700" algn="l"/>
              </a:tabLst>
            </a:pP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SEPs</a:t>
            </a:r>
            <a:r>
              <a:rPr sz="14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can</a:t>
            </a:r>
            <a:r>
              <a:rPr sz="14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secure</a:t>
            </a:r>
            <a:r>
              <a:rPr sz="14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significant</a:t>
            </a:r>
            <a:r>
              <a:rPr sz="14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rebuchet MS"/>
                <a:cs typeface="Trebuchet MS"/>
              </a:rPr>
              <a:t>environmental</a:t>
            </a:r>
            <a:r>
              <a:rPr sz="14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14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public</a:t>
            </a:r>
            <a:r>
              <a:rPr sz="14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health</a:t>
            </a:r>
            <a:r>
              <a:rPr sz="14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benefits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that</a:t>
            </a:r>
            <a:r>
              <a:rPr sz="14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help</a:t>
            </a:r>
            <a:r>
              <a:rPr sz="14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address</a:t>
            </a:r>
            <a:r>
              <a:rPr sz="14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needs</a:t>
            </a:r>
            <a:r>
              <a:rPr sz="14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14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rebuchet MS"/>
                <a:cs typeface="Trebuchet MS"/>
              </a:rPr>
              <a:t>communities,</a:t>
            </a:r>
            <a:r>
              <a:rPr sz="14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esp.</a:t>
            </a:r>
            <a:r>
              <a:rPr sz="14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14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cases</a:t>
            </a:r>
            <a:r>
              <a:rPr sz="14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raising</a:t>
            </a:r>
            <a:r>
              <a:rPr sz="14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EJ</a:t>
            </a:r>
            <a:r>
              <a:rPr sz="14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rebuchet MS"/>
                <a:cs typeface="Trebuchet MS"/>
              </a:rPr>
              <a:t>concerns.</a:t>
            </a:r>
            <a:endParaRPr lang="en-US" sz="1400" spc="-10" dirty="0">
              <a:latin typeface="Trebuchet MS"/>
              <a:cs typeface="Trebuchet MS"/>
            </a:endParaRPr>
          </a:p>
          <a:p>
            <a:pPr marL="1212850" marR="610870" lvl="2" indent="-285750">
              <a:lnSpc>
                <a:spcPct val="100000"/>
              </a:lnSpc>
              <a:spcBef>
                <a:spcPts val="1005"/>
              </a:spcBef>
              <a:buClr>
                <a:srgbClr val="90C225"/>
              </a:buClr>
              <a:buSzPct val="78571"/>
              <a:buFont typeface="Wingdings" panose="05000000000000000000" pitchFamily="2" charset="2"/>
              <a:buChar char="§"/>
              <a:tabLst>
                <a:tab pos="1155700" algn="l"/>
              </a:tabLst>
            </a:pP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Feb.</a:t>
            </a:r>
            <a:r>
              <a:rPr sz="14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4,</a:t>
            </a:r>
            <a:r>
              <a:rPr sz="14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2021</a:t>
            </a:r>
            <a:r>
              <a:rPr sz="14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DOJ</a:t>
            </a:r>
            <a:r>
              <a:rPr sz="14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memo</a:t>
            </a:r>
            <a:r>
              <a:rPr sz="14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withdrew</a:t>
            </a:r>
            <a:r>
              <a:rPr sz="14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rebuchet MS"/>
                <a:cs typeface="Trebuchet MS"/>
              </a:rPr>
              <a:t>prior</a:t>
            </a:r>
            <a:r>
              <a:rPr sz="14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rebuchet MS"/>
                <a:cs typeface="Trebuchet MS"/>
              </a:rPr>
              <a:t>Administration’s</a:t>
            </a:r>
            <a:r>
              <a:rPr sz="14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memos</a:t>
            </a:r>
            <a:r>
              <a:rPr sz="14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that</a:t>
            </a:r>
            <a:r>
              <a:rPr sz="14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blocked</a:t>
            </a:r>
            <a:r>
              <a:rPr sz="14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use</a:t>
            </a:r>
            <a:r>
              <a:rPr sz="14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14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SEPs</a:t>
            </a:r>
            <a:r>
              <a:rPr sz="14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Trebuchet MS"/>
                <a:cs typeface="Trebuchet MS"/>
              </a:rPr>
              <a:t>in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civil</a:t>
            </a:r>
            <a:r>
              <a:rPr sz="14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rebuchet MS"/>
                <a:cs typeface="Trebuchet MS"/>
              </a:rPr>
              <a:t>settlements,</a:t>
            </a:r>
            <a:r>
              <a:rPr sz="14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but</a:t>
            </a:r>
            <a:r>
              <a:rPr sz="14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Dec.</a:t>
            </a:r>
            <a:r>
              <a:rPr sz="14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2020</a:t>
            </a:r>
            <a:r>
              <a:rPr sz="14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DOJ</a:t>
            </a:r>
            <a:r>
              <a:rPr sz="14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regulation,</a:t>
            </a:r>
            <a:r>
              <a:rPr sz="14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28</a:t>
            </a:r>
            <a:r>
              <a:rPr sz="14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CFR</a:t>
            </a:r>
            <a:r>
              <a:rPr sz="14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§50.28,</a:t>
            </a:r>
            <a:r>
              <a:rPr sz="14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remains</a:t>
            </a:r>
            <a:r>
              <a:rPr sz="14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on</a:t>
            </a:r>
            <a:r>
              <a:rPr sz="14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books</a:t>
            </a:r>
            <a:r>
              <a:rPr sz="14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appears</a:t>
            </a:r>
            <a:r>
              <a:rPr sz="14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4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continue</a:t>
            </a:r>
            <a:r>
              <a:rPr sz="14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4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restrict</a:t>
            </a:r>
            <a:r>
              <a:rPr sz="14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SEPs.</a:t>
            </a:r>
            <a:r>
              <a:rPr sz="14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DOJ</a:t>
            </a:r>
            <a:r>
              <a:rPr sz="14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sz="14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rebuchet MS"/>
                <a:cs typeface="Trebuchet MS"/>
              </a:rPr>
              <a:t>reconsidering</a:t>
            </a:r>
            <a:r>
              <a:rPr sz="14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14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rebuchet MS"/>
                <a:cs typeface="Trebuchet MS"/>
              </a:rPr>
              <a:t>regulation.</a:t>
            </a:r>
            <a:endParaRPr lang="en-US" sz="1400" spc="-10" dirty="0">
              <a:latin typeface="Trebuchet MS"/>
              <a:cs typeface="Trebuchet MS"/>
            </a:endParaRPr>
          </a:p>
          <a:p>
            <a:pPr marL="1212850" marR="610870" lvl="2" indent="-285750">
              <a:lnSpc>
                <a:spcPct val="100000"/>
              </a:lnSpc>
              <a:spcBef>
                <a:spcPts val="1005"/>
              </a:spcBef>
              <a:buClr>
                <a:srgbClr val="90C225"/>
              </a:buClr>
              <a:buSzPct val="78571"/>
              <a:buFont typeface="Wingdings" panose="05000000000000000000" pitchFamily="2" charset="2"/>
              <a:buChar char="§"/>
              <a:tabLst>
                <a:tab pos="1155700" algn="l"/>
              </a:tabLst>
            </a:pP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OECA:</a:t>
            </a:r>
            <a:r>
              <a:rPr sz="14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“Until</a:t>
            </a:r>
            <a:r>
              <a:rPr sz="14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further</a:t>
            </a:r>
            <a:r>
              <a:rPr sz="14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guidance</a:t>
            </a:r>
            <a:r>
              <a:rPr sz="14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sz="14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provided,</a:t>
            </a:r>
            <a:r>
              <a:rPr sz="14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inclusion</a:t>
            </a:r>
            <a:r>
              <a:rPr sz="14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14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SEPs</a:t>
            </a:r>
            <a:r>
              <a:rPr sz="14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14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stipulated</a:t>
            </a:r>
            <a:r>
              <a:rPr sz="14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remedies</a:t>
            </a:r>
            <a:r>
              <a:rPr sz="14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14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rebuchet MS"/>
                <a:cs typeface="Trebuchet MS"/>
              </a:rPr>
              <a:t>civil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judicial</a:t>
            </a:r>
            <a:r>
              <a:rPr sz="14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rebuchet MS"/>
                <a:cs typeface="Trebuchet MS"/>
              </a:rPr>
              <a:t>settlements</a:t>
            </a:r>
            <a:r>
              <a:rPr sz="14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should</a:t>
            </a:r>
            <a:r>
              <a:rPr sz="14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be</a:t>
            </a:r>
            <a:r>
              <a:rPr sz="14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limited</a:t>
            </a:r>
            <a:r>
              <a:rPr sz="14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4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those</a:t>
            </a:r>
            <a:r>
              <a:rPr sz="14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that</a:t>
            </a:r>
            <a:r>
              <a:rPr sz="14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involve</a:t>
            </a:r>
            <a:r>
              <a:rPr sz="14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diesel</a:t>
            </a:r>
            <a:r>
              <a:rPr sz="14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emission</a:t>
            </a:r>
            <a:r>
              <a:rPr sz="14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rebuchet MS"/>
                <a:cs typeface="Trebuchet MS"/>
              </a:rPr>
              <a:t>reductions.”</a:t>
            </a:r>
            <a:endParaRPr sz="1400" dirty="0">
              <a:latin typeface="Trebuchet MS"/>
              <a:cs typeface="Trebuchet MS"/>
            </a:endParaRPr>
          </a:p>
          <a:p>
            <a:pPr marL="755015" marR="387985" lvl="1" indent="-285750">
              <a:lnSpc>
                <a:spcPct val="100000"/>
              </a:lnSpc>
              <a:spcBef>
                <a:spcPts val="1000"/>
              </a:spcBef>
              <a:buClr>
                <a:srgbClr val="90C225"/>
              </a:buClr>
              <a:buSzPct val="80000"/>
              <a:buFont typeface="Arial" panose="020B0604020202020204" pitchFamily="34" charset="0"/>
              <a:buChar char="•"/>
              <a:tabLst>
                <a:tab pos="755015" algn="l"/>
                <a:tab pos="755650" algn="l"/>
              </a:tabLst>
            </a:pP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Increase</a:t>
            </a:r>
            <a:r>
              <a:rPr sz="1500" b="1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engagement</a:t>
            </a:r>
            <a:r>
              <a:rPr sz="1500" b="1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with</a:t>
            </a:r>
            <a:r>
              <a:rPr sz="1500" b="1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communities</a:t>
            </a:r>
            <a:r>
              <a:rPr sz="1500" b="1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FFFFFF"/>
                </a:solidFill>
                <a:latin typeface="Trebuchet MS"/>
                <a:cs typeface="Trebuchet MS"/>
              </a:rPr>
              <a:t>about</a:t>
            </a:r>
            <a:r>
              <a:rPr sz="15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FFFFFF"/>
                </a:solidFill>
                <a:latin typeface="Trebuchet MS"/>
                <a:cs typeface="Trebuchet MS"/>
              </a:rPr>
              <a:t>enforcement</a:t>
            </a:r>
            <a:r>
              <a:rPr sz="15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FFFFFF"/>
                </a:solidFill>
                <a:latin typeface="Trebuchet MS"/>
                <a:cs typeface="Trebuchet MS"/>
              </a:rPr>
              <a:t>cases</a:t>
            </a:r>
            <a:r>
              <a:rPr sz="15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FFFFFF"/>
                </a:solidFill>
                <a:latin typeface="Trebuchet MS"/>
                <a:cs typeface="Trebuchet MS"/>
              </a:rPr>
              <a:t>that</a:t>
            </a:r>
            <a:r>
              <a:rPr sz="15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FFFFFF"/>
                </a:solidFill>
                <a:latin typeface="Trebuchet MS"/>
                <a:cs typeface="Trebuchet MS"/>
              </a:rPr>
              <a:t>most</a:t>
            </a:r>
            <a:r>
              <a:rPr sz="15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Trebuchet MS"/>
                <a:cs typeface="Trebuchet MS"/>
              </a:rPr>
              <a:t>directly </a:t>
            </a:r>
            <a:r>
              <a:rPr sz="1500" dirty="0">
                <a:solidFill>
                  <a:srgbClr val="FFFFFF"/>
                </a:solidFill>
                <a:latin typeface="Trebuchet MS"/>
                <a:cs typeface="Trebuchet MS"/>
              </a:rPr>
              <a:t>impact</a:t>
            </a:r>
            <a:r>
              <a:rPr sz="15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Trebuchet MS"/>
                <a:cs typeface="Trebuchet MS"/>
              </a:rPr>
              <a:t>them.</a:t>
            </a:r>
            <a:endParaRPr sz="1500" dirty="0">
              <a:latin typeface="Trebuchet MS"/>
              <a:cs typeface="Trebuchet MS"/>
            </a:endParaRPr>
          </a:p>
          <a:p>
            <a:pPr marL="1212850" marR="454025" lvl="2" indent="-285750">
              <a:lnSpc>
                <a:spcPct val="100000"/>
              </a:lnSpc>
              <a:spcBef>
                <a:spcPts val="1000"/>
              </a:spcBef>
              <a:buClr>
                <a:srgbClr val="90C225"/>
              </a:buClr>
              <a:buSzPct val="78571"/>
              <a:buFont typeface="Wingdings" panose="05000000000000000000" pitchFamily="2" charset="2"/>
              <a:buChar char="§"/>
              <a:tabLst>
                <a:tab pos="1155700" algn="l"/>
              </a:tabLst>
            </a:pPr>
            <a:r>
              <a:rPr sz="1400" spc="-10" dirty="0">
                <a:solidFill>
                  <a:srgbClr val="FFFFFF"/>
                </a:solidFill>
                <a:latin typeface="Trebuchet MS"/>
                <a:cs typeface="Trebuchet MS"/>
              </a:rPr>
              <a:t>Provide</a:t>
            </a:r>
            <a:r>
              <a:rPr sz="14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more</a:t>
            </a:r>
            <a:r>
              <a:rPr sz="14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information</a:t>
            </a:r>
            <a:r>
              <a:rPr sz="14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4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rebuchet MS"/>
                <a:cs typeface="Trebuchet MS"/>
              </a:rPr>
              <a:t>communities</a:t>
            </a:r>
            <a:r>
              <a:rPr sz="14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about</a:t>
            </a:r>
            <a:r>
              <a:rPr sz="14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facilities,</a:t>
            </a:r>
            <a:r>
              <a:rPr sz="14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pollution,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14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rebuchet MS"/>
                <a:cs typeface="Trebuchet MS"/>
              </a:rPr>
              <a:t>enforcement activities</a:t>
            </a:r>
            <a:endParaRPr sz="14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08878" y="1563521"/>
            <a:ext cx="3740121" cy="32239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113030" indent="-342900">
              <a:lnSpc>
                <a:spcPct val="100000"/>
              </a:lnSpc>
              <a:spcBef>
                <a:spcPts val="100"/>
              </a:spcBef>
              <a:buClr>
                <a:srgbClr val="90C225"/>
              </a:buClr>
              <a:buSzPct val="7812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EJSCREEN</a:t>
            </a:r>
            <a:r>
              <a:rPr sz="1600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sz="160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90" dirty="0">
                <a:solidFill>
                  <a:srgbClr val="FFFFFF"/>
                </a:solidFill>
                <a:latin typeface="Trebuchet MS"/>
                <a:cs typeface="Trebuchet MS"/>
              </a:rPr>
              <a:t>EPA’s</a:t>
            </a:r>
            <a:r>
              <a:rPr sz="160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web-</a:t>
            </a:r>
            <a:r>
              <a:rPr sz="1600" spc="-20" dirty="0">
                <a:solidFill>
                  <a:srgbClr val="FFFFFF"/>
                </a:solidFill>
                <a:latin typeface="Trebuchet MS"/>
                <a:cs typeface="Trebuchet MS"/>
              </a:rPr>
              <a:t>based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GIS</a:t>
            </a:r>
            <a:r>
              <a:rPr sz="160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tool</a:t>
            </a:r>
            <a:r>
              <a:rPr sz="1600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sz="160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rebuchet MS"/>
                <a:cs typeface="Trebuchet MS"/>
              </a:rPr>
              <a:t>nationally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consistent EJ</a:t>
            </a:r>
            <a:r>
              <a:rPr sz="160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screening</a:t>
            </a:r>
            <a:r>
              <a:rPr sz="160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sz="1600" spc="-10" dirty="0">
                <a:solidFill>
                  <a:srgbClr val="FFFFFF"/>
                </a:solidFill>
                <a:latin typeface="Trebuchet MS"/>
                <a:cs typeface="Trebuchet MS"/>
              </a:rPr>
              <a:t>mapping</a:t>
            </a:r>
            <a:endParaRPr sz="1600" dirty="0">
              <a:latin typeface="Trebuchet MS"/>
              <a:cs typeface="Trebuchet MS"/>
            </a:endParaRPr>
          </a:p>
          <a:p>
            <a:pPr marL="355600" marR="508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7812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Combines</a:t>
            </a:r>
            <a:r>
              <a:rPr sz="16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publicly</a:t>
            </a:r>
            <a:r>
              <a:rPr sz="16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rebuchet MS"/>
                <a:cs typeface="Trebuchet MS"/>
              </a:rPr>
              <a:t>available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environmental</a:t>
            </a:r>
            <a:r>
              <a:rPr sz="160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demographic</a:t>
            </a:r>
            <a:r>
              <a:rPr sz="16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data</a:t>
            </a:r>
            <a:r>
              <a:rPr sz="16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60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rebuchet MS"/>
                <a:cs typeface="Trebuchet MS"/>
              </a:rPr>
              <a:t>highlight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areas</a:t>
            </a:r>
            <a:r>
              <a:rPr sz="16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where</a:t>
            </a:r>
            <a:r>
              <a:rPr sz="160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rebuchet MS"/>
                <a:cs typeface="Trebuchet MS"/>
              </a:rPr>
              <a:t>vulnerable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populations</a:t>
            </a:r>
            <a:r>
              <a:rPr sz="16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may</a:t>
            </a:r>
            <a:r>
              <a:rPr sz="16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Trebuchet MS"/>
                <a:cs typeface="Trebuchet MS"/>
              </a:rPr>
              <a:t>be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disproportionately</a:t>
            </a:r>
            <a:r>
              <a:rPr sz="16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rebuchet MS"/>
                <a:cs typeface="Trebuchet MS"/>
              </a:rPr>
              <a:t>impacted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by</a:t>
            </a:r>
            <a:r>
              <a:rPr sz="1600" spc="-10" dirty="0">
                <a:solidFill>
                  <a:srgbClr val="FFFFFF"/>
                </a:solidFill>
                <a:latin typeface="Trebuchet MS"/>
                <a:cs typeface="Trebuchet MS"/>
              </a:rPr>
              <a:t> pollution</a:t>
            </a:r>
            <a:endParaRPr sz="1600" dirty="0">
              <a:latin typeface="Trebuchet MS"/>
              <a:cs typeface="Trebuchet MS"/>
            </a:endParaRPr>
          </a:p>
          <a:p>
            <a:pPr marL="355600" marR="109855" indent="-342900">
              <a:lnSpc>
                <a:spcPct val="100000"/>
              </a:lnSpc>
              <a:spcBef>
                <a:spcPts val="1005"/>
              </a:spcBef>
              <a:buClr>
                <a:srgbClr val="90C225"/>
              </a:buClr>
              <a:buSzPct val="7812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16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EJSCREEN</a:t>
            </a:r>
            <a:r>
              <a:rPr sz="1600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tool</a:t>
            </a:r>
            <a:r>
              <a:rPr sz="1600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16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Trebuchet MS"/>
                <a:cs typeface="Trebuchet MS"/>
              </a:rPr>
              <a:t>info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on</a:t>
            </a:r>
            <a:r>
              <a:rPr sz="160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how to use it</a:t>
            </a:r>
            <a:r>
              <a:rPr sz="1600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are</a:t>
            </a:r>
            <a:r>
              <a:rPr sz="160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Trebuchet MS"/>
                <a:cs typeface="Trebuchet MS"/>
              </a:rPr>
              <a:t>at: </a:t>
            </a:r>
            <a:r>
              <a:rPr sz="1600" u="sng" spc="-10" dirty="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rebuchet MS"/>
                <a:cs typeface="Trebuchet MS"/>
                <a:hlinkClick r:id="rId2"/>
              </a:rPr>
              <a:t>https://www.epa.gov/ejscre</a:t>
            </a:r>
            <a:r>
              <a:rPr sz="1600" spc="-10" dirty="0">
                <a:solidFill>
                  <a:srgbClr val="99C93B"/>
                </a:solidFill>
                <a:latin typeface="Trebuchet MS"/>
                <a:cs typeface="Trebuchet MS"/>
                <a:hlinkClick r:id="rId2"/>
              </a:rPr>
              <a:t> </a:t>
            </a:r>
            <a:r>
              <a:rPr sz="1600" u="sng" spc="-25" dirty="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rebuchet MS"/>
                <a:cs typeface="Trebuchet MS"/>
                <a:hlinkClick r:id="rId2"/>
              </a:rPr>
              <a:t>en</a:t>
            </a:r>
            <a:endParaRPr sz="16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0A7DF-2EC3-4ED5-A3D8-D85A00C9FE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600" y="1143000"/>
            <a:ext cx="9144000" cy="2049462"/>
          </a:xfrm>
        </p:spPr>
        <p:txBody>
          <a:bodyPr>
            <a:normAutofit/>
          </a:bodyPr>
          <a:lstStyle/>
          <a:p>
            <a:pPr algn="l"/>
            <a:r>
              <a:rPr lang="en-US" sz="4400" dirty="0">
                <a:latin typeface="+mn-lt"/>
              </a:rPr>
              <a:t>Environmental Justice: </a:t>
            </a:r>
            <a:br>
              <a:rPr lang="en-US" sz="4400" dirty="0">
                <a:latin typeface="+mn-lt"/>
              </a:rPr>
            </a:br>
            <a:r>
              <a:rPr lang="en-US" sz="4400" dirty="0">
                <a:latin typeface="+mn-lt"/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2351925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A58B9-8496-4DE1-BF7E-127A98CEB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2705576"/>
            <a:ext cx="7756418" cy="738664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118299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1355" y="1461135"/>
            <a:ext cx="4175760" cy="5171440"/>
            <a:chOff x="181355" y="1461135"/>
            <a:chExt cx="4175760" cy="5171440"/>
          </a:xfrm>
        </p:grpSpPr>
        <p:sp>
          <p:nvSpPr>
            <p:cNvPr id="3" name="object 3"/>
            <p:cNvSpPr/>
            <p:nvPr/>
          </p:nvSpPr>
          <p:spPr>
            <a:xfrm>
              <a:off x="4242434" y="1461135"/>
              <a:ext cx="0" cy="3937000"/>
            </a:xfrm>
            <a:custGeom>
              <a:avLst/>
              <a:gdLst/>
              <a:ahLst/>
              <a:cxnLst/>
              <a:rect l="l" t="t" r="r" b="b"/>
              <a:pathLst>
                <a:path h="3937000">
                  <a:moveTo>
                    <a:pt x="0" y="0"/>
                  </a:moveTo>
                  <a:lnTo>
                    <a:pt x="0" y="3937000"/>
                  </a:lnTo>
                </a:path>
              </a:pathLst>
            </a:custGeom>
            <a:ln w="12700">
              <a:solidFill>
                <a:srgbClr val="90C2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1355" y="3352800"/>
              <a:ext cx="4175759" cy="3279647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548802" y="1322491"/>
            <a:ext cx="2981960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90C225"/>
                </a:solidFill>
                <a:latin typeface="Trebuchet MS"/>
                <a:cs typeface="Trebuchet MS"/>
              </a:rPr>
              <a:t>What</a:t>
            </a:r>
            <a:r>
              <a:rPr sz="3600" spc="-95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3600" spc="-25" dirty="0">
                <a:solidFill>
                  <a:srgbClr val="90C225"/>
                </a:solidFill>
                <a:latin typeface="Trebuchet MS"/>
                <a:cs typeface="Trebuchet MS"/>
              </a:rPr>
              <a:t>is </a:t>
            </a:r>
            <a:r>
              <a:rPr sz="3600" spc="-10" dirty="0">
                <a:solidFill>
                  <a:srgbClr val="90C225"/>
                </a:solidFill>
                <a:latin typeface="Trebuchet MS"/>
                <a:cs typeface="Trebuchet MS"/>
              </a:rPr>
              <a:t>Environmental Justice?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41077" rIns="0" bIns="0" rtlCol="0">
            <a:spAutoFit/>
          </a:bodyPr>
          <a:lstStyle/>
          <a:p>
            <a:pPr marL="2346325" marR="5080">
              <a:lnSpc>
                <a:spcPct val="100000"/>
              </a:lnSpc>
              <a:spcBef>
                <a:spcPts val="100"/>
              </a:spcBef>
            </a:pPr>
            <a:r>
              <a:rPr sz="2200" b="1" dirty="0">
                <a:solidFill>
                  <a:srgbClr val="FFFFFF"/>
                </a:solidFill>
                <a:latin typeface="Trebuchet MS"/>
                <a:cs typeface="Trebuchet MS"/>
              </a:rPr>
              <a:t>U.S.</a:t>
            </a:r>
            <a:r>
              <a:rPr sz="2200" b="1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rebuchet MS"/>
                <a:cs typeface="Trebuchet MS"/>
              </a:rPr>
              <a:t>Environmental</a:t>
            </a:r>
            <a:r>
              <a:rPr sz="2200" b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rebuchet MS"/>
                <a:cs typeface="Trebuchet MS"/>
              </a:rPr>
              <a:t>Protection</a:t>
            </a:r>
            <a:r>
              <a:rPr sz="2200" b="1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Trebuchet MS"/>
                <a:cs typeface="Trebuchet MS"/>
              </a:rPr>
              <a:t>Agency definition: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51522" y="1664883"/>
            <a:ext cx="6401435" cy="4304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90C225"/>
              </a:buClr>
              <a:buSzPct val="7954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Environmental</a:t>
            </a:r>
            <a:r>
              <a:rPr sz="22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justice</a:t>
            </a:r>
            <a:r>
              <a:rPr sz="22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sz="22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2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fair</a:t>
            </a:r>
            <a:r>
              <a:rPr sz="22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treatment</a:t>
            </a:r>
            <a:r>
              <a:rPr sz="22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meaningful</a:t>
            </a:r>
            <a:r>
              <a:rPr sz="22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involvement</a:t>
            </a:r>
            <a:r>
              <a:rPr sz="22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22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all</a:t>
            </a:r>
            <a:r>
              <a:rPr sz="22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people</a:t>
            </a:r>
            <a:r>
              <a:rPr sz="22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regardless 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22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race,</a:t>
            </a:r>
            <a:r>
              <a:rPr sz="2200" spc="-40" dirty="0">
                <a:solidFill>
                  <a:srgbClr val="FFFFFF"/>
                </a:solidFill>
                <a:latin typeface="Trebuchet MS"/>
                <a:cs typeface="Trebuchet MS"/>
              </a:rPr>
              <a:t> color, 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national</a:t>
            </a:r>
            <a:r>
              <a:rPr sz="22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origin,</a:t>
            </a:r>
            <a:r>
              <a:rPr sz="22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or</a:t>
            </a:r>
            <a:r>
              <a:rPr sz="22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income,</a:t>
            </a:r>
            <a:r>
              <a:rPr sz="22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Trebuchet MS"/>
                <a:cs typeface="Trebuchet MS"/>
              </a:rPr>
              <a:t>with 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respect</a:t>
            </a:r>
            <a:r>
              <a:rPr sz="22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22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2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development,</a:t>
            </a:r>
            <a:r>
              <a:rPr sz="22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implementation, 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22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enforcement</a:t>
            </a:r>
            <a:r>
              <a:rPr sz="22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22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environmental</a:t>
            </a:r>
            <a:r>
              <a:rPr sz="22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laws, 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regulations,</a:t>
            </a:r>
            <a:r>
              <a:rPr sz="22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22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policies.</a:t>
            </a:r>
            <a:r>
              <a:rPr sz="22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This</a:t>
            </a:r>
            <a:r>
              <a:rPr sz="22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goal</a:t>
            </a:r>
            <a:r>
              <a:rPr sz="22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will</a:t>
            </a:r>
            <a:r>
              <a:rPr sz="22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Trebuchet MS"/>
                <a:cs typeface="Trebuchet MS"/>
              </a:rPr>
              <a:t>be 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achieved</a:t>
            </a:r>
            <a:r>
              <a:rPr sz="22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when</a:t>
            </a:r>
            <a:r>
              <a:rPr sz="22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everyone</a:t>
            </a:r>
            <a:r>
              <a:rPr sz="22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enjoys:</a:t>
            </a:r>
            <a:endParaRPr sz="2200">
              <a:latin typeface="Trebuchet MS"/>
              <a:cs typeface="Trebuchet MS"/>
            </a:endParaRPr>
          </a:p>
          <a:p>
            <a:pPr marL="355600" marR="1130300" indent="-342900">
              <a:lnSpc>
                <a:spcPct val="100000"/>
              </a:lnSpc>
              <a:spcBef>
                <a:spcPts val="1005"/>
              </a:spcBef>
              <a:buClr>
                <a:srgbClr val="90C225"/>
              </a:buClr>
              <a:buSzPct val="7954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2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same</a:t>
            </a:r>
            <a:r>
              <a:rPr sz="22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degree</a:t>
            </a:r>
            <a:r>
              <a:rPr sz="22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22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protection</a:t>
            </a:r>
            <a:r>
              <a:rPr sz="22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Trebuchet MS"/>
                <a:cs typeface="Trebuchet MS"/>
              </a:rPr>
              <a:t>from 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environmental</a:t>
            </a:r>
            <a:r>
              <a:rPr sz="22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22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health</a:t>
            </a:r>
            <a:r>
              <a:rPr sz="22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hazards,</a:t>
            </a:r>
            <a:r>
              <a:rPr sz="22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endParaRPr sz="2200">
              <a:latin typeface="Trebuchet MS"/>
              <a:cs typeface="Trebuchet MS"/>
            </a:endParaRPr>
          </a:p>
          <a:p>
            <a:pPr marL="355600" marR="167640" indent="-343535">
              <a:lnSpc>
                <a:spcPct val="100000"/>
              </a:lnSpc>
              <a:spcBef>
                <a:spcPts val="1000"/>
              </a:spcBef>
              <a:buClr>
                <a:srgbClr val="90C225"/>
              </a:buClr>
              <a:buSzPct val="7954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Equal</a:t>
            </a:r>
            <a:r>
              <a:rPr sz="22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access</a:t>
            </a:r>
            <a:r>
              <a:rPr sz="22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decision-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making</a:t>
            </a:r>
            <a:r>
              <a:rPr sz="22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process</a:t>
            </a:r>
            <a:r>
              <a:rPr sz="22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have</a:t>
            </a:r>
            <a:r>
              <a:rPr sz="22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2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healthy</a:t>
            </a:r>
            <a:r>
              <a:rPr sz="22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environment</a:t>
            </a:r>
            <a:r>
              <a:rPr sz="22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22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which</a:t>
            </a:r>
            <a:r>
              <a:rPr sz="22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22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live, 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learn,</a:t>
            </a:r>
            <a:r>
              <a:rPr sz="22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22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Trebuchet MS"/>
                <a:cs typeface="Trebuchet MS"/>
              </a:rPr>
              <a:t>work.</a:t>
            </a:r>
            <a:endParaRPr sz="2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592080"/>
            <a:ext cx="4397489" cy="283996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6074" y="628903"/>
            <a:ext cx="3225800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90C225"/>
                </a:solidFill>
                <a:latin typeface="Trebuchet MS"/>
                <a:cs typeface="Trebuchet MS"/>
              </a:rPr>
              <a:t>Community </a:t>
            </a:r>
            <a:r>
              <a:rPr lang="en-US" sz="3600" dirty="0">
                <a:solidFill>
                  <a:srgbClr val="90C225"/>
                </a:solidFill>
                <a:latin typeface="Trebuchet MS"/>
                <a:cs typeface="Trebuchet MS"/>
              </a:rPr>
              <a:t>P</a:t>
            </a:r>
            <a:r>
              <a:rPr sz="3600" dirty="0">
                <a:solidFill>
                  <a:srgbClr val="90C225"/>
                </a:solidFill>
                <a:latin typeface="Trebuchet MS"/>
                <a:cs typeface="Trebuchet MS"/>
              </a:rPr>
              <a:t>erspectives</a:t>
            </a:r>
            <a:r>
              <a:rPr sz="3600" spc="-204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3600" spc="-25" dirty="0">
                <a:solidFill>
                  <a:srgbClr val="90C225"/>
                </a:solidFill>
                <a:latin typeface="Trebuchet MS"/>
                <a:cs typeface="Trebuchet MS"/>
              </a:rPr>
              <a:t>on </a:t>
            </a:r>
            <a:r>
              <a:rPr sz="3600" spc="-10" dirty="0">
                <a:solidFill>
                  <a:srgbClr val="90C225"/>
                </a:solidFill>
                <a:latin typeface="Trebuchet MS"/>
                <a:cs typeface="Trebuchet MS"/>
              </a:rPr>
              <a:t>Environmental Justice</a:t>
            </a:r>
            <a:endParaRPr sz="36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76334" y="633476"/>
            <a:ext cx="751268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90C225"/>
              </a:buClr>
              <a:buSzPct val="79166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b="1" i="1" dirty="0">
                <a:solidFill>
                  <a:srgbClr val="FFFFFF"/>
                </a:solidFill>
                <a:latin typeface="Trebuchet MS"/>
                <a:cs typeface="Trebuchet MS"/>
              </a:rPr>
              <a:t>Jemez</a:t>
            </a:r>
            <a:r>
              <a:rPr sz="2400" b="1" i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i="1" dirty="0">
                <a:solidFill>
                  <a:srgbClr val="FFFFFF"/>
                </a:solidFill>
                <a:latin typeface="Trebuchet MS"/>
                <a:cs typeface="Trebuchet MS"/>
              </a:rPr>
              <a:t>Principles</a:t>
            </a:r>
            <a:r>
              <a:rPr sz="2400" b="1" i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i="1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2400" b="1" i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i="1" dirty="0">
                <a:solidFill>
                  <a:srgbClr val="FFFFFF"/>
                </a:solidFill>
                <a:latin typeface="Trebuchet MS"/>
                <a:cs typeface="Trebuchet MS"/>
              </a:rPr>
              <a:t>Environmental</a:t>
            </a:r>
            <a:r>
              <a:rPr sz="2400" b="1" i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i="1" dirty="0">
                <a:solidFill>
                  <a:srgbClr val="FFFFFF"/>
                </a:solidFill>
                <a:latin typeface="Trebuchet MS"/>
                <a:cs typeface="Trebuchet MS"/>
              </a:rPr>
              <a:t>Justice</a:t>
            </a:r>
            <a:r>
              <a:rPr sz="2400" b="1" i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Trebuchet MS"/>
                <a:cs typeface="Trebuchet MS"/>
              </a:rPr>
              <a:t>(1991)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76334" y="1001064"/>
            <a:ext cx="7551420" cy="4679315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00"/>
              </a:spcBef>
              <a:buClr>
                <a:srgbClr val="90C225"/>
              </a:buClr>
              <a:buSzPct val="78947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900" b="1" dirty="0">
                <a:solidFill>
                  <a:srgbClr val="FFFFFF"/>
                </a:solidFill>
                <a:latin typeface="Trebuchet MS"/>
                <a:cs typeface="Trebuchet MS"/>
              </a:rPr>
              <a:t>Adopted</a:t>
            </a:r>
            <a:r>
              <a:rPr sz="1900" b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b="1" dirty="0">
                <a:solidFill>
                  <a:srgbClr val="FFFFFF"/>
                </a:solidFill>
                <a:latin typeface="Trebuchet MS"/>
                <a:cs typeface="Trebuchet MS"/>
              </a:rPr>
              <a:t>by</a:t>
            </a:r>
            <a:r>
              <a:rPr sz="19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b="1" dirty="0">
                <a:solidFill>
                  <a:srgbClr val="FFFFFF"/>
                </a:solidFill>
                <a:latin typeface="Trebuchet MS"/>
                <a:cs typeface="Trebuchet MS"/>
              </a:rPr>
              <a:t>many</a:t>
            </a:r>
            <a:r>
              <a:rPr sz="1900" b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b="1" dirty="0">
                <a:solidFill>
                  <a:srgbClr val="FFFFFF"/>
                </a:solidFill>
                <a:latin typeface="Trebuchet MS"/>
                <a:cs typeface="Trebuchet MS"/>
              </a:rPr>
              <a:t>EJ</a:t>
            </a:r>
            <a:r>
              <a:rPr sz="19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b="1" dirty="0">
                <a:solidFill>
                  <a:srgbClr val="FFFFFF"/>
                </a:solidFill>
                <a:latin typeface="Trebuchet MS"/>
                <a:cs typeface="Trebuchet MS"/>
              </a:rPr>
              <a:t>organizations:</a:t>
            </a:r>
            <a:r>
              <a:rPr sz="1900" b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b="1" dirty="0">
                <a:solidFill>
                  <a:srgbClr val="FFFFFF"/>
                </a:solidFill>
                <a:latin typeface="Trebuchet MS"/>
                <a:cs typeface="Trebuchet MS"/>
              </a:rPr>
              <a:t>17</a:t>
            </a:r>
            <a:r>
              <a:rPr sz="19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b="1" dirty="0">
                <a:solidFill>
                  <a:srgbClr val="FFFFFF"/>
                </a:solidFill>
                <a:latin typeface="Trebuchet MS"/>
                <a:cs typeface="Trebuchet MS"/>
              </a:rPr>
              <a:t>principles</a:t>
            </a:r>
            <a:r>
              <a:rPr sz="1900" b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b="1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1900" b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b="1" spc="-25" dirty="0">
                <a:solidFill>
                  <a:srgbClr val="FFFFFF"/>
                </a:solidFill>
                <a:latin typeface="Trebuchet MS"/>
                <a:cs typeface="Trebuchet MS"/>
              </a:rPr>
              <a:t>EJ</a:t>
            </a:r>
            <a:endParaRPr sz="19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90C225"/>
              </a:buClr>
              <a:buSzPct val="78947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900" b="1" spc="-10" dirty="0">
                <a:solidFill>
                  <a:srgbClr val="FFFFFF"/>
                </a:solidFill>
                <a:latin typeface="Trebuchet MS"/>
                <a:cs typeface="Trebuchet MS"/>
              </a:rPr>
              <a:t>Examples:</a:t>
            </a:r>
            <a:endParaRPr sz="19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90C225"/>
              </a:buClr>
              <a:buSzPct val="78947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900" b="1" dirty="0">
                <a:solidFill>
                  <a:srgbClr val="FFFFFF"/>
                </a:solidFill>
                <a:latin typeface="Trebuchet MS"/>
                <a:cs typeface="Trebuchet MS"/>
              </a:rPr>
              <a:t>Environmental</a:t>
            </a:r>
            <a:r>
              <a:rPr sz="1900" b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b="1" dirty="0">
                <a:solidFill>
                  <a:srgbClr val="FFFFFF"/>
                </a:solidFill>
                <a:latin typeface="Trebuchet MS"/>
                <a:cs typeface="Trebuchet MS"/>
              </a:rPr>
              <a:t>Justice</a:t>
            </a:r>
            <a:r>
              <a:rPr sz="1900" b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b="1" spc="-10" dirty="0">
                <a:solidFill>
                  <a:srgbClr val="FFFFFF"/>
                </a:solidFill>
                <a:latin typeface="Trebuchet MS"/>
                <a:cs typeface="Trebuchet MS"/>
              </a:rPr>
              <a:t>demands:</a:t>
            </a:r>
            <a:endParaRPr sz="1900">
              <a:latin typeface="Trebuchet MS"/>
              <a:cs typeface="Trebuchet MS"/>
            </a:endParaRPr>
          </a:p>
          <a:p>
            <a:pPr marL="355600" marR="753745" indent="-342900">
              <a:lnSpc>
                <a:spcPct val="100000"/>
              </a:lnSpc>
              <a:spcBef>
                <a:spcPts val="1000"/>
              </a:spcBef>
              <a:buClr>
                <a:srgbClr val="90C225"/>
              </a:buClr>
              <a:buSzPct val="78947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900" dirty="0">
                <a:solidFill>
                  <a:srgbClr val="FFFFFF"/>
                </a:solidFill>
                <a:latin typeface="Trebuchet MS"/>
                <a:cs typeface="Trebuchet MS"/>
              </a:rPr>
              <a:t>“the</a:t>
            </a:r>
            <a:r>
              <a:rPr sz="19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FFFFFF"/>
                </a:solidFill>
                <a:latin typeface="Trebuchet MS"/>
                <a:cs typeface="Trebuchet MS"/>
              </a:rPr>
              <a:t>right</a:t>
            </a:r>
            <a:r>
              <a:rPr sz="19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9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FFFFFF"/>
                </a:solidFill>
                <a:latin typeface="Trebuchet MS"/>
                <a:cs typeface="Trebuchet MS"/>
              </a:rPr>
              <a:t>participate</a:t>
            </a:r>
            <a:r>
              <a:rPr sz="19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FFFFFF"/>
                </a:solidFill>
                <a:latin typeface="Trebuchet MS"/>
                <a:cs typeface="Trebuchet MS"/>
              </a:rPr>
              <a:t>as</a:t>
            </a:r>
            <a:r>
              <a:rPr sz="19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FFFFFF"/>
                </a:solidFill>
                <a:latin typeface="Trebuchet MS"/>
                <a:cs typeface="Trebuchet MS"/>
              </a:rPr>
              <a:t>equal</a:t>
            </a:r>
            <a:r>
              <a:rPr sz="19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FFFFFF"/>
                </a:solidFill>
                <a:latin typeface="Trebuchet MS"/>
                <a:cs typeface="Trebuchet MS"/>
              </a:rPr>
              <a:t>partners</a:t>
            </a:r>
            <a:r>
              <a:rPr sz="19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FFFFFF"/>
                </a:solidFill>
                <a:latin typeface="Trebuchet MS"/>
                <a:cs typeface="Trebuchet MS"/>
              </a:rPr>
              <a:t>at</a:t>
            </a:r>
            <a:r>
              <a:rPr sz="19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FFFFFF"/>
                </a:solidFill>
                <a:latin typeface="Trebuchet MS"/>
                <a:cs typeface="Trebuchet MS"/>
              </a:rPr>
              <a:t>every</a:t>
            </a:r>
            <a:r>
              <a:rPr sz="19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FFFFFF"/>
                </a:solidFill>
                <a:latin typeface="Trebuchet MS"/>
                <a:cs typeface="Trebuchet MS"/>
              </a:rPr>
              <a:t>level</a:t>
            </a:r>
            <a:r>
              <a:rPr sz="19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spc="-25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1900" spc="-10" dirty="0">
                <a:solidFill>
                  <a:srgbClr val="FFFFFF"/>
                </a:solidFill>
                <a:latin typeface="Trebuchet MS"/>
                <a:cs typeface="Trebuchet MS"/>
              </a:rPr>
              <a:t>decision-</a:t>
            </a:r>
            <a:r>
              <a:rPr sz="1900" dirty="0">
                <a:solidFill>
                  <a:srgbClr val="FFFFFF"/>
                </a:solidFill>
                <a:latin typeface="Trebuchet MS"/>
                <a:cs typeface="Trebuchet MS"/>
              </a:rPr>
              <a:t>making,</a:t>
            </a:r>
            <a:r>
              <a:rPr sz="19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FFFFFF"/>
                </a:solidFill>
                <a:latin typeface="Trebuchet MS"/>
                <a:cs typeface="Trebuchet MS"/>
              </a:rPr>
              <a:t>including</a:t>
            </a:r>
            <a:r>
              <a:rPr sz="19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FFFFFF"/>
                </a:solidFill>
                <a:latin typeface="Trebuchet MS"/>
                <a:cs typeface="Trebuchet MS"/>
              </a:rPr>
              <a:t>needs</a:t>
            </a:r>
            <a:r>
              <a:rPr sz="190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FFFFFF"/>
                </a:solidFill>
                <a:latin typeface="Trebuchet MS"/>
                <a:cs typeface="Trebuchet MS"/>
              </a:rPr>
              <a:t>assessment,</a:t>
            </a:r>
            <a:r>
              <a:rPr sz="1900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Trebuchet MS"/>
                <a:cs typeface="Trebuchet MS"/>
              </a:rPr>
              <a:t>planning, </a:t>
            </a:r>
            <a:r>
              <a:rPr sz="1900" dirty="0">
                <a:solidFill>
                  <a:srgbClr val="FFFFFF"/>
                </a:solidFill>
                <a:latin typeface="Trebuchet MS"/>
                <a:cs typeface="Trebuchet MS"/>
              </a:rPr>
              <a:t>implementation,</a:t>
            </a:r>
            <a:r>
              <a:rPr sz="19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FFFFFF"/>
                </a:solidFill>
                <a:latin typeface="Trebuchet MS"/>
                <a:cs typeface="Trebuchet MS"/>
              </a:rPr>
              <a:t>enforcement</a:t>
            </a:r>
            <a:r>
              <a:rPr sz="19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19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Trebuchet MS"/>
                <a:cs typeface="Trebuchet MS"/>
              </a:rPr>
              <a:t>evaluation.”</a:t>
            </a:r>
            <a:endParaRPr sz="1900">
              <a:latin typeface="Trebuchet MS"/>
              <a:cs typeface="Trebuchet MS"/>
            </a:endParaRPr>
          </a:p>
          <a:p>
            <a:pPr marL="354965" marR="5080" indent="-342900">
              <a:lnSpc>
                <a:spcPct val="100000"/>
              </a:lnSpc>
              <a:spcBef>
                <a:spcPts val="1000"/>
              </a:spcBef>
              <a:buClr>
                <a:srgbClr val="90C225"/>
              </a:buClr>
              <a:buSzPct val="78947"/>
              <a:buFont typeface="Wingdings 3"/>
              <a:buChar char=""/>
              <a:tabLst>
                <a:tab pos="428625" algn="l"/>
                <a:tab pos="429259" algn="l"/>
              </a:tabLst>
            </a:pPr>
            <a:r>
              <a:rPr dirty="0"/>
              <a:t>	</a:t>
            </a:r>
            <a:r>
              <a:rPr sz="1900" dirty="0">
                <a:solidFill>
                  <a:srgbClr val="FFFFFF"/>
                </a:solidFill>
                <a:latin typeface="Trebuchet MS"/>
                <a:cs typeface="Trebuchet MS"/>
              </a:rPr>
              <a:t>“that</a:t>
            </a:r>
            <a:r>
              <a:rPr sz="19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FFFFFF"/>
                </a:solidFill>
                <a:latin typeface="Trebuchet MS"/>
                <a:cs typeface="Trebuchet MS"/>
              </a:rPr>
              <a:t>public</a:t>
            </a:r>
            <a:r>
              <a:rPr sz="19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FFFFFF"/>
                </a:solidFill>
                <a:latin typeface="Trebuchet MS"/>
                <a:cs typeface="Trebuchet MS"/>
              </a:rPr>
              <a:t>policy</a:t>
            </a:r>
            <a:r>
              <a:rPr sz="190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FFFFFF"/>
                </a:solidFill>
                <a:latin typeface="Trebuchet MS"/>
                <a:cs typeface="Trebuchet MS"/>
              </a:rPr>
              <a:t>be</a:t>
            </a:r>
            <a:r>
              <a:rPr sz="19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FFFFFF"/>
                </a:solidFill>
                <a:latin typeface="Trebuchet MS"/>
                <a:cs typeface="Trebuchet MS"/>
              </a:rPr>
              <a:t>based on</a:t>
            </a:r>
            <a:r>
              <a:rPr sz="19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FFFFFF"/>
                </a:solidFill>
                <a:latin typeface="Trebuchet MS"/>
                <a:cs typeface="Trebuchet MS"/>
              </a:rPr>
              <a:t>mutual</a:t>
            </a:r>
            <a:r>
              <a:rPr sz="19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FFFFFF"/>
                </a:solidFill>
                <a:latin typeface="Trebuchet MS"/>
                <a:cs typeface="Trebuchet MS"/>
              </a:rPr>
              <a:t>respect</a:t>
            </a:r>
            <a:r>
              <a:rPr sz="19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19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FFFFFF"/>
                </a:solidFill>
                <a:latin typeface="Trebuchet MS"/>
                <a:cs typeface="Trebuchet MS"/>
              </a:rPr>
              <a:t>justice</a:t>
            </a:r>
            <a:r>
              <a:rPr sz="19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sz="19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spc="-25" dirty="0">
                <a:solidFill>
                  <a:srgbClr val="FFFFFF"/>
                </a:solidFill>
                <a:latin typeface="Trebuchet MS"/>
                <a:cs typeface="Trebuchet MS"/>
              </a:rPr>
              <a:t>all </a:t>
            </a:r>
            <a:r>
              <a:rPr sz="1900" dirty="0">
                <a:solidFill>
                  <a:srgbClr val="FFFFFF"/>
                </a:solidFill>
                <a:latin typeface="Trebuchet MS"/>
                <a:cs typeface="Trebuchet MS"/>
              </a:rPr>
              <a:t>peoples, free</a:t>
            </a:r>
            <a:r>
              <a:rPr sz="19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FFFFFF"/>
                </a:solidFill>
                <a:latin typeface="Trebuchet MS"/>
                <a:cs typeface="Trebuchet MS"/>
              </a:rPr>
              <a:t>from</a:t>
            </a:r>
            <a:r>
              <a:rPr sz="19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FFFFFF"/>
                </a:solidFill>
                <a:latin typeface="Trebuchet MS"/>
                <a:cs typeface="Trebuchet MS"/>
              </a:rPr>
              <a:t>any</a:t>
            </a:r>
            <a:r>
              <a:rPr sz="19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FFFFFF"/>
                </a:solidFill>
                <a:latin typeface="Trebuchet MS"/>
                <a:cs typeface="Trebuchet MS"/>
              </a:rPr>
              <a:t>form</a:t>
            </a:r>
            <a:r>
              <a:rPr sz="19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19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FFFFFF"/>
                </a:solidFill>
                <a:latin typeface="Trebuchet MS"/>
                <a:cs typeface="Trebuchet MS"/>
              </a:rPr>
              <a:t>discrimination</a:t>
            </a:r>
            <a:r>
              <a:rPr sz="19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FFFFFF"/>
                </a:solidFill>
                <a:latin typeface="Trebuchet MS"/>
                <a:cs typeface="Trebuchet MS"/>
              </a:rPr>
              <a:t>or</a:t>
            </a:r>
            <a:r>
              <a:rPr sz="1900" spc="-10" dirty="0">
                <a:solidFill>
                  <a:srgbClr val="FFFFFF"/>
                </a:solidFill>
                <a:latin typeface="Trebuchet MS"/>
                <a:cs typeface="Trebuchet MS"/>
              </a:rPr>
              <a:t> bias.</a:t>
            </a:r>
            <a:endParaRPr sz="1900">
              <a:latin typeface="Trebuchet MS"/>
              <a:cs typeface="Trebuchet MS"/>
            </a:endParaRPr>
          </a:p>
          <a:p>
            <a:pPr marL="355600" marR="267335" indent="-342900">
              <a:lnSpc>
                <a:spcPct val="100000"/>
              </a:lnSpc>
              <a:spcBef>
                <a:spcPts val="1000"/>
              </a:spcBef>
              <a:buClr>
                <a:srgbClr val="90C225"/>
              </a:buClr>
              <a:buSzPct val="78947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900" dirty="0">
                <a:solidFill>
                  <a:srgbClr val="FFFFFF"/>
                </a:solidFill>
                <a:latin typeface="Trebuchet MS"/>
                <a:cs typeface="Trebuchet MS"/>
              </a:rPr>
              <a:t>“the</a:t>
            </a:r>
            <a:r>
              <a:rPr sz="19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FFFFFF"/>
                </a:solidFill>
                <a:latin typeface="Trebuchet MS"/>
                <a:cs typeface="Trebuchet MS"/>
              </a:rPr>
              <a:t>right</a:t>
            </a:r>
            <a:r>
              <a:rPr sz="19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9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FFFFFF"/>
                </a:solidFill>
                <a:latin typeface="Trebuchet MS"/>
                <a:cs typeface="Trebuchet MS"/>
              </a:rPr>
              <a:t>ethical,</a:t>
            </a:r>
            <a:r>
              <a:rPr sz="19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FFFFFF"/>
                </a:solidFill>
                <a:latin typeface="Trebuchet MS"/>
                <a:cs typeface="Trebuchet MS"/>
              </a:rPr>
              <a:t>balanced</a:t>
            </a:r>
            <a:r>
              <a:rPr sz="19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19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FFFFFF"/>
                </a:solidFill>
                <a:latin typeface="Trebuchet MS"/>
                <a:cs typeface="Trebuchet MS"/>
              </a:rPr>
              <a:t>responsible</a:t>
            </a:r>
            <a:r>
              <a:rPr sz="190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FFFFFF"/>
                </a:solidFill>
                <a:latin typeface="Trebuchet MS"/>
                <a:cs typeface="Trebuchet MS"/>
              </a:rPr>
              <a:t>uses</a:t>
            </a:r>
            <a:r>
              <a:rPr sz="190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19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FFFFFF"/>
                </a:solidFill>
                <a:latin typeface="Trebuchet MS"/>
                <a:cs typeface="Trebuchet MS"/>
              </a:rPr>
              <a:t>land</a:t>
            </a:r>
            <a:r>
              <a:rPr sz="19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spc="-25" dirty="0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sz="1900" dirty="0">
                <a:solidFill>
                  <a:srgbClr val="FFFFFF"/>
                </a:solidFill>
                <a:latin typeface="Trebuchet MS"/>
                <a:cs typeface="Trebuchet MS"/>
              </a:rPr>
              <a:t>renewable</a:t>
            </a:r>
            <a:r>
              <a:rPr sz="19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FFFFFF"/>
                </a:solidFill>
                <a:latin typeface="Trebuchet MS"/>
                <a:cs typeface="Trebuchet MS"/>
              </a:rPr>
              <a:t>resources</a:t>
            </a:r>
            <a:r>
              <a:rPr sz="190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19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19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FFFFFF"/>
                </a:solidFill>
                <a:latin typeface="Trebuchet MS"/>
                <a:cs typeface="Trebuchet MS"/>
              </a:rPr>
              <a:t>interest</a:t>
            </a:r>
            <a:r>
              <a:rPr sz="19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19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9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FFFFFF"/>
                </a:solidFill>
                <a:latin typeface="Trebuchet MS"/>
                <a:cs typeface="Trebuchet MS"/>
              </a:rPr>
              <a:t>sustainable</a:t>
            </a:r>
            <a:r>
              <a:rPr sz="190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FFFFFF"/>
                </a:solidFill>
                <a:latin typeface="Trebuchet MS"/>
                <a:cs typeface="Trebuchet MS"/>
              </a:rPr>
              <a:t>planet</a:t>
            </a:r>
            <a:r>
              <a:rPr sz="19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spc="-25" dirty="0">
                <a:solidFill>
                  <a:srgbClr val="FFFFFF"/>
                </a:solidFill>
                <a:latin typeface="Trebuchet MS"/>
                <a:cs typeface="Trebuchet MS"/>
              </a:rPr>
              <a:t>for </a:t>
            </a:r>
            <a:r>
              <a:rPr sz="1900" dirty="0">
                <a:solidFill>
                  <a:srgbClr val="FFFFFF"/>
                </a:solidFill>
                <a:latin typeface="Trebuchet MS"/>
                <a:cs typeface="Trebuchet MS"/>
              </a:rPr>
              <a:t>humans</a:t>
            </a:r>
            <a:r>
              <a:rPr sz="19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19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FFFFFF"/>
                </a:solidFill>
                <a:latin typeface="Trebuchet MS"/>
                <a:cs typeface="Trebuchet MS"/>
              </a:rPr>
              <a:t>other</a:t>
            </a:r>
            <a:r>
              <a:rPr sz="19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FFFFFF"/>
                </a:solidFill>
                <a:latin typeface="Trebuchet MS"/>
                <a:cs typeface="Trebuchet MS"/>
              </a:rPr>
              <a:t>living</a:t>
            </a:r>
            <a:r>
              <a:rPr sz="19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Trebuchet MS"/>
                <a:cs typeface="Trebuchet MS"/>
              </a:rPr>
              <a:t>things.</a:t>
            </a:r>
            <a:endParaRPr sz="1900">
              <a:latin typeface="Trebuchet MS"/>
              <a:cs typeface="Trebuchet MS"/>
            </a:endParaRPr>
          </a:p>
          <a:p>
            <a:pPr marL="354965" marR="815975" indent="-342900">
              <a:lnSpc>
                <a:spcPct val="100000"/>
              </a:lnSpc>
              <a:spcBef>
                <a:spcPts val="1000"/>
              </a:spcBef>
              <a:buClr>
                <a:srgbClr val="90C225"/>
              </a:buClr>
              <a:buSzPct val="78947"/>
              <a:buFont typeface="Wingdings 3"/>
              <a:buChar char=""/>
              <a:tabLst>
                <a:tab pos="428625" algn="l"/>
                <a:tab pos="429259" algn="l"/>
              </a:tabLst>
            </a:pPr>
            <a:r>
              <a:rPr dirty="0"/>
              <a:t>	</a:t>
            </a:r>
            <a:r>
              <a:rPr sz="1900" u="sng" spc="-10" dirty="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rebuchet MS"/>
                <a:cs typeface="Trebuchet MS"/>
                <a:hlinkClick r:id="rId3"/>
              </a:rPr>
              <a:t>http://lvejo.org/wp-content/uploads/2015/04/ej-jemez-</a:t>
            </a:r>
            <a:r>
              <a:rPr sz="1900" spc="-10" dirty="0">
                <a:solidFill>
                  <a:srgbClr val="99C93B"/>
                </a:solidFill>
                <a:latin typeface="Trebuchet MS"/>
                <a:cs typeface="Trebuchet MS"/>
                <a:hlinkClick r:id="rId3"/>
              </a:rPr>
              <a:t> </a:t>
            </a:r>
            <a:r>
              <a:rPr sz="1900" u="sng" spc="-10" dirty="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rebuchet MS"/>
                <a:cs typeface="Trebuchet MS"/>
                <a:hlinkClick r:id="rId3"/>
              </a:rPr>
              <a:t>principles.pdf</a:t>
            </a:r>
            <a:endParaRPr sz="1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2C3B4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420550" y="0"/>
            <a:ext cx="4773295" cy="6867525"/>
            <a:chOff x="7420550" y="0"/>
            <a:chExt cx="4773295" cy="6867525"/>
          </a:xfrm>
        </p:grpSpPr>
        <p:sp>
          <p:nvSpPr>
            <p:cNvPr id="4" name="object 4"/>
            <p:cNvSpPr/>
            <p:nvPr/>
          </p:nvSpPr>
          <p:spPr>
            <a:xfrm>
              <a:off x="9371456" y="381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8000"/>
                  </a:lnTo>
                </a:path>
              </a:pathLst>
            </a:custGeom>
            <a:ln w="9525">
              <a:solidFill>
                <a:srgbClr val="2525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425312" y="3681602"/>
              <a:ext cx="4763770" cy="3176905"/>
            </a:xfrm>
            <a:custGeom>
              <a:avLst/>
              <a:gdLst/>
              <a:ahLst/>
              <a:cxnLst/>
              <a:rect l="l" t="t" r="r" b="b"/>
              <a:pathLst>
                <a:path w="4763770" h="3176904">
                  <a:moveTo>
                    <a:pt x="4763554" y="0"/>
                  </a:moveTo>
                  <a:lnTo>
                    <a:pt x="0" y="3176587"/>
                  </a:lnTo>
                </a:path>
              </a:pathLst>
            </a:custGeom>
            <a:ln w="9525">
              <a:solidFill>
                <a:srgbClr val="2525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181339" y="0"/>
              <a:ext cx="3007995" cy="6858000"/>
            </a:xfrm>
            <a:custGeom>
              <a:avLst/>
              <a:gdLst/>
              <a:ahLst/>
              <a:cxnLst/>
              <a:rect l="l" t="t" r="r" b="b"/>
              <a:pathLst>
                <a:path w="3007995" h="6858000">
                  <a:moveTo>
                    <a:pt x="3007614" y="0"/>
                  </a:moveTo>
                  <a:lnTo>
                    <a:pt x="2043214" y="0"/>
                  </a:lnTo>
                  <a:lnTo>
                    <a:pt x="0" y="6858000"/>
                  </a:lnTo>
                  <a:lnTo>
                    <a:pt x="3007614" y="6858000"/>
                  </a:lnTo>
                  <a:lnTo>
                    <a:pt x="3007614" y="0"/>
                  </a:lnTo>
                  <a:close/>
                </a:path>
              </a:pathLst>
            </a:custGeom>
            <a:solidFill>
              <a:srgbClr val="90C225">
                <a:alpha val="3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604961" y="0"/>
              <a:ext cx="2587625" cy="6858000"/>
            </a:xfrm>
            <a:custGeom>
              <a:avLst/>
              <a:gdLst/>
              <a:ahLst/>
              <a:cxnLst/>
              <a:rect l="l" t="t" r="r" b="b"/>
              <a:pathLst>
                <a:path w="2587625" h="6858000">
                  <a:moveTo>
                    <a:pt x="2587040" y="0"/>
                  </a:moveTo>
                  <a:lnTo>
                    <a:pt x="0" y="0"/>
                  </a:lnTo>
                  <a:lnTo>
                    <a:pt x="1207960" y="6858000"/>
                  </a:lnTo>
                  <a:lnTo>
                    <a:pt x="2587040" y="6858000"/>
                  </a:lnTo>
                  <a:lnTo>
                    <a:pt x="2587040" y="0"/>
                  </a:lnTo>
                  <a:close/>
                </a:path>
              </a:pathLst>
            </a:custGeom>
            <a:solidFill>
              <a:srgbClr val="90C22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932167" y="3048000"/>
              <a:ext cx="3260090" cy="3810000"/>
            </a:xfrm>
            <a:custGeom>
              <a:avLst/>
              <a:gdLst/>
              <a:ahLst/>
              <a:cxnLst/>
              <a:rect l="l" t="t" r="r" b="b"/>
              <a:pathLst>
                <a:path w="3260090" h="3810000">
                  <a:moveTo>
                    <a:pt x="3259836" y="0"/>
                  </a:moveTo>
                  <a:lnTo>
                    <a:pt x="0" y="3810000"/>
                  </a:lnTo>
                  <a:lnTo>
                    <a:pt x="3259836" y="3810000"/>
                  </a:lnTo>
                  <a:lnTo>
                    <a:pt x="3259836" y="0"/>
                  </a:lnTo>
                  <a:close/>
                </a:path>
              </a:pathLst>
            </a:custGeom>
            <a:solidFill>
              <a:srgbClr val="539F20">
                <a:alpha val="721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337518" y="0"/>
              <a:ext cx="2851785" cy="6858000"/>
            </a:xfrm>
            <a:custGeom>
              <a:avLst/>
              <a:gdLst/>
              <a:ahLst/>
              <a:cxnLst/>
              <a:rect l="l" t="t" r="r" b="b"/>
              <a:pathLst>
                <a:path w="2851784" h="6858000">
                  <a:moveTo>
                    <a:pt x="2851429" y="0"/>
                  </a:moveTo>
                  <a:lnTo>
                    <a:pt x="0" y="0"/>
                  </a:lnTo>
                  <a:lnTo>
                    <a:pt x="2467838" y="6858000"/>
                  </a:lnTo>
                  <a:lnTo>
                    <a:pt x="2851429" y="6858000"/>
                  </a:lnTo>
                  <a:lnTo>
                    <a:pt x="2851429" y="0"/>
                  </a:lnTo>
                  <a:close/>
                </a:path>
              </a:pathLst>
            </a:custGeom>
            <a:solidFill>
              <a:srgbClr val="3E7818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898876" y="0"/>
              <a:ext cx="1290320" cy="6858000"/>
            </a:xfrm>
            <a:custGeom>
              <a:avLst/>
              <a:gdLst/>
              <a:ahLst/>
              <a:cxnLst/>
              <a:rect l="l" t="t" r="r" b="b"/>
              <a:pathLst>
                <a:path w="1290320" h="6858000">
                  <a:moveTo>
                    <a:pt x="1290078" y="0"/>
                  </a:moveTo>
                  <a:lnTo>
                    <a:pt x="1018476" y="0"/>
                  </a:lnTo>
                  <a:lnTo>
                    <a:pt x="0" y="6858000"/>
                  </a:lnTo>
                  <a:lnTo>
                    <a:pt x="1290078" y="6858000"/>
                  </a:lnTo>
                  <a:lnTo>
                    <a:pt x="1290078" y="0"/>
                  </a:lnTo>
                  <a:close/>
                </a:path>
              </a:pathLst>
            </a:custGeom>
            <a:solidFill>
              <a:srgbClr val="C0E374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940629" y="0"/>
              <a:ext cx="1248410" cy="6858000"/>
            </a:xfrm>
            <a:custGeom>
              <a:avLst/>
              <a:gdLst/>
              <a:ahLst/>
              <a:cxnLst/>
              <a:rect l="l" t="t" r="r" b="b"/>
              <a:pathLst>
                <a:path w="1248409" h="6858000">
                  <a:moveTo>
                    <a:pt x="1248321" y="0"/>
                  </a:moveTo>
                  <a:lnTo>
                    <a:pt x="0" y="0"/>
                  </a:lnTo>
                  <a:lnTo>
                    <a:pt x="1107897" y="6858000"/>
                  </a:lnTo>
                  <a:lnTo>
                    <a:pt x="1248321" y="6858000"/>
                  </a:lnTo>
                  <a:lnTo>
                    <a:pt x="1248321" y="0"/>
                  </a:lnTo>
                  <a:close/>
                </a:path>
              </a:pathLst>
            </a:custGeom>
            <a:solidFill>
              <a:srgbClr val="90C225">
                <a:alpha val="650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371581" y="3589782"/>
              <a:ext cx="1817370" cy="3268345"/>
            </a:xfrm>
            <a:custGeom>
              <a:avLst/>
              <a:gdLst/>
              <a:ahLst/>
              <a:cxnLst/>
              <a:rect l="l" t="t" r="r" b="b"/>
              <a:pathLst>
                <a:path w="1817370" h="3268345">
                  <a:moveTo>
                    <a:pt x="1817370" y="0"/>
                  </a:moveTo>
                  <a:lnTo>
                    <a:pt x="0" y="3268217"/>
                  </a:lnTo>
                  <a:lnTo>
                    <a:pt x="1817370" y="3268217"/>
                  </a:lnTo>
                  <a:lnTo>
                    <a:pt x="1817370" y="0"/>
                  </a:lnTo>
                  <a:close/>
                </a:path>
              </a:pathLst>
            </a:custGeom>
            <a:solidFill>
              <a:srgbClr val="90C225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0" y="4013453"/>
            <a:ext cx="448945" cy="2844800"/>
          </a:xfrm>
          <a:custGeom>
            <a:avLst/>
            <a:gdLst/>
            <a:ahLst/>
            <a:cxnLst/>
            <a:rect l="l" t="t" r="r" b="b"/>
            <a:pathLst>
              <a:path w="448945" h="2844800">
                <a:moveTo>
                  <a:pt x="0" y="0"/>
                </a:moveTo>
                <a:lnTo>
                  <a:pt x="0" y="2844546"/>
                </a:lnTo>
                <a:lnTo>
                  <a:pt x="448818" y="2844546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424768" y="257575"/>
            <a:ext cx="999680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200" dirty="0">
                <a:solidFill>
                  <a:srgbClr val="90C225"/>
                </a:solidFill>
                <a:latin typeface="Trebuchet MS"/>
                <a:cs typeface="Trebuchet MS"/>
              </a:rPr>
              <a:t>Environmental</a:t>
            </a:r>
            <a:r>
              <a:rPr sz="3200" spc="-220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90C225"/>
                </a:solidFill>
                <a:latin typeface="Trebuchet MS"/>
                <a:cs typeface="Trebuchet MS"/>
              </a:rPr>
              <a:t>Equity</a:t>
            </a:r>
            <a:r>
              <a:rPr sz="3200" spc="-110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3200" spc="-229" dirty="0">
                <a:solidFill>
                  <a:srgbClr val="90C225"/>
                </a:solidFill>
                <a:latin typeface="Trebuchet MS"/>
                <a:cs typeface="Trebuchet MS"/>
              </a:rPr>
              <a:t>v.</a:t>
            </a:r>
            <a:r>
              <a:rPr sz="3200" spc="-10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90C225"/>
                </a:solidFill>
                <a:latin typeface="Trebuchet MS"/>
                <a:cs typeface="Trebuchet MS"/>
              </a:rPr>
              <a:t>Environmental</a:t>
            </a:r>
            <a:r>
              <a:rPr sz="3200" spc="-100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90C225"/>
                </a:solidFill>
                <a:latin typeface="Trebuchet MS"/>
                <a:cs typeface="Trebuchet MS"/>
              </a:rPr>
              <a:t>Justice:</a:t>
            </a:r>
            <a:r>
              <a:rPr sz="3200" spc="-105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br>
              <a:rPr lang="en-US" sz="3200" spc="-105" dirty="0">
                <a:solidFill>
                  <a:srgbClr val="90C225"/>
                </a:solidFill>
                <a:latin typeface="Trebuchet MS"/>
                <a:cs typeface="Trebuchet MS"/>
              </a:rPr>
            </a:br>
            <a:r>
              <a:rPr sz="3200" spc="-10" dirty="0">
                <a:solidFill>
                  <a:srgbClr val="90C225"/>
                </a:solidFill>
                <a:latin typeface="Trebuchet MS"/>
                <a:cs typeface="Trebuchet MS"/>
              </a:rPr>
              <a:t>What’s </a:t>
            </a:r>
            <a:r>
              <a:rPr sz="3200" dirty="0">
                <a:solidFill>
                  <a:srgbClr val="90C225"/>
                </a:solidFill>
                <a:latin typeface="Trebuchet MS"/>
                <a:cs typeface="Trebuchet MS"/>
              </a:rPr>
              <a:t>the</a:t>
            </a:r>
            <a:r>
              <a:rPr sz="3200" spc="-90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90C225"/>
                </a:solidFill>
                <a:latin typeface="Trebuchet MS"/>
                <a:cs typeface="Trebuchet MS"/>
              </a:rPr>
              <a:t>Difference?</a:t>
            </a:r>
            <a:r>
              <a:rPr sz="3200" spc="-80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90C225"/>
                </a:solidFill>
                <a:latin typeface="Trebuchet MS"/>
                <a:cs typeface="Trebuchet MS"/>
              </a:rPr>
              <a:t>(source</a:t>
            </a:r>
            <a:r>
              <a:rPr sz="3200" spc="-80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3200" spc="-10" dirty="0">
                <a:solidFill>
                  <a:srgbClr val="90C225"/>
                </a:solidFill>
                <a:latin typeface="Trebuchet MS"/>
                <a:cs typeface="Trebuchet MS"/>
              </a:rPr>
              <a:t>MobilizeGreen)</a:t>
            </a:r>
            <a:endParaRPr sz="3200" dirty="0">
              <a:latin typeface="Trebuchet MS"/>
              <a:cs typeface="Trebuchet MS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83942" y="1359408"/>
            <a:ext cx="8498573" cy="549859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074" y="628903"/>
            <a:ext cx="64262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spc="-60" dirty="0">
                <a:solidFill>
                  <a:srgbClr val="90C225"/>
                </a:solidFill>
                <a:latin typeface="Trebuchet MS"/>
                <a:cs typeface="Trebuchet MS"/>
              </a:rPr>
              <a:t>Pre-</a:t>
            </a:r>
            <a:r>
              <a:rPr sz="3600" dirty="0">
                <a:solidFill>
                  <a:srgbClr val="90C225"/>
                </a:solidFill>
                <a:latin typeface="Trebuchet MS"/>
                <a:cs typeface="Trebuchet MS"/>
              </a:rPr>
              <a:t>Executive</a:t>
            </a:r>
            <a:r>
              <a:rPr sz="3600" spc="-100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3600" dirty="0">
                <a:solidFill>
                  <a:srgbClr val="90C225"/>
                </a:solidFill>
                <a:latin typeface="Trebuchet MS"/>
                <a:cs typeface="Trebuchet MS"/>
              </a:rPr>
              <a:t>Order</a:t>
            </a:r>
            <a:r>
              <a:rPr sz="3600" spc="-105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br>
              <a:rPr lang="en-US" sz="3600" spc="-105" dirty="0">
                <a:solidFill>
                  <a:srgbClr val="90C225"/>
                </a:solidFill>
                <a:latin typeface="Trebuchet MS"/>
                <a:cs typeface="Trebuchet MS"/>
              </a:rPr>
            </a:br>
            <a:r>
              <a:rPr sz="3600" dirty="0">
                <a:solidFill>
                  <a:srgbClr val="90C225"/>
                </a:solidFill>
                <a:latin typeface="Trebuchet MS"/>
                <a:cs typeface="Trebuchet MS"/>
              </a:rPr>
              <a:t>Federal</a:t>
            </a:r>
            <a:r>
              <a:rPr sz="3600" spc="-100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3600" spc="-35" dirty="0">
                <a:solidFill>
                  <a:srgbClr val="90C225"/>
                </a:solidFill>
                <a:latin typeface="Trebuchet MS"/>
                <a:cs typeface="Trebuchet MS"/>
              </a:rPr>
              <a:t>EJ </a:t>
            </a:r>
            <a:r>
              <a:rPr sz="3600" spc="-40" dirty="0">
                <a:solidFill>
                  <a:srgbClr val="90C225"/>
                </a:solidFill>
                <a:latin typeface="Trebuchet MS"/>
                <a:cs typeface="Trebuchet MS"/>
              </a:rPr>
              <a:t>History,</a:t>
            </a:r>
            <a:r>
              <a:rPr sz="3600" spc="-215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lang="en-US" sz="3600" spc="-10" dirty="0">
                <a:solidFill>
                  <a:srgbClr val="90C225"/>
                </a:solidFill>
                <a:latin typeface="Trebuchet MS"/>
                <a:cs typeface="Trebuchet MS"/>
              </a:rPr>
              <a:t>S</a:t>
            </a:r>
            <a:r>
              <a:rPr sz="3600" spc="-10" dirty="0">
                <a:solidFill>
                  <a:srgbClr val="90C225"/>
                </a:solidFill>
                <a:latin typeface="Trebuchet MS"/>
                <a:cs typeface="Trebuchet MS"/>
              </a:rPr>
              <a:t>napshots</a:t>
            </a:r>
            <a:endParaRPr sz="36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4018" y="2030594"/>
            <a:ext cx="6986270" cy="3676015"/>
          </a:xfrm>
          <a:prstGeom prst="rect">
            <a:avLst/>
          </a:prstGeom>
        </p:spPr>
        <p:txBody>
          <a:bodyPr vert="horz" wrap="square" lIns="0" tIns="65404" rIns="0" bIns="0" rtlCol="0">
            <a:spAutoFit/>
          </a:bodyPr>
          <a:lstStyle/>
          <a:p>
            <a:pPr marL="355600" marR="69850" indent="-342900">
              <a:lnSpc>
                <a:spcPct val="79600"/>
              </a:lnSpc>
              <a:spcBef>
                <a:spcPts val="515"/>
              </a:spcBef>
              <a:buClr>
                <a:srgbClr val="90C225"/>
              </a:buClr>
              <a:buSzPct val="79411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700" spc="-80" dirty="0">
                <a:solidFill>
                  <a:srgbClr val="FFFFFF"/>
                </a:solidFill>
                <a:latin typeface="Trebuchet MS"/>
                <a:cs typeface="Trebuchet MS"/>
              </a:rPr>
              <a:t>EPA</a:t>
            </a:r>
            <a:r>
              <a:rPr sz="17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Trebuchet MS"/>
                <a:cs typeface="Trebuchet MS"/>
              </a:rPr>
              <a:t>Environmental</a:t>
            </a:r>
            <a:r>
              <a:rPr sz="17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Justice</a:t>
            </a:r>
            <a:r>
              <a:rPr sz="17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Trebuchet MS"/>
                <a:cs typeface="Trebuchet MS"/>
              </a:rPr>
              <a:t>Timeline: </a:t>
            </a:r>
            <a:r>
              <a:rPr sz="1900" u="sng" spc="-10" dirty="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rebuchet MS"/>
                <a:cs typeface="Trebuchet MS"/>
                <a:hlinkClick r:id="rId2"/>
              </a:rPr>
              <a:t>https://www.epa.gov/environmentaljustice/environmental-</a:t>
            </a:r>
            <a:r>
              <a:rPr sz="1900" spc="-10" dirty="0">
                <a:solidFill>
                  <a:srgbClr val="99C93B"/>
                </a:solidFill>
                <a:latin typeface="Trebuchet MS"/>
                <a:cs typeface="Trebuchet MS"/>
                <a:hlinkClick r:id="rId2"/>
              </a:rPr>
              <a:t> </a:t>
            </a:r>
            <a:r>
              <a:rPr sz="1900" u="sng" spc="-10" dirty="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rebuchet MS"/>
                <a:cs typeface="Trebuchet MS"/>
                <a:hlinkClick r:id="rId2"/>
              </a:rPr>
              <a:t>justice-timeline</a:t>
            </a:r>
            <a:endParaRPr sz="19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540"/>
              </a:spcBef>
              <a:buClr>
                <a:srgbClr val="90C225"/>
              </a:buClr>
              <a:buSzPct val="78947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900" dirty="0">
                <a:solidFill>
                  <a:srgbClr val="FFFFFF"/>
                </a:solidFill>
                <a:latin typeface="Georgia"/>
                <a:cs typeface="Georgia"/>
              </a:rPr>
              <a:t>Sit-in</a:t>
            </a:r>
            <a:r>
              <a:rPr sz="19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FFFFFF"/>
                </a:solidFill>
                <a:latin typeface="Georgia"/>
                <a:cs typeface="Georgia"/>
              </a:rPr>
              <a:t>Against</a:t>
            </a:r>
            <a:r>
              <a:rPr sz="19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FFFFFF"/>
                </a:solidFill>
                <a:latin typeface="Georgia"/>
                <a:cs typeface="Georgia"/>
              </a:rPr>
              <a:t>Warren</a:t>
            </a:r>
            <a:r>
              <a:rPr sz="19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FFFFFF"/>
                </a:solidFill>
                <a:latin typeface="Georgia"/>
                <a:cs typeface="Georgia"/>
              </a:rPr>
              <a:t>County,</a:t>
            </a:r>
            <a:r>
              <a:rPr sz="19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FFFFFF"/>
                </a:solidFill>
                <a:latin typeface="Georgia"/>
                <a:cs typeface="Georgia"/>
              </a:rPr>
              <a:t>NC PCB </a:t>
            </a:r>
            <a:r>
              <a:rPr sz="1900" spc="-10" dirty="0">
                <a:solidFill>
                  <a:srgbClr val="FFFFFF"/>
                </a:solidFill>
                <a:latin typeface="Georgia"/>
                <a:cs typeface="Georgia"/>
              </a:rPr>
              <a:t>Landfill:</a:t>
            </a:r>
            <a:endParaRPr sz="1900">
              <a:latin typeface="Georgia"/>
              <a:cs typeface="Georgia"/>
            </a:endParaRPr>
          </a:p>
          <a:p>
            <a:pPr marL="354965" marR="5080" indent="-342900">
              <a:lnSpc>
                <a:spcPts val="1820"/>
              </a:lnSpc>
              <a:spcBef>
                <a:spcPts val="990"/>
              </a:spcBef>
              <a:buClr>
                <a:srgbClr val="90C225"/>
              </a:buClr>
              <a:buSzPct val="78947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900" dirty="0">
                <a:solidFill>
                  <a:srgbClr val="FFFFFF"/>
                </a:solidFill>
                <a:latin typeface="Georgia"/>
                <a:cs typeface="Georgia"/>
              </a:rPr>
              <a:t>The</a:t>
            </a:r>
            <a:r>
              <a:rPr sz="1900" spc="-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FFFFFF"/>
                </a:solidFill>
                <a:latin typeface="Georgia"/>
                <a:cs typeface="Georgia"/>
              </a:rPr>
              <a:t>second</a:t>
            </a:r>
            <a:r>
              <a:rPr sz="19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FFFFFF"/>
                </a:solidFill>
                <a:latin typeface="Georgia"/>
                <a:cs typeface="Georgia"/>
              </a:rPr>
              <a:t>time</a:t>
            </a:r>
            <a:r>
              <a:rPr sz="19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FFFFFF"/>
                </a:solidFill>
                <a:latin typeface="Georgia"/>
                <a:cs typeface="Georgia"/>
              </a:rPr>
              <a:t>African</a:t>
            </a:r>
            <a:r>
              <a:rPr sz="19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FFFFFF"/>
                </a:solidFill>
                <a:latin typeface="Georgia"/>
                <a:cs typeface="Georgia"/>
              </a:rPr>
              <a:t>Americans</a:t>
            </a:r>
            <a:r>
              <a:rPr sz="19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FFFFFF"/>
                </a:solidFill>
                <a:latin typeface="Georgia"/>
                <a:cs typeface="Georgia"/>
              </a:rPr>
              <a:t>mobilized</a:t>
            </a:r>
            <a:r>
              <a:rPr sz="19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1900" spc="-10" dirty="0">
                <a:solidFill>
                  <a:srgbClr val="FFFFFF"/>
                </a:solidFill>
                <a:latin typeface="Georgia"/>
                <a:cs typeface="Georgia"/>
              </a:rPr>
              <a:t> national, </a:t>
            </a:r>
            <a:r>
              <a:rPr sz="1900" dirty="0">
                <a:solidFill>
                  <a:srgbClr val="FFFFFF"/>
                </a:solidFill>
                <a:latin typeface="Georgia"/>
                <a:cs typeface="Georgia"/>
              </a:rPr>
              <a:t>broad-based</a:t>
            </a:r>
            <a:r>
              <a:rPr sz="1900" spc="-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FFFFFF"/>
                </a:solidFill>
                <a:latin typeface="Georgia"/>
                <a:cs typeface="Georgia"/>
              </a:rPr>
              <a:t>group</a:t>
            </a:r>
            <a:r>
              <a:rPr sz="1900" spc="-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FFFFFF"/>
                </a:solidFill>
                <a:latin typeface="Georgia"/>
                <a:cs typeface="Georgia"/>
              </a:rPr>
              <a:t>was</a:t>
            </a:r>
            <a:r>
              <a:rPr sz="19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1900" spc="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FFFFFF"/>
                </a:solidFill>
                <a:latin typeface="Georgia"/>
                <a:cs typeface="Georgia"/>
              </a:rPr>
              <a:t>nonviolent</a:t>
            </a:r>
            <a:r>
              <a:rPr sz="19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Georgia"/>
                <a:cs typeface="Georgia"/>
              </a:rPr>
              <a:t>sit-</a:t>
            </a:r>
            <a:r>
              <a:rPr sz="1900" dirty="0">
                <a:solidFill>
                  <a:srgbClr val="FFFFFF"/>
                </a:solidFill>
                <a:latin typeface="Georgia"/>
                <a:cs typeface="Georgia"/>
              </a:rPr>
              <a:t>in</a:t>
            </a:r>
            <a:r>
              <a:rPr sz="1900" spc="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FFFFFF"/>
                </a:solidFill>
                <a:latin typeface="Georgia"/>
                <a:cs typeface="Georgia"/>
              </a:rPr>
              <a:t>protest</a:t>
            </a:r>
            <a:r>
              <a:rPr sz="1900" spc="-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FFFFFF"/>
                </a:solidFill>
                <a:latin typeface="Georgia"/>
                <a:cs typeface="Georgia"/>
              </a:rPr>
              <a:t>against</a:t>
            </a:r>
            <a:r>
              <a:rPr sz="1900" spc="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900" spc="-50" dirty="0">
                <a:solidFill>
                  <a:srgbClr val="FFFFFF"/>
                </a:solidFill>
                <a:latin typeface="Georgia"/>
                <a:cs typeface="Georgia"/>
              </a:rPr>
              <a:t>a </a:t>
            </a:r>
            <a:r>
              <a:rPr sz="1900" dirty="0">
                <a:solidFill>
                  <a:srgbClr val="FFFFFF"/>
                </a:solidFill>
                <a:latin typeface="Georgia"/>
                <a:cs typeface="Georgia"/>
              </a:rPr>
              <a:t>polychlorinated</a:t>
            </a:r>
            <a:r>
              <a:rPr sz="1900" spc="-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FFFFFF"/>
                </a:solidFill>
                <a:latin typeface="Georgia"/>
                <a:cs typeface="Georgia"/>
              </a:rPr>
              <a:t>biphenyl</a:t>
            </a:r>
            <a:r>
              <a:rPr sz="19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FFFFFF"/>
                </a:solidFill>
                <a:latin typeface="Georgia"/>
                <a:cs typeface="Georgia"/>
              </a:rPr>
              <a:t>(PCB)</a:t>
            </a:r>
            <a:r>
              <a:rPr sz="19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FFFFFF"/>
                </a:solidFill>
                <a:latin typeface="Georgia"/>
                <a:cs typeface="Georgia"/>
              </a:rPr>
              <a:t>landfill</a:t>
            </a:r>
            <a:r>
              <a:rPr sz="19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FFFFFF"/>
                </a:solidFill>
                <a:latin typeface="Georgia"/>
                <a:cs typeface="Georgia"/>
              </a:rPr>
              <a:t>in</a:t>
            </a:r>
            <a:r>
              <a:rPr sz="19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FFFFFF"/>
                </a:solidFill>
                <a:latin typeface="Georgia"/>
                <a:cs typeface="Georgia"/>
              </a:rPr>
              <a:t>Warren</a:t>
            </a:r>
            <a:r>
              <a:rPr sz="19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Georgia"/>
                <a:cs typeface="Georgia"/>
              </a:rPr>
              <a:t>County, </a:t>
            </a:r>
            <a:r>
              <a:rPr sz="1900" dirty="0">
                <a:solidFill>
                  <a:srgbClr val="FFFFFF"/>
                </a:solidFill>
                <a:latin typeface="Georgia"/>
                <a:cs typeface="Georgia"/>
              </a:rPr>
              <a:t>North</a:t>
            </a:r>
            <a:r>
              <a:rPr sz="1900" spc="-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FFFFFF"/>
                </a:solidFill>
                <a:latin typeface="Georgia"/>
                <a:cs typeface="Georgia"/>
              </a:rPr>
              <a:t>Carolina.</a:t>
            </a:r>
            <a:r>
              <a:rPr sz="19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FFFFFF"/>
                </a:solidFill>
                <a:latin typeface="Georgia"/>
                <a:cs typeface="Georgia"/>
              </a:rPr>
              <a:t>Over</a:t>
            </a:r>
            <a:r>
              <a:rPr sz="1900" spc="-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FFFFFF"/>
                </a:solidFill>
                <a:latin typeface="Georgia"/>
                <a:cs typeface="Georgia"/>
              </a:rPr>
              <a:t>500</a:t>
            </a:r>
            <a:r>
              <a:rPr sz="1900" spc="-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FFFFFF"/>
                </a:solidFill>
                <a:latin typeface="Georgia"/>
                <a:cs typeface="Georgia"/>
              </a:rPr>
              <a:t>environmentalists</a:t>
            </a:r>
            <a:r>
              <a:rPr sz="19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FFFFFF"/>
                </a:solidFill>
                <a:latin typeface="Georgia"/>
                <a:cs typeface="Georgia"/>
              </a:rPr>
              <a:t>and</a:t>
            </a:r>
            <a:r>
              <a:rPr sz="19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FFFFFF"/>
                </a:solidFill>
                <a:latin typeface="Georgia"/>
                <a:cs typeface="Georgia"/>
              </a:rPr>
              <a:t>civil</a:t>
            </a:r>
            <a:r>
              <a:rPr sz="1900" spc="-10" dirty="0">
                <a:solidFill>
                  <a:srgbClr val="FFFFFF"/>
                </a:solidFill>
                <a:latin typeface="Georgia"/>
                <a:cs typeface="Georgia"/>
              </a:rPr>
              <a:t> rights </a:t>
            </a:r>
            <a:r>
              <a:rPr sz="1900" dirty="0">
                <a:solidFill>
                  <a:srgbClr val="FFFFFF"/>
                </a:solidFill>
                <a:latin typeface="Georgia"/>
                <a:cs typeface="Georgia"/>
              </a:rPr>
              <a:t>activists</a:t>
            </a:r>
            <a:r>
              <a:rPr sz="19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FFFFFF"/>
                </a:solidFill>
                <a:latin typeface="Georgia"/>
                <a:cs typeface="Georgia"/>
              </a:rPr>
              <a:t>were</a:t>
            </a:r>
            <a:r>
              <a:rPr sz="19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FFFFFF"/>
                </a:solidFill>
                <a:latin typeface="Georgia"/>
                <a:cs typeface="Georgia"/>
              </a:rPr>
              <a:t>arrested</a:t>
            </a:r>
            <a:r>
              <a:rPr sz="19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FFFFFF"/>
                </a:solidFill>
                <a:latin typeface="Georgia"/>
                <a:cs typeface="Georgia"/>
              </a:rPr>
              <a:t>and</a:t>
            </a:r>
            <a:r>
              <a:rPr sz="19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FFFFFF"/>
                </a:solidFill>
                <a:latin typeface="Georgia"/>
                <a:cs typeface="Georgia"/>
              </a:rPr>
              <a:t>the</a:t>
            </a:r>
            <a:r>
              <a:rPr sz="1900" spc="-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FFFFFF"/>
                </a:solidFill>
                <a:latin typeface="Georgia"/>
                <a:cs typeface="Georgia"/>
              </a:rPr>
              <a:t>protest</a:t>
            </a:r>
            <a:r>
              <a:rPr sz="1900" spc="-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FFFFFF"/>
                </a:solidFill>
                <a:latin typeface="Georgia"/>
                <a:cs typeface="Georgia"/>
              </a:rPr>
              <a:t>was</a:t>
            </a:r>
            <a:r>
              <a:rPr sz="19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FFFFFF"/>
                </a:solidFill>
                <a:latin typeface="Georgia"/>
                <a:cs typeface="Georgia"/>
              </a:rPr>
              <a:t>unsuccessful</a:t>
            </a:r>
            <a:r>
              <a:rPr sz="19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900" spc="-25" dirty="0">
                <a:solidFill>
                  <a:srgbClr val="FFFFFF"/>
                </a:solidFill>
                <a:latin typeface="Georgia"/>
                <a:cs typeface="Georgia"/>
              </a:rPr>
              <a:t>in </a:t>
            </a:r>
            <a:r>
              <a:rPr sz="1900" dirty="0">
                <a:solidFill>
                  <a:srgbClr val="FFFFFF"/>
                </a:solidFill>
                <a:latin typeface="Georgia"/>
                <a:cs typeface="Georgia"/>
              </a:rPr>
              <a:t>halting</a:t>
            </a:r>
            <a:r>
              <a:rPr sz="1900" spc="-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FFFFFF"/>
                </a:solidFill>
                <a:latin typeface="Georgia"/>
                <a:cs typeface="Georgia"/>
              </a:rPr>
              <a:t>construction.</a:t>
            </a:r>
            <a:r>
              <a:rPr sz="19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FFFFFF"/>
                </a:solidFill>
                <a:latin typeface="Georgia"/>
                <a:cs typeface="Georgia"/>
              </a:rPr>
              <a:t>This</a:t>
            </a:r>
            <a:r>
              <a:rPr sz="19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FFFFFF"/>
                </a:solidFill>
                <a:latin typeface="Georgia"/>
                <a:cs typeface="Georgia"/>
              </a:rPr>
              <a:t>event</a:t>
            </a:r>
            <a:r>
              <a:rPr sz="1900" spc="-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FFFFFF"/>
                </a:solidFill>
                <a:latin typeface="Georgia"/>
                <a:cs typeface="Georgia"/>
              </a:rPr>
              <a:t>is widely</a:t>
            </a:r>
            <a:r>
              <a:rPr sz="1900" spc="-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FFFFFF"/>
                </a:solidFill>
                <a:latin typeface="Georgia"/>
                <a:cs typeface="Georgia"/>
              </a:rPr>
              <a:t>understood</a:t>
            </a:r>
            <a:r>
              <a:rPr sz="19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FFFFFF"/>
                </a:solidFill>
                <a:latin typeface="Georgia"/>
                <a:cs typeface="Georgia"/>
              </a:rPr>
              <a:t>to</a:t>
            </a:r>
            <a:r>
              <a:rPr sz="1900" spc="-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FFFFFF"/>
                </a:solidFill>
                <a:latin typeface="Georgia"/>
                <a:cs typeface="Georgia"/>
              </a:rPr>
              <a:t>be</a:t>
            </a:r>
            <a:r>
              <a:rPr sz="19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900" spc="-25" dirty="0">
                <a:solidFill>
                  <a:srgbClr val="FFFFFF"/>
                </a:solidFill>
                <a:latin typeface="Georgia"/>
                <a:cs typeface="Georgia"/>
              </a:rPr>
              <a:t>the </a:t>
            </a:r>
            <a:r>
              <a:rPr sz="1900" dirty="0">
                <a:solidFill>
                  <a:srgbClr val="FFFFFF"/>
                </a:solidFill>
                <a:latin typeface="Georgia"/>
                <a:cs typeface="Georgia"/>
              </a:rPr>
              <a:t>catalyst</a:t>
            </a:r>
            <a:r>
              <a:rPr sz="1900" spc="-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FFFFFF"/>
                </a:solidFill>
                <a:latin typeface="Georgia"/>
                <a:cs typeface="Georgia"/>
              </a:rPr>
              <a:t>for</a:t>
            </a:r>
            <a:r>
              <a:rPr sz="1900" spc="-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FFFFFF"/>
                </a:solidFill>
                <a:latin typeface="Georgia"/>
                <a:cs typeface="Georgia"/>
              </a:rPr>
              <a:t>the</a:t>
            </a:r>
            <a:r>
              <a:rPr sz="1900" spc="-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FFFFFF"/>
                </a:solidFill>
                <a:latin typeface="Georgia"/>
                <a:cs typeface="Georgia"/>
              </a:rPr>
              <a:t>Environmental</a:t>
            </a:r>
            <a:r>
              <a:rPr sz="1900" spc="-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FFFFFF"/>
                </a:solidFill>
                <a:latin typeface="Georgia"/>
                <a:cs typeface="Georgia"/>
              </a:rPr>
              <a:t>Justice</a:t>
            </a:r>
            <a:r>
              <a:rPr sz="19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Georgia"/>
                <a:cs typeface="Georgia"/>
              </a:rPr>
              <a:t>Movement.</a:t>
            </a:r>
            <a:endParaRPr sz="1900">
              <a:latin typeface="Georgia"/>
              <a:cs typeface="Georgia"/>
            </a:endParaRPr>
          </a:p>
          <a:p>
            <a:pPr marL="355600" marR="242570" indent="-342900">
              <a:lnSpc>
                <a:spcPts val="1820"/>
              </a:lnSpc>
              <a:spcBef>
                <a:spcPts val="1030"/>
              </a:spcBef>
              <a:buClr>
                <a:srgbClr val="90C225"/>
              </a:buClr>
              <a:buSzPct val="78947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900" dirty="0">
                <a:solidFill>
                  <a:srgbClr val="FFFFFF"/>
                </a:solidFill>
                <a:latin typeface="Georgia"/>
                <a:cs typeface="Georgia"/>
              </a:rPr>
              <a:t>State</a:t>
            </a:r>
            <a:r>
              <a:rPr sz="1900" spc="-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FFFFFF"/>
                </a:solidFill>
                <a:latin typeface="Georgia"/>
                <a:cs typeface="Georgia"/>
              </a:rPr>
              <a:t>and</a:t>
            </a:r>
            <a:r>
              <a:rPr sz="19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FFFFFF"/>
                </a:solidFill>
                <a:latin typeface="Georgia"/>
                <a:cs typeface="Georgia"/>
              </a:rPr>
              <a:t>EPA</a:t>
            </a:r>
            <a:r>
              <a:rPr sz="19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FFFFFF"/>
                </a:solidFill>
                <a:latin typeface="Georgia"/>
                <a:cs typeface="Georgia"/>
              </a:rPr>
              <a:t>were</a:t>
            </a:r>
            <a:r>
              <a:rPr sz="19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FFFFFF"/>
                </a:solidFill>
                <a:latin typeface="Georgia"/>
                <a:cs typeface="Georgia"/>
              </a:rPr>
              <a:t>faulted</a:t>
            </a:r>
            <a:r>
              <a:rPr sz="19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FFFFFF"/>
                </a:solidFill>
                <a:latin typeface="Georgia"/>
                <a:cs typeface="Georgia"/>
              </a:rPr>
              <a:t>for</a:t>
            </a:r>
            <a:r>
              <a:rPr sz="19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FFFFFF"/>
                </a:solidFill>
                <a:latin typeface="Georgia"/>
                <a:cs typeface="Georgia"/>
              </a:rPr>
              <a:t>placing</a:t>
            </a:r>
            <a:r>
              <a:rPr sz="19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FFFFFF"/>
                </a:solidFill>
                <a:latin typeface="Georgia"/>
                <a:cs typeface="Georgia"/>
              </a:rPr>
              <a:t>the</a:t>
            </a:r>
            <a:r>
              <a:rPr sz="19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FFFFFF"/>
                </a:solidFill>
                <a:latin typeface="Georgia"/>
                <a:cs typeface="Georgia"/>
              </a:rPr>
              <a:t>landfill</a:t>
            </a:r>
            <a:r>
              <a:rPr sz="19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FFFFFF"/>
                </a:solidFill>
                <a:latin typeface="Georgia"/>
                <a:cs typeface="Georgia"/>
              </a:rPr>
              <a:t>in</a:t>
            </a:r>
            <a:r>
              <a:rPr sz="19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FFFFFF"/>
                </a:solidFill>
                <a:latin typeface="Georgia"/>
                <a:cs typeface="Georgia"/>
              </a:rPr>
              <a:t>a </a:t>
            </a:r>
            <a:r>
              <a:rPr sz="1900" spc="-10" dirty="0">
                <a:solidFill>
                  <a:srgbClr val="FFFFFF"/>
                </a:solidFill>
                <a:latin typeface="Georgia"/>
                <a:cs typeface="Georgia"/>
              </a:rPr>
              <a:t>poor, </a:t>
            </a:r>
            <a:r>
              <a:rPr sz="1900" dirty="0">
                <a:solidFill>
                  <a:srgbClr val="FFFFFF"/>
                </a:solidFill>
                <a:latin typeface="Georgia"/>
                <a:cs typeface="Georgia"/>
              </a:rPr>
              <a:t>rural,</a:t>
            </a:r>
            <a:r>
              <a:rPr sz="1900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FFFFFF"/>
                </a:solidFill>
                <a:latin typeface="Georgia"/>
                <a:cs typeface="Georgia"/>
              </a:rPr>
              <a:t>minority</a:t>
            </a:r>
            <a:r>
              <a:rPr sz="19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FFFFFF"/>
                </a:solidFill>
                <a:latin typeface="Georgia"/>
                <a:cs typeface="Georgia"/>
              </a:rPr>
              <a:t>community,</a:t>
            </a:r>
            <a:r>
              <a:rPr sz="19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FFFFFF"/>
                </a:solidFill>
                <a:latin typeface="Georgia"/>
                <a:cs typeface="Georgia"/>
              </a:rPr>
              <a:t>and</a:t>
            </a:r>
            <a:r>
              <a:rPr sz="19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FFFFFF"/>
                </a:solidFill>
                <a:latin typeface="Georgia"/>
                <a:cs typeface="Georgia"/>
              </a:rPr>
              <a:t>minimizing </a:t>
            </a:r>
            <a:r>
              <a:rPr sz="1900" spc="-10" dirty="0">
                <a:solidFill>
                  <a:srgbClr val="FFFFFF"/>
                </a:solidFill>
                <a:latin typeface="Georgia"/>
                <a:cs typeface="Georgia"/>
              </a:rPr>
              <a:t>environmental </a:t>
            </a:r>
            <a:r>
              <a:rPr sz="1900" dirty="0">
                <a:solidFill>
                  <a:srgbClr val="FFFFFF"/>
                </a:solidFill>
                <a:latin typeface="Georgia"/>
                <a:cs typeface="Georgia"/>
              </a:rPr>
              <a:t>risks,</a:t>
            </a:r>
            <a:r>
              <a:rPr sz="19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FFFFFF"/>
                </a:solidFill>
                <a:latin typeface="Georgia"/>
                <a:cs typeface="Georgia"/>
              </a:rPr>
              <a:t>such</a:t>
            </a:r>
            <a:r>
              <a:rPr sz="19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FFFFFF"/>
                </a:solidFill>
                <a:latin typeface="Georgia"/>
                <a:cs typeface="Georgia"/>
              </a:rPr>
              <a:t>as to</a:t>
            </a:r>
            <a:r>
              <a:rPr sz="19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Georgia"/>
                <a:cs typeface="Georgia"/>
              </a:rPr>
              <a:t>groundwater.</a:t>
            </a:r>
            <a:endParaRPr sz="1900">
              <a:latin typeface="Georgia"/>
              <a:cs typeface="Georg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649718" y="81534"/>
            <a:ext cx="4384040" cy="6417310"/>
            <a:chOff x="7649718" y="81534"/>
            <a:chExt cx="4384040" cy="641731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49718" y="81534"/>
              <a:ext cx="4383785" cy="298780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25968" y="3069336"/>
              <a:ext cx="3431284" cy="34289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074" y="628903"/>
            <a:ext cx="643763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spc="-60" dirty="0">
                <a:solidFill>
                  <a:srgbClr val="90C225"/>
                </a:solidFill>
                <a:latin typeface="Trebuchet MS"/>
                <a:cs typeface="Trebuchet MS"/>
              </a:rPr>
              <a:t>Pre-</a:t>
            </a:r>
            <a:r>
              <a:rPr sz="3600" dirty="0">
                <a:solidFill>
                  <a:srgbClr val="90C225"/>
                </a:solidFill>
                <a:latin typeface="Trebuchet MS"/>
                <a:cs typeface="Trebuchet MS"/>
              </a:rPr>
              <a:t>Executive</a:t>
            </a:r>
            <a:r>
              <a:rPr sz="3600" spc="-60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3600" dirty="0">
                <a:solidFill>
                  <a:srgbClr val="90C225"/>
                </a:solidFill>
                <a:latin typeface="Trebuchet MS"/>
                <a:cs typeface="Trebuchet MS"/>
              </a:rPr>
              <a:t>Order</a:t>
            </a:r>
            <a:r>
              <a:rPr sz="3600" spc="-65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3600" dirty="0">
                <a:solidFill>
                  <a:srgbClr val="90C225"/>
                </a:solidFill>
                <a:latin typeface="Trebuchet MS"/>
                <a:cs typeface="Trebuchet MS"/>
              </a:rPr>
              <a:t>EJ</a:t>
            </a:r>
            <a:r>
              <a:rPr sz="3600" spc="-55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3600" spc="-35" dirty="0">
                <a:solidFill>
                  <a:srgbClr val="90C225"/>
                </a:solidFill>
                <a:latin typeface="Trebuchet MS"/>
                <a:cs typeface="Trebuchet MS"/>
              </a:rPr>
              <a:t>History, </a:t>
            </a:r>
            <a:r>
              <a:rPr lang="en-US" sz="3600" spc="-10" dirty="0">
                <a:solidFill>
                  <a:srgbClr val="90C225"/>
                </a:solidFill>
                <a:latin typeface="Trebuchet MS"/>
                <a:cs typeface="Trebuchet MS"/>
              </a:rPr>
              <a:t>S</a:t>
            </a:r>
            <a:r>
              <a:rPr sz="3600" spc="-10" dirty="0">
                <a:solidFill>
                  <a:srgbClr val="90C225"/>
                </a:solidFill>
                <a:latin typeface="Trebuchet MS"/>
                <a:cs typeface="Trebuchet MS"/>
              </a:rPr>
              <a:t>napshots</a:t>
            </a:r>
            <a:endParaRPr sz="36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92100" y="2082657"/>
            <a:ext cx="8660765" cy="4011929"/>
          </a:xfrm>
          <a:prstGeom prst="rect">
            <a:avLst/>
          </a:prstGeom>
        </p:spPr>
        <p:txBody>
          <a:bodyPr vert="horz" wrap="square" lIns="0" tIns="1517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95"/>
              </a:spcBef>
              <a:buClr>
                <a:srgbClr val="90C225"/>
              </a:buClr>
              <a:buSzPct val="79166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b="1" dirty="0">
                <a:solidFill>
                  <a:srgbClr val="FFFFFF"/>
                </a:solidFill>
                <a:latin typeface="Georgia"/>
                <a:cs typeface="Georgia"/>
              </a:rPr>
              <a:t>General</a:t>
            </a:r>
            <a:r>
              <a:rPr sz="2400" b="1" spc="-6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Georgia"/>
                <a:cs typeface="Georgia"/>
              </a:rPr>
              <a:t>Accounting</a:t>
            </a:r>
            <a:r>
              <a:rPr sz="2400" b="1" spc="-7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Georgia"/>
                <a:cs typeface="Georgia"/>
              </a:rPr>
              <a:t>Office</a:t>
            </a:r>
            <a:r>
              <a:rPr sz="2400" b="1" spc="-6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Georgia"/>
                <a:cs typeface="Georgia"/>
              </a:rPr>
              <a:t>Study</a:t>
            </a:r>
            <a:r>
              <a:rPr sz="2400" b="1" spc="-7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Georgia"/>
                <a:cs typeface="Georgia"/>
              </a:rPr>
              <a:t>(1983)</a:t>
            </a:r>
            <a:endParaRPr sz="2400">
              <a:latin typeface="Georgia"/>
              <a:cs typeface="Georgia"/>
            </a:endParaRPr>
          </a:p>
          <a:p>
            <a:pPr marL="354965" marR="5080" indent="-342900">
              <a:lnSpc>
                <a:spcPct val="100000"/>
              </a:lnSpc>
              <a:spcBef>
                <a:spcPts val="1010"/>
              </a:spcBef>
              <a:buClr>
                <a:srgbClr val="90C225"/>
              </a:buClr>
              <a:buSzPct val="79545"/>
              <a:buFont typeface="Wingdings 3"/>
              <a:buChar char=""/>
              <a:tabLst>
                <a:tab pos="354965" algn="l"/>
                <a:tab pos="355600" algn="l"/>
                <a:tab pos="6361430" algn="l"/>
              </a:tabLst>
            </a:pPr>
            <a:r>
              <a:rPr sz="2200" dirty="0">
                <a:solidFill>
                  <a:srgbClr val="FFFFFF"/>
                </a:solidFill>
                <a:latin typeface="Georgia"/>
                <a:cs typeface="Georgia"/>
              </a:rPr>
              <a:t>Prompted</a:t>
            </a:r>
            <a:r>
              <a:rPr sz="22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FFFFFF"/>
                </a:solidFill>
                <a:latin typeface="Georgia"/>
                <a:cs typeface="Georgia"/>
              </a:rPr>
              <a:t>by</a:t>
            </a:r>
            <a:r>
              <a:rPr sz="22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FFFFFF"/>
                </a:solidFill>
                <a:latin typeface="Georgia"/>
                <a:cs typeface="Georgia"/>
              </a:rPr>
              <a:t>the</a:t>
            </a:r>
            <a:r>
              <a:rPr sz="2200" spc="-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FFFFFF"/>
                </a:solidFill>
                <a:latin typeface="Georgia"/>
                <a:cs typeface="Georgia"/>
              </a:rPr>
              <a:t>1982</a:t>
            </a:r>
            <a:r>
              <a:rPr sz="22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FFFFFF"/>
                </a:solidFill>
                <a:latin typeface="Georgia"/>
                <a:cs typeface="Georgia"/>
              </a:rPr>
              <a:t>Warren</a:t>
            </a:r>
            <a:r>
              <a:rPr sz="22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FFFFFF"/>
                </a:solidFill>
                <a:latin typeface="Georgia"/>
                <a:cs typeface="Georgia"/>
              </a:rPr>
              <a:t>County</a:t>
            </a:r>
            <a:r>
              <a:rPr sz="22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FFFFFF"/>
                </a:solidFill>
                <a:latin typeface="Georgia"/>
                <a:cs typeface="Georgia"/>
              </a:rPr>
              <a:t>sit-in,</a:t>
            </a:r>
            <a:r>
              <a:rPr sz="2200" spc="-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FFFFFF"/>
                </a:solidFill>
                <a:latin typeface="Georgia"/>
                <a:cs typeface="Georgia"/>
              </a:rPr>
              <a:t>the</a:t>
            </a:r>
            <a:r>
              <a:rPr sz="22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FFFFFF"/>
                </a:solidFill>
                <a:latin typeface="Georgia"/>
                <a:cs typeface="Georgia"/>
              </a:rPr>
              <a:t>United</a:t>
            </a:r>
            <a:r>
              <a:rPr sz="22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Georgia"/>
                <a:cs typeface="Georgia"/>
              </a:rPr>
              <a:t>States </a:t>
            </a:r>
            <a:r>
              <a:rPr sz="2200" dirty="0">
                <a:solidFill>
                  <a:srgbClr val="FFFFFF"/>
                </a:solidFill>
                <a:latin typeface="Georgia"/>
                <a:cs typeface="Georgia"/>
                <a:hlinkClick r:id="rId2"/>
              </a:rPr>
              <a:t>General</a:t>
            </a:r>
            <a:r>
              <a:rPr sz="2200" spc="-30" dirty="0">
                <a:solidFill>
                  <a:srgbClr val="FFFFFF"/>
                </a:solidFill>
                <a:latin typeface="Georgia"/>
                <a:cs typeface="Georgia"/>
                <a:hlinkClick r:id="rId2"/>
              </a:rPr>
              <a:t> </a:t>
            </a:r>
            <a:r>
              <a:rPr sz="2200" dirty="0">
                <a:solidFill>
                  <a:srgbClr val="FFFFFF"/>
                </a:solidFill>
                <a:latin typeface="Georgia"/>
                <a:cs typeface="Georgia"/>
                <a:hlinkClick r:id="rId2"/>
              </a:rPr>
              <a:t>Accounting</a:t>
            </a:r>
            <a:r>
              <a:rPr sz="2200" spc="-25" dirty="0">
                <a:solidFill>
                  <a:srgbClr val="FFFFFF"/>
                </a:solidFill>
                <a:latin typeface="Georgia"/>
                <a:cs typeface="Georgia"/>
                <a:hlinkClick r:id="rId2"/>
              </a:rPr>
              <a:t> </a:t>
            </a:r>
            <a:r>
              <a:rPr sz="2200" dirty="0">
                <a:solidFill>
                  <a:srgbClr val="FFFFFF"/>
                </a:solidFill>
                <a:latin typeface="Georgia"/>
                <a:cs typeface="Georgia"/>
                <a:hlinkClick r:id="rId2"/>
              </a:rPr>
              <a:t>Office</a:t>
            </a:r>
            <a:r>
              <a:rPr sz="2200" spc="-25" dirty="0">
                <a:solidFill>
                  <a:srgbClr val="FFFFFF"/>
                </a:solidFill>
                <a:latin typeface="Georgia"/>
                <a:cs typeface="Georgia"/>
                <a:hlinkClick r:id="rId2"/>
              </a:rPr>
              <a:t> </a:t>
            </a:r>
            <a:r>
              <a:rPr sz="2200" dirty="0">
                <a:solidFill>
                  <a:srgbClr val="FFFFFF"/>
                </a:solidFill>
                <a:latin typeface="Georgia"/>
                <a:cs typeface="Georgia"/>
                <a:hlinkClick r:id="rId2"/>
              </a:rPr>
              <a:t>(GAO)</a:t>
            </a:r>
            <a:r>
              <a:rPr sz="2200" spc="-20" dirty="0">
                <a:solidFill>
                  <a:srgbClr val="FFFFFF"/>
                </a:solidFill>
                <a:latin typeface="Georgia"/>
                <a:cs typeface="Georgia"/>
                <a:hlinkClick r:id="rId2"/>
              </a:rPr>
              <a:t> </a:t>
            </a:r>
            <a:r>
              <a:rPr sz="2200" dirty="0">
                <a:solidFill>
                  <a:srgbClr val="FFFFFF"/>
                </a:solidFill>
                <a:latin typeface="Georgia"/>
                <a:cs typeface="Georgia"/>
                <a:hlinkClick r:id="rId2"/>
              </a:rPr>
              <a:t>conducted</a:t>
            </a:r>
            <a:r>
              <a:rPr sz="2200" spc="-30" dirty="0">
                <a:solidFill>
                  <a:srgbClr val="FFFFFF"/>
                </a:solidFill>
                <a:latin typeface="Georgia"/>
                <a:cs typeface="Georgia"/>
                <a:hlinkClick r:id="rId2"/>
              </a:rPr>
              <a:t> </a:t>
            </a:r>
            <a:r>
              <a:rPr sz="2200" dirty="0">
                <a:solidFill>
                  <a:srgbClr val="FFFFFF"/>
                </a:solidFill>
                <a:latin typeface="Georgia"/>
                <a:cs typeface="Georgia"/>
                <a:hlinkClick r:id="rId2"/>
              </a:rPr>
              <a:t>the</a:t>
            </a:r>
            <a:r>
              <a:rPr sz="2200" spc="-30" dirty="0">
                <a:solidFill>
                  <a:srgbClr val="FFFFFF"/>
                </a:solidFill>
                <a:latin typeface="Georgia"/>
                <a:cs typeface="Georgia"/>
                <a:hlinkClick r:id="rId2"/>
              </a:rPr>
              <a:t> </a:t>
            </a:r>
            <a:r>
              <a:rPr sz="2200" dirty="0">
                <a:solidFill>
                  <a:srgbClr val="FFFFFF"/>
                </a:solidFill>
                <a:latin typeface="Georgia"/>
                <a:cs typeface="Georgia"/>
                <a:hlinkClick r:id="rId2"/>
              </a:rPr>
              <a:t>study:</a:t>
            </a:r>
            <a:r>
              <a:rPr sz="2200" spc="-25" dirty="0">
                <a:solidFill>
                  <a:srgbClr val="FFFFFF"/>
                </a:solidFill>
                <a:latin typeface="Georgia"/>
                <a:cs typeface="Georgia"/>
                <a:hlinkClick r:id="rId2"/>
              </a:rPr>
              <a:t> </a:t>
            </a:r>
            <a:r>
              <a:rPr sz="2200" i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2"/>
              </a:rPr>
              <a:t>Siting</a:t>
            </a:r>
            <a:r>
              <a:rPr sz="2200" i="1" u="sng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2"/>
              </a:rPr>
              <a:t> of</a:t>
            </a:r>
            <a:r>
              <a:rPr sz="2200" i="1" spc="-25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2200" i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2"/>
              </a:rPr>
              <a:t>Hazardous</a:t>
            </a:r>
            <a:r>
              <a:rPr sz="2200" i="1" u="sng" spc="-7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2200" i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2"/>
              </a:rPr>
              <a:t>Waste</a:t>
            </a:r>
            <a:r>
              <a:rPr sz="2200" i="1" u="sng" spc="-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2200" i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2"/>
              </a:rPr>
              <a:t>Landfills</a:t>
            </a:r>
            <a:r>
              <a:rPr sz="2200" i="1" u="sng" spc="-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2200" i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2"/>
              </a:rPr>
              <a:t>and</a:t>
            </a:r>
            <a:r>
              <a:rPr sz="2200" i="1" u="sng" spc="-5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2200" i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2"/>
              </a:rPr>
              <a:t>Their</a:t>
            </a:r>
            <a:r>
              <a:rPr sz="2200" i="1" u="sng" spc="-5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2200" i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2"/>
              </a:rPr>
              <a:t>Correlation</a:t>
            </a:r>
            <a:r>
              <a:rPr sz="2200" i="1" u="sng" spc="-5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2200" i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2"/>
              </a:rPr>
              <a:t>with</a:t>
            </a:r>
            <a:r>
              <a:rPr sz="2200" i="1" u="sng" spc="-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2200" i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2"/>
              </a:rPr>
              <a:t>Racial</a:t>
            </a:r>
            <a:r>
              <a:rPr sz="2200" i="1" u="sng" spc="-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2200" i="1" u="sng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2"/>
              </a:rPr>
              <a:t>and</a:t>
            </a:r>
            <a:r>
              <a:rPr sz="2200" i="1" spc="-25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2200" i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2"/>
              </a:rPr>
              <a:t>Economic</a:t>
            </a:r>
            <a:r>
              <a:rPr sz="2200" i="1" u="sng" spc="-8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2200" i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2"/>
              </a:rPr>
              <a:t>Status</a:t>
            </a:r>
            <a:r>
              <a:rPr sz="2200" i="1" u="sng" spc="-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2200" i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2"/>
              </a:rPr>
              <a:t>of</a:t>
            </a:r>
            <a:r>
              <a:rPr sz="2200" i="1" u="sng" spc="-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2200" i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2"/>
              </a:rPr>
              <a:t>Surrounding</a:t>
            </a:r>
            <a:r>
              <a:rPr sz="2200" i="1" u="sng" spc="-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2200" i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2"/>
              </a:rPr>
              <a:t>Communities</a:t>
            </a:r>
            <a:r>
              <a:rPr sz="2200" i="1" u="sng" spc="-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2200" i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2"/>
              </a:rPr>
              <a:t>(PDF)</a:t>
            </a:r>
            <a:r>
              <a:rPr sz="2200" spc="-10" dirty="0">
                <a:solidFill>
                  <a:srgbClr val="FFFFFF"/>
                </a:solidFill>
                <a:latin typeface="Georgia"/>
                <a:cs typeface="Georgia"/>
                <a:hlinkClick r:id="rId2"/>
              </a:rPr>
              <a:t>.</a:t>
            </a:r>
            <a:r>
              <a:rPr sz="2200" dirty="0">
                <a:solidFill>
                  <a:srgbClr val="FFFFFF"/>
                </a:solidFill>
                <a:latin typeface="Georgia"/>
                <a:cs typeface="Georgia"/>
                <a:hlinkClick r:id="rId2"/>
              </a:rPr>
              <a:t>	This</a:t>
            </a:r>
            <a:r>
              <a:rPr sz="2200" spc="-30" dirty="0">
                <a:solidFill>
                  <a:srgbClr val="FFFFFF"/>
                </a:solidFill>
                <a:latin typeface="Georgia"/>
                <a:cs typeface="Georgia"/>
                <a:hlinkClick r:id="rId2"/>
              </a:rPr>
              <a:t> </a:t>
            </a:r>
            <a:r>
              <a:rPr sz="2200" dirty="0">
                <a:solidFill>
                  <a:srgbClr val="FFFFFF"/>
                </a:solidFill>
                <a:latin typeface="Georgia"/>
                <a:cs typeface="Georgia"/>
                <a:hlinkClick r:id="rId2"/>
              </a:rPr>
              <a:t>study</a:t>
            </a:r>
            <a:r>
              <a:rPr sz="2200" spc="-20" dirty="0">
                <a:solidFill>
                  <a:srgbClr val="FFFFFF"/>
                </a:solidFill>
                <a:latin typeface="Georgia"/>
                <a:cs typeface="Georgia"/>
                <a:hlinkClick r:id="rId2"/>
              </a:rPr>
              <a:t> </a:t>
            </a:r>
            <a:r>
              <a:rPr sz="2200" dirty="0">
                <a:solidFill>
                  <a:srgbClr val="FFFFFF"/>
                </a:solidFill>
                <a:latin typeface="Georgia"/>
                <a:cs typeface="Georgia"/>
                <a:hlinkClick r:id="rId2"/>
              </a:rPr>
              <a:t>is</a:t>
            </a:r>
            <a:r>
              <a:rPr sz="2200" spc="-10" dirty="0">
                <a:solidFill>
                  <a:srgbClr val="FFFFFF"/>
                </a:solidFill>
                <a:latin typeface="Georgia"/>
                <a:cs typeface="Georgia"/>
                <a:hlinkClick r:id="rId2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Georgia"/>
                <a:cs typeface="Georgia"/>
              </a:rPr>
              <a:t>said </a:t>
            </a:r>
            <a:r>
              <a:rPr sz="2200" dirty="0">
                <a:solidFill>
                  <a:srgbClr val="FFFFFF"/>
                </a:solidFill>
                <a:latin typeface="Georgia"/>
                <a:cs typeface="Georgia"/>
              </a:rPr>
              <a:t>to</a:t>
            </a:r>
            <a:r>
              <a:rPr sz="22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FFFFFF"/>
                </a:solidFill>
                <a:latin typeface="Georgia"/>
                <a:cs typeface="Georgia"/>
              </a:rPr>
              <a:t>have</a:t>
            </a:r>
            <a:r>
              <a:rPr sz="22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FFFFFF"/>
                </a:solidFill>
                <a:latin typeface="Georgia"/>
                <a:cs typeface="Georgia"/>
              </a:rPr>
              <a:t>"galvanized</a:t>
            </a:r>
            <a:r>
              <a:rPr sz="2200" spc="-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FFFFFF"/>
                </a:solidFill>
                <a:latin typeface="Georgia"/>
                <a:cs typeface="Georgia"/>
              </a:rPr>
              <a:t>the</a:t>
            </a:r>
            <a:r>
              <a:rPr sz="22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FFFFFF"/>
                </a:solidFill>
                <a:latin typeface="Georgia"/>
                <a:cs typeface="Georgia"/>
              </a:rPr>
              <a:t>environmental</a:t>
            </a:r>
            <a:r>
              <a:rPr sz="22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FFFFFF"/>
                </a:solidFill>
                <a:latin typeface="Georgia"/>
                <a:cs typeface="Georgia"/>
              </a:rPr>
              <a:t>justice</a:t>
            </a:r>
            <a:r>
              <a:rPr sz="2200" spc="-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FFFFFF"/>
                </a:solidFill>
                <a:latin typeface="Georgia"/>
                <a:cs typeface="Georgia"/>
              </a:rPr>
              <a:t>movement</a:t>
            </a:r>
            <a:r>
              <a:rPr sz="22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Georgia"/>
                <a:cs typeface="Georgia"/>
              </a:rPr>
              <a:t>and </a:t>
            </a:r>
            <a:r>
              <a:rPr sz="2200" dirty="0">
                <a:solidFill>
                  <a:srgbClr val="FFFFFF"/>
                </a:solidFill>
                <a:latin typeface="Georgia"/>
                <a:cs typeface="Georgia"/>
              </a:rPr>
              <a:t>provided</a:t>
            </a:r>
            <a:r>
              <a:rPr sz="22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FFFFFF"/>
                </a:solidFill>
                <a:latin typeface="Georgia"/>
                <a:cs typeface="Georgia"/>
              </a:rPr>
              <a:t>empirical</a:t>
            </a:r>
            <a:r>
              <a:rPr sz="22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FFFFFF"/>
                </a:solidFill>
                <a:latin typeface="Georgia"/>
                <a:cs typeface="Georgia"/>
              </a:rPr>
              <a:t>support</a:t>
            </a:r>
            <a:r>
              <a:rPr sz="22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FFFFFF"/>
                </a:solidFill>
                <a:latin typeface="Georgia"/>
                <a:cs typeface="Georgia"/>
              </a:rPr>
              <a:t>for</a:t>
            </a:r>
            <a:r>
              <a:rPr sz="2200" spc="-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FFFFFF"/>
                </a:solidFill>
                <a:latin typeface="Georgia"/>
                <a:cs typeface="Georgia"/>
              </a:rPr>
              <a:t>the</a:t>
            </a:r>
            <a:r>
              <a:rPr sz="22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FFFFFF"/>
                </a:solidFill>
                <a:latin typeface="Georgia"/>
                <a:cs typeface="Georgia"/>
              </a:rPr>
              <a:t>claims</a:t>
            </a:r>
            <a:r>
              <a:rPr sz="2200" spc="-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FFFFFF"/>
                </a:solidFill>
                <a:latin typeface="Georgia"/>
                <a:cs typeface="Georgia"/>
              </a:rPr>
              <a:t>for</a:t>
            </a:r>
            <a:r>
              <a:rPr sz="22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Georgia"/>
                <a:cs typeface="Georgia"/>
              </a:rPr>
              <a:t>environmental </a:t>
            </a:r>
            <a:r>
              <a:rPr sz="2200" dirty="0">
                <a:solidFill>
                  <a:srgbClr val="FFFFFF"/>
                </a:solidFill>
                <a:latin typeface="Georgia"/>
                <a:cs typeface="Georgia"/>
              </a:rPr>
              <a:t>racism."</a:t>
            </a:r>
            <a:r>
              <a:rPr sz="2200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FFFFFF"/>
                </a:solidFill>
                <a:latin typeface="Georgia"/>
                <a:cs typeface="Georgia"/>
              </a:rPr>
              <a:t>GAO</a:t>
            </a:r>
            <a:r>
              <a:rPr sz="22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FFFFFF"/>
                </a:solidFill>
                <a:latin typeface="Georgia"/>
                <a:cs typeface="Georgia"/>
              </a:rPr>
              <a:t>found</a:t>
            </a:r>
            <a:r>
              <a:rPr sz="22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FFFFFF"/>
                </a:solidFill>
                <a:latin typeface="Georgia"/>
                <a:cs typeface="Georgia"/>
              </a:rPr>
              <a:t>that</a:t>
            </a:r>
            <a:r>
              <a:rPr sz="2200" spc="-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FFFFFF"/>
                </a:solidFill>
                <a:latin typeface="Georgia"/>
                <a:cs typeface="Georgia"/>
              </a:rPr>
              <a:t>three</a:t>
            </a:r>
            <a:r>
              <a:rPr sz="22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FFFFFF"/>
                </a:solidFill>
                <a:latin typeface="Georgia"/>
                <a:cs typeface="Georgia"/>
              </a:rPr>
              <a:t>out</a:t>
            </a:r>
            <a:r>
              <a:rPr sz="22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FFFFFF"/>
                </a:solidFill>
                <a:latin typeface="Georgia"/>
                <a:cs typeface="Georgia"/>
              </a:rPr>
              <a:t>of</a:t>
            </a:r>
            <a:r>
              <a:rPr sz="22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FFFFFF"/>
                </a:solidFill>
                <a:latin typeface="Georgia"/>
                <a:cs typeface="Georgia"/>
              </a:rPr>
              <a:t>four</a:t>
            </a:r>
            <a:r>
              <a:rPr sz="2200" spc="-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FFFFFF"/>
                </a:solidFill>
                <a:latin typeface="Georgia"/>
                <a:cs typeface="Georgia"/>
              </a:rPr>
              <a:t>hazardous</a:t>
            </a:r>
            <a:r>
              <a:rPr sz="2200" spc="-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FFFFFF"/>
                </a:solidFill>
                <a:latin typeface="Georgia"/>
                <a:cs typeface="Georgia"/>
              </a:rPr>
              <a:t>waste</a:t>
            </a:r>
            <a:r>
              <a:rPr sz="22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Georgia"/>
                <a:cs typeface="Georgia"/>
              </a:rPr>
              <a:t>landfills </a:t>
            </a:r>
            <a:r>
              <a:rPr sz="2200" dirty="0">
                <a:solidFill>
                  <a:srgbClr val="FFFFFF"/>
                </a:solidFill>
                <a:latin typeface="Georgia"/>
                <a:cs typeface="Georgia"/>
              </a:rPr>
              <a:t>examined</a:t>
            </a:r>
            <a:r>
              <a:rPr sz="2200" spc="-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FFFFFF"/>
                </a:solidFill>
                <a:latin typeface="Georgia"/>
                <a:cs typeface="Georgia"/>
              </a:rPr>
              <a:t>were</a:t>
            </a:r>
            <a:r>
              <a:rPr sz="2200" spc="-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FFFFFF"/>
                </a:solidFill>
                <a:latin typeface="Georgia"/>
                <a:cs typeface="Georgia"/>
              </a:rPr>
              <a:t>located</a:t>
            </a:r>
            <a:r>
              <a:rPr sz="22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FFFFFF"/>
                </a:solidFill>
                <a:latin typeface="Georgia"/>
                <a:cs typeface="Georgia"/>
              </a:rPr>
              <a:t>in</a:t>
            </a:r>
            <a:r>
              <a:rPr sz="2200" spc="-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FFFFFF"/>
                </a:solidFill>
                <a:latin typeface="Georgia"/>
                <a:cs typeface="Georgia"/>
              </a:rPr>
              <a:t>communities</a:t>
            </a:r>
            <a:r>
              <a:rPr sz="2200" spc="-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FFFFFF"/>
                </a:solidFill>
                <a:latin typeface="Georgia"/>
                <a:cs typeface="Georgia"/>
              </a:rPr>
              <a:t>where</a:t>
            </a:r>
            <a:r>
              <a:rPr sz="2200" spc="-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FFFFFF"/>
                </a:solidFill>
                <a:latin typeface="Georgia"/>
                <a:cs typeface="Georgia"/>
              </a:rPr>
              <a:t>African</a:t>
            </a:r>
            <a:r>
              <a:rPr sz="22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Georgia"/>
                <a:cs typeface="Georgia"/>
              </a:rPr>
              <a:t>Americans </a:t>
            </a:r>
            <a:r>
              <a:rPr sz="2200" dirty="0">
                <a:solidFill>
                  <a:srgbClr val="FFFFFF"/>
                </a:solidFill>
                <a:latin typeface="Georgia"/>
                <a:cs typeface="Georgia"/>
              </a:rPr>
              <a:t>made</a:t>
            </a:r>
            <a:r>
              <a:rPr sz="2200" spc="-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FFFFFF"/>
                </a:solidFill>
                <a:latin typeface="Georgia"/>
                <a:cs typeface="Georgia"/>
              </a:rPr>
              <a:t>up</a:t>
            </a:r>
            <a:r>
              <a:rPr sz="2200" spc="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FFFFFF"/>
                </a:solidFill>
                <a:latin typeface="Georgia"/>
                <a:cs typeface="Georgia"/>
              </a:rPr>
              <a:t>at</a:t>
            </a:r>
            <a:r>
              <a:rPr sz="2200" spc="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FFFFFF"/>
                </a:solidFill>
                <a:latin typeface="Georgia"/>
                <a:cs typeface="Georgia"/>
              </a:rPr>
              <a:t>least</a:t>
            </a:r>
            <a:r>
              <a:rPr sz="22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Georgia"/>
                <a:cs typeface="Georgia"/>
              </a:rPr>
              <a:t>twenty-</a:t>
            </a:r>
            <a:r>
              <a:rPr sz="2200" dirty="0">
                <a:solidFill>
                  <a:srgbClr val="FFFFFF"/>
                </a:solidFill>
                <a:latin typeface="Georgia"/>
                <a:cs typeface="Georgia"/>
              </a:rPr>
              <a:t>six percent of</a:t>
            </a:r>
            <a:r>
              <a:rPr sz="22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FFFFFF"/>
                </a:solidFill>
                <a:latin typeface="Georgia"/>
                <a:cs typeface="Georgia"/>
              </a:rPr>
              <a:t>the</a:t>
            </a:r>
            <a:r>
              <a:rPr sz="22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FFFFFF"/>
                </a:solidFill>
                <a:latin typeface="Georgia"/>
                <a:cs typeface="Georgia"/>
              </a:rPr>
              <a:t>population,</a:t>
            </a:r>
            <a:r>
              <a:rPr sz="22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FFFFFF"/>
                </a:solidFill>
                <a:latin typeface="Georgia"/>
                <a:cs typeface="Georgia"/>
              </a:rPr>
              <a:t>and</a:t>
            </a:r>
            <a:r>
              <a:rPr sz="22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Georgia"/>
                <a:cs typeface="Georgia"/>
              </a:rPr>
              <a:t>whose </a:t>
            </a:r>
            <a:r>
              <a:rPr sz="2200" dirty="0">
                <a:solidFill>
                  <a:srgbClr val="FFFFFF"/>
                </a:solidFill>
                <a:latin typeface="Georgia"/>
                <a:cs typeface="Georgia"/>
              </a:rPr>
              <a:t>family</a:t>
            </a:r>
            <a:r>
              <a:rPr sz="2200" spc="-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FFFFFF"/>
                </a:solidFill>
                <a:latin typeface="Georgia"/>
                <a:cs typeface="Georgia"/>
              </a:rPr>
              <a:t>incomes</a:t>
            </a:r>
            <a:r>
              <a:rPr sz="22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FFFFFF"/>
                </a:solidFill>
                <a:latin typeface="Georgia"/>
                <a:cs typeface="Georgia"/>
              </a:rPr>
              <a:t>were</a:t>
            </a:r>
            <a:r>
              <a:rPr sz="22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FFFFFF"/>
                </a:solidFill>
                <a:latin typeface="Georgia"/>
                <a:cs typeface="Georgia"/>
              </a:rPr>
              <a:t>below</a:t>
            </a:r>
            <a:r>
              <a:rPr sz="22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FFFFFF"/>
                </a:solidFill>
                <a:latin typeface="Georgia"/>
                <a:cs typeface="Georgia"/>
              </a:rPr>
              <a:t>the</a:t>
            </a:r>
            <a:r>
              <a:rPr sz="2200" spc="-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FFFFFF"/>
                </a:solidFill>
                <a:latin typeface="Georgia"/>
                <a:cs typeface="Georgia"/>
              </a:rPr>
              <a:t>poverty</a:t>
            </a:r>
            <a:r>
              <a:rPr sz="2200" spc="-10" dirty="0">
                <a:solidFill>
                  <a:srgbClr val="FFFFFF"/>
                </a:solidFill>
                <a:latin typeface="Georgia"/>
                <a:cs typeface="Georgia"/>
              </a:rPr>
              <a:t> level.</a:t>
            </a:r>
            <a:endParaRPr sz="22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75597" y="0"/>
            <a:ext cx="3216402" cy="219913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074" y="628903"/>
            <a:ext cx="64262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spc="-60" dirty="0">
                <a:solidFill>
                  <a:srgbClr val="90C225"/>
                </a:solidFill>
                <a:latin typeface="Trebuchet MS"/>
                <a:cs typeface="Trebuchet MS"/>
              </a:rPr>
              <a:t>Pre-</a:t>
            </a:r>
            <a:r>
              <a:rPr sz="3600" dirty="0">
                <a:solidFill>
                  <a:srgbClr val="90C225"/>
                </a:solidFill>
                <a:latin typeface="Trebuchet MS"/>
                <a:cs typeface="Trebuchet MS"/>
              </a:rPr>
              <a:t>Executive</a:t>
            </a:r>
            <a:r>
              <a:rPr sz="3600" spc="-100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3600" dirty="0">
                <a:solidFill>
                  <a:srgbClr val="90C225"/>
                </a:solidFill>
                <a:latin typeface="Trebuchet MS"/>
                <a:cs typeface="Trebuchet MS"/>
              </a:rPr>
              <a:t>Order</a:t>
            </a:r>
            <a:r>
              <a:rPr sz="3600" spc="-105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br>
              <a:rPr lang="en-US" sz="3600" spc="-105" dirty="0">
                <a:solidFill>
                  <a:srgbClr val="90C225"/>
                </a:solidFill>
                <a:latin typeface="Trebuchet MS"/>
                <a:cs typeface="Trebuchet MS"/>
              </a:rPr>
            </a:br>
            <a:r>
              <a:rPr sz="3600" dirty="0">
                <a:solidFill>
                  <a:srgbClr val="90C225"/>
                </a:solidFill>
                <a:latin typeface="Trebuchet MS"/>
                <a:cs typeface="Trebuchet MS"/>
              </a:rPr>
              <a:t>Federal</a:t>
            </a:r>
            <a:r>
              <a:rPr sz="3600" spc="-100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3600" spc="-35" dirty="0">
                <a:solidFill>
                  <a:srgbClr val="90C225"/>
                </a:solidFill>
                <a:latin typeface="Trebuchet MS"/>
                <a:cs typeface="Trebuchet MS"/>
              </a:rPr>
              <a:t>EJ </a:t>
            </a:r>
            <a:r>
              <a:rPr sz="3600" spc="-40" dirty="0">
                <a:solidFill>
                  <a:srgbClr val="90C225"/>
                </a:solidFill>
                <a:latin typeface="Trebuchet MS"/>
                <a:cs typeface="Trebuchet MS"/>
              </a:rPr>
              <a:t>History,</a:t>
            </a:r>
            <a:r>
              <a:rPr sz="3600" spc="-215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lang="en-US" sz="3600" spc="-10" dirty="0">
                <a:solidFill>
                  <a:srgbClr val="90C225"/>
                </a:solidFill>
                <a:latin typeface="Trebuchet MS"/>
                <a:cs typeface="Trebuchet MS"/>
              </a:rPr>
              <a:t>S</a:t>
            </a:r>
            <a:r>
              <a:rPr sz="3600" spc="-10" dirty="0">
                <a:solidFill>
                  <a:srgbClr val="90C225"/>
                </a:solidFill>
                <a:latin typeface="Trebuchet MS"/>
                <a:cs typeface="Trebuchet MS"/>
              </a:rPr>
              <a:t>napshots</a:t>
            </a:r>
            <a:endParaRPr sz="36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6074" y="2059496"/>
            <a:ext cx="7677784" cy="4117340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85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Late</a:t>
            </a:r>
            <a:r>
              <a:rPr sz="18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1980s</a:t>
            </a:r>
            <a:r>
              <a:rPr sz="18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8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early</a:t>
            </a:r>
            <a:r>
              <a:rPr sz="18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rebuchet MS"/>
                <a:cs typeface="Trebuchet MS"/>
              </a:rPr>
              <a:t>1990s</a:t>
            </a:r>
            <a:endParaRPr sz="1800">
              <a:latin typeface="Trebuchet MS"/>
              <a:cs typeface="Trebuchet MS"/>
            </a:endParaRPr>
          </a:p>
          <a:p>
            <a:pPr marL="355600" marR="508634" indent="-342900">
              <a:lnSpc>
                <a:spcPts val="1939"/>
              </a:lnSpc>
              <a:spcBef>
                <a:spcPts val="1035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Formation</a:t>
            </a:r>
            <a:r>
              <a:rPr sz="18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18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significant</a:t>
            </a:r>
            <a:r>
              <a:rPr sz="18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regional</a:t>
            </a:r>
            <a:r>
              <a:rPr sz="18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18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national</a:t>
            </a:r>
            <a:r>
              <a:rPr sz="18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EJ</a:t>
            </a:r>
            <a:r>
              <a:rPr sz="18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organizations,</a:t>
            </a:r>
            <a:r>
              <a:rPr sz="18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Trebuchet MS"/>
                <a:cs typeface="Trebuchet MS"/>
              </a:rPr>
              <a:t>EJ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studies,</a:t>
            </a:r>
            <a:r>
              <a:rPr sz="18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18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major</a:t>
            </a:r>
            <a:r>
              <a:rPr sz="18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conferences:</a:t>
            </a:r>
            <a:endParaRPr sz="1800">
              <a:latin typeface="Trebuchet MS"/>
              <a:cs typeface="Trebuchet MS"/>
            </a:endParaRPr>
          </a:p>
          <a:p>
            <a:pPr marL="355600" marR="40005" indent="-342900">
              <a:lnSpc>
                <a:spcPts val="1939"/>
              </a:lnSpc>
              <a:spcBef>
                <a:spcPts val="1005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1988:</a:t>
            </a:r>
            <a:r>
              <a:rPr sz="18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West</a:t>
            </a:r>
            <a:r>
              <a:rPr sz="18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Harlem</a:t>
            </a:r>
            <a:r>
              <a:rPr sz="18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Environmental</a:t>
            </a:r>
            <a:r>
              <a:rPr sz="180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Action</a:t>
            </a:r>
            <a:r>
              <a:rPr sz="18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(WE</a:t>
            </a:r>
            <a:r>
              <a:rPr sz="180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ACT),</a:t>
            </a:r>
            <a:r>
              <a:rPr sz="18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created</a:t>
            </a:r>
            <a:r>
              <a:rPr sz="18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8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address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poorly</a:t>
            </a:r>
            <a:r>
              <a:rPr sz="18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managed</a:t>
            </a:r>
            <a:r>
              <a:rPr sz="18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sewage</a:t>
            </a:r>
            <a:r>
              <a:rPr sz="18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treatment,</a:t>
            </a:r>
            <a:r>
              <a:rPr sz="18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bus</a:t>
            </a:r>
            <a:r>
              <a:rPr sz="18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depots,</a:t>
            </a:r>
            <a:r>
              <a:rPr sz="18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other</a:t>
            </a:r>
            <a:r>
              <a:rPr sz="18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local</a:t>
            </a:r>
            <a:r>
              <a:rPr sz="18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hazards.</a:t>
            </a:r>
            <a:endParaRPr sz="1800">
              <a:latin typeface="Trebuchet MS"/>
              <a:cs typeface="Trebuchet MS"/>
            </a:endParaRPr>
          </a:p>
          <a:p>
            <a:pPr marL="355600" marR="5080" indent="-342900">
              <a:lnSpc>
                <a:spcPts val="1939"/>
              </a:lnSpc>
              <a:spcBef>
                <a:spcPts val="101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1990:</a:t>
            </a:r>
            <a:r>
              <a:rPr sz="18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Indigenous</a:t>
            </a:r>
            <a:r>
              <a:rPr sz="18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Environmental</a:t>
            </a:r>
            <a:r>
              <a:rPr sz="18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Network</a:t>
            </a:r>
            <a:r>
              <a:rPr sz="18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(IEN)</a:t>
            </a:r>
            <a:r>
              <a:rPr sz="18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was</a:t>
            </a:r>
            <a:r>
              <a:rPr sz="18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formed</a:t>
            </a:r>
            <a:r>
              <a:rPr sz="18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Trebuchet MS"/>
                <a:cs typeface="Trebuchet MS"/>
              </a:rPr>
              <a:t>by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grassroots</a:t>
            </a:r>
            <a:r>
              <a:rPr sz="18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indigenous</a:t>
            </a:r>
            <a:r>
              <a:rPr sz="18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peoples</a:t>
            </a:r>
            <a:r>
              <a:rPr sz="18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18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individuals</a:t>
            </a:r>
            <a:r>
              <a:rPr sz="18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8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address</a:t>
            </a:r>
            <a:r>
              <a:rPr sz="18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environmental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18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economic</a:t>
            </a:r>
            <a:r>
              <a:rPr sz="18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justice</a:t>
            </a:r>
            <a:r>
              <a:rPr sz="18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issues</a:t>
            </a:r>
            <a:r>
              <a:rPr sz="18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by</a:t>
            </a:r>
            <a:r>
              <a:rPr sz="18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building</a:t>
            </a:r>
            <a:r>
              <a:rPr sz="18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economically</a:t>
            </a:r>
            <a:r>
              <a:rPr sz="18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sustainable communities.</a:t>
            </a:r>
            <a:endParaRPr sz="1800">
              <a:latin typeface="Trebuchet MS"/>
              <a:cs typeface="Trebuchet MS"/>
            </a:endParaRPr>
          </a:p>
          <a:p>
            <a:pPr marL="355600" marR="168910" indent="-342900">
              <a:lnSpc>
                <a:spcPts val="1939"/>
              </a:lnSpc>
              <a:spcBef>
                <a:spcPts val="1015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1990:</a:t>
            </a:r>
            <a:r>
              <a:rPr sz="18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Southwest</a:t>
            </a:r>
            <a:r>
              <a:rPr sz="18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Network</a:t>
            </a:r>
            <a:r>
              <a:rPr sz="18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sz="18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Environmental</a:t>
            </a:r>
            <a:r>
              <a:rPr sz="18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18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Economic</a:t>
            </a:r>
            <a:r>
              <a:rPr sz="18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Justice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(SNEEJ)</a:t>
            </a:r>
            <a:r>
              <a:rPr sz="18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was</a:t>
            </a:r>
            <a:r>
              <a:rPr sz="18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formed</a:t>
            </a:r>
            <a:r>
              <a:rPr sz="18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180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Albuquerque,</a:t>
            </a:r>
            <a:r>
              <a:rPr sz="18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New</a:t>
            </a:r>
            <a:r>
              <a:rPr sz="18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Mexico</a:t>
            </a:r>
            <a:r>
              <a:rPr sz="18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at</a:t>
            </a:r>
            <a:r>
              <a:rPr sz="18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18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People</a:t>
            </a:r>
            <a:r>
              <a:rPr sz="18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Color</a:t>
            </a:r>
            <a:r>
              <a:rPr sz="18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rebuchet MS"/>
                <a:cs typeface="Trebuchet MS"/>
              </a:rPr>
              <a:t>Regional</a:t>
            </a:r>
            <a:r>
              <a:rPr sz="1800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Activist</a:t>
            </a:r>
            <a:r>
              <a:rPr sz="18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Dialogue</a:t>
            </a:r>
            <a:r>
              <a:rPr sz="18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on</a:t>
            </a:r>
            <a:r>
              <a:rPr sz="18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Environmental</a:t>
            </a:r>
            <a:r>
              <a:rPr sz="18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Justice.</a:t>
            </a:r>
            <a:r>
              <a:rPr sz="18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Regional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organization</a:t>
            </a:r>
            <a:r>
              <a:rPr sz="18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composed</a:t>
            </a:r>
            <a:r>
              <a:rPr sz="18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180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African</a:t>
            </a:r>
            <a:r>
              <a:rPr sz="180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American,</a:t>
            </a:r>
            <a:r>
              <a:rPr sz="18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Latino,</a:t>
            </a:r>
            <a:r>
              <a:rPr sz="18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Native</a:t>
            </a:r>
            <a:r>
              <a:rPr sz="180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American,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180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Asian/Pacific</a:t>
            </a:r>
            <a:r>
              <a:rPr sz="18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Islanders.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67572" y="431291"/>
            <a:ext cx="3028187" cy="347852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074" y="628903"/>
            <a:ext cx="64262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spc="-60" dirty="0">
                <a:solidFill>
                  <a:srgbClr val="90C225"/>
                </a:solidFill>
                <a:latin typeface="Trebuchet MS"/>
                <a:cs typeface="Trebuchet MS"/>
              </a:rPr>
              <a:t>Pre-</a:t>
            </a:r>
            <a:r>
              <a:rPr sz="3600" dirty="0">
                <a:solidFill>
                  <a:srgbClr val="90C225"/>
                </a:solidFill>
                <a:latin typeface="Trebuchet MS"/>
                <a:cs typeface="Trebuchet MS"/>
              </a:rPr>
              <a:t>Executive</a:t>
            </a:r>
            <a:r>
              <a:rPr sz="3600" spc="-100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3600" dirty="0">
                <a:solidFill>
                  <a:srgbClr val="90C225"/>
                </a:solidFill>
                <a:latin typeface="Trebuchet MS"/>
                <a:cs typeface="Trebuchet MS"/>
              </a:rPr>
              <a:t>Order</a:t>
            </a:r>
            <a:r>
              <a:rPr sz="3600" spc="-105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br>
              <a:rPr lang="en-US" sz="3600" spc="-105" dirty="0">
                <a:solidFill>
                  <a:srgbClr val="90C225"/>
                </a:solidFill>
                <a:latin typeface="Trebuchet MS"/>
                <a:cs typeface="Trebuchet MS"/>
              </a:rPr>
            </a:br>
            <a:r>
              <a:rPr sz="3600" dirty="0">
                <a:solidFill>
                  <a:srgbClr val="90C225"/>
                </a:solidFill>
                <a:latin typeface="Trebuchet MS"/>
                <a:cs typeface="Trebuchet MS"/>
              </a:rPr>
              <a:t>Federal</a:t>
            </a:r>
            <a:r>
              <a:rPr sz="3600" spc="-100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3600" spc="-35" dirty="0">
                <a:solidFill>
                  <a:srgbClr val="90C225"/>
                </a:solidFill>
                <a:latin typeface="Trebuchet MS"/>
                <a:cs typeface="Trebuchet MS"/>
              </a:rPr>
              <a:t>EJ </a:t>
            </a:r>
            <a:r>
              <a:rPr sz="3600" spc="-40" dirty="0">
                <a:solidFill>
                  <a:srgbClr val="90C225"/>
                </a:solidFill>
                <a:latin typeface="Trebuchet MS"/>
                <a:cs typeface="Trebuchet MS"/>
              </a:rPr>
              <a:t>History,</a:t>
            </a:r>
            <a:r>
              <a:rPr sz="3600" spc="-215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lang="en-US" sz="3600" spc="-10" dirty="0">
                <a:solidFill>
                  <a:srgbClr val="90C225"/>
                </a:solidFill>
                <a:latin typeface="Trebuchet MS"/>
                <a:cs typeface="Trebuchet MS"/>
              </a:rPr>
              <a:t>S</a:t>
            </a:r>
            <a:r>
              <a:rPr sz="3600" spc="-10" dirty="0">
                <a:solidFill>
                  <a:srgbClr val="90C225"/>
                </a:solidFill>
                <a:latin typeface="Trebuchet MS"/>
                <a:cs typeface="Trebuchet MS"/>
              </a:rPr>
              <a:t>napshots</a:t>
            </a:r>
            <a:endParaRPr sz="36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141" y="2056777"/>
            <a:ext cx="9194800" cy="429069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355600" marR="231775" indent="-342900">
              <a:lnSpc>
                <a:spcPts val="1839"/>
              </a:lnSpc>
              <a:spcBef>
                <a:spcPts val="325"/>
              </a:spcBef>
              <a:buClr>
                <a:srgbClr val="90C225"/>
              </a:buClr>
              <a:buSzPct val="79411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1990:</a:t>
            </a:r>
            <a:r>
              <a:rPr sz="1700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The</a:t>
            </a:r>
            <a:r>
              <a:rPr sz="17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Georgia"/>
                <a:cs typeface="Georgia"/>
              </a:rPr>
              <a:t>Congressional</a:t>
            </a:r>
            <a:r>
              <a:rPr sz="1700" spc="-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Black</a:t>
            </a:r>
            <a:r>
              <a:rPr sz="1700" spc="-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Caucus</a:t>
            </a:r>
            <a:r>
              <a:rPr sz="1700" spc="-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met</a:t>
            </a:r>
            <a:r>
              <a:rPr sz="1700" spc="-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with</a:t>
            </a:r>
            <a:r>
              <a:rPr sz="1700" spc="-5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EPA</a:t>
            </a:r>
            <a:r>
              <a:rPr sz="1700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officials</a:t>
            </a:r>
            <a:r>
              <a:rPr sz="17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to</a:t>
            </a:r>
            <a:r>
              <a:rPr sz="1700" spc="-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discuss</a:t>
            </a:r>
            <a:r>
              <a:rPr sz="17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their</a:t>
            </a:r>
            <a:r>
              <a:rPr sz="1700" spc="-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findings</a:t>
            </a:r>
            <a:r>
              <a:rPr sz="1700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spc="-20" dirty="0">
                <a:solidFill>
                  <a:srgbClr val="FFFFFF"/>
                </a:solidFill>
                <a:latin typeface="Georgia"/>
                <a:cs typeface="Georgia"/>
              </a:rPr>
              <a:t>that </a:t>
            </a:r>
            <a:r>
              <a:rPr sz="1700" spc="-10" dirty="0">
                <a:solidFill>
                  <a:srgbClr val="FFFFFF"/>
                </a:solidFill>
                <a:latin typeface="Georgia"/>
                <a:cs typeface="Georgia"/>
              </a:rPr>
              <a:t>environmental</a:t>
            </a:r>
            <a:r>
              <a:rPr sz="1700" spc="-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risk</a:t>
            </a:r>
            <a:r>
              <a:rPr sz="1700" spc="-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was</a:t>
            </a:r>
            <a:r>
              <a:rPr sz="1700" spc="-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higher</a:t>
            </a:r>
            <a:r>
              <a:rPr sz="17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for</a:t>
            </a:r>
            <a:r>
              <a:rPr sz="1700" spc="-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minority</a:t>
            </a:r>
            <a:r>
              <a:rPr sz="1700" spc="-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and</a:t>
            </a:r>
            <a:r>
              <a:rPr sz="17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Georgia"/>
                <a:cs typeface="Georgia"/>
              </a:rPr>
              <a:t>low-</a:t>
            </a: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income</a:t>
            </a:r>
            <a:r>
              <a:rPr sz="1700" spc="-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Georgia"/>
                <a:cs typeface="Georgia"/>
              </a:rPr>
              <a:t>populations.</a:t>
            </a:r>
            <a:endParaRPr sz="1700" dirty="0">
              <a:latin typeface="Georgia"/>
              <a:cs typeface="Georgia"/>
            </a:endParaRPr>
          </a:p>
          <a:p>
            <a:pPr marL="354965" marR="73025" indent="-342900">
              <a:lnSpc>
                <a:spcPts val="1839"/>
              </a:lnSpc>
              <a:spcBef>
                <a:spcPts val="995"/>
              </a:spcBef>
              <a:buClr>
                <a:srgbClr val="90C225"/>
              </a:buClr>
              <a:buSzPct val="79411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1990:</a:t>
            </a:r>
            <a:r>
              <a:rPr sz="1700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EPA</a:t>
            </a:r>
            <a:r>
              <a:rPr sz="1700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creates</a:t>
            </a:r>
            <a:r>
              <a:rPr sz="1700" spc="-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the</a:t>
            </a:r>
            <a:r>
              <a:rPr sz="1700" spc="-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Georgia"/>
                <a:cs typeface="Georgia"/>
              </a:rPr>
              <a:t>Environmental</a:t>
            </a:r>
            <a:r>
              <a:rPr sz="1700" spc="-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Equity</a:t>
            </a:r>
            <a:r>
              <a:rPr sz="1700" spc="-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Workgroup</a:t>
            </a:r>
            <a:r>
              <a:rPr sz="1700" spc="-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to</a:t>
            </a:r>
            <a:r>
              <a:rPr sz="1700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address</a:t>
            </a:r>
            <a:r>
              <a:rPr sz="17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the</a:t>
            </a:r>
            <a:r>
              <a:rPr sz="1700" spc="-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allegation</a:t>
            </a:r>
            <a:r>
              <a:rPr sz="1700" spc="-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spc="-20" dirty="0">
                <a:solidFill>
                  <a:srgbClr val="FFFFFF"/>
                </a:solidFill>
                <a:latin typeface="Georgia"/>
                <a:cs typeface="Georgia"/>
              </a:rPr>
              <a:t>that </a:t>
            </a: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‘racial,</a:t>
            </a:r>
            <a:r>
              <a:rPr sz="1700" spc="-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minority,</a:t>
            </a:r>
            <a:r>
              <a:rPr sz="17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and</a:t>
            </a:r>
            <a:r>
              <a:rPr sz="1700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Georgia"/>
                <a:cs typeface="Georgia"/>
              </a:rPr>
              <a:t>low-</a:t>
            </a: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income</a:t>
            </a:r>
            <a:r>
              <a:rPr sz="1700" spc="-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populations</a:t>
            </a:r>
            <a:r>
              <a:rPr sz="1700" spc="-5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bear</a:t>
            </a:r>
            <a:r>
              <a:rPr sz="1700" spc="-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1700" spc="-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higher</a:t>
            </a:r>
            <a:r>
              <a:rPr sz="1700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Georgia"/>
                <a:cs typeface="Georgia"/>
              </a:rPr>
              <a:t>environmental</a:t>
            </a:r>
            <a:r>
              <a:rPr sz="17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risk</a:t>
            </a:r>
            <a:r>
              <a:rPr sz="1700" spc="-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burden</a:t>
            </a:r>
            <a:r>
              <a:rPr sz="1700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spc="-20" dirty="0">
                <a:solidFill>
                  <a:srgbClr val="FFFFFF"/>
                </a:solidFill>
                <a:latin typeface="Georgia"/>
                <a:cs typeface="Georgia"/>
              </a:rPr>
              <a:t>than </a:t>
            </a: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the</a:t>
            </a:r>
            <a:r>
              <a:rPr sz="1700" spc="-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general</a:t>
            </a:r>
            <a:r>
              <a:rPr sz="1700" spc="-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population.’</a:t>
            </a:r>
            <a:r>
              <a:rPr sz="1700" spc="-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Issues</a:t>
            </a:r>
            <a:r>
              <a:rPr sz="1700" spc="-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report</a:t>
            </a:r>
            <a:r>
              <a:rPr sz="17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in</a:t>
            </a:r>
            <a:r>
              <a:rPr sz="1700" spc="-5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1992</a:t>
            </a:r>
            <a:r>
              <a:rPr sz="1700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with</a:t>
            </a:r>
            <a:r>
              <a:rPr sz="1700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Georgia"/>
                <a:cs typeface="Georgia"/>
              </a:rPr>
              <a:t>recommendations</a:t>
            </a:r>
            <a:r>
              <a:rPr sz="1700" spc="-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to</a:t>
            </a:r>
            <a:r>
              <a:rPr sz="1700" spc="-5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address</a:t>
            </a:r>
            <a:r>
              <a:rPr sz="1700" spc="-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Georgia"/>
                <a:cs typeface="Georgia"/>
              </a:rPr>
              <a:t>inequality.</a:t>
            </a:r>
            <a:endParaRPr sz="1700" dirty="0">
              <a:latin typeface="Georgia"/>
              <a:cs typeface="Georgia"/>
            </a:endParaRPr>
          </a:p>
          <a:p>
            <a:pPr marL="355600" marR="193675" indent="-342900">
              <a:lnSpc>
                <a:spcPts val="1839"/>
              </a:lnSpc>
              <a:spcBef>
                <a:spcPts val="990"/>
              </a:spcBef>
              <a:buClr>
                <a:srgbClr val="90C225"/>
              </a:buClr>
              <a:buSzPct val="79411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1991:</a:t>
            </a:r>
            <a:r>
              <a:rPr sz="17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17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First</a:t>
            </a:r>
            <a:r>
              <a:rPr sz="17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National</a:t>
            </a:r>
            <a:r>
              <a:rPr sz="17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Trebuchet MS"/>
                <a:cs typeface="Trebuchet MS"/>
              </a:rPr>
              <a:t>People</a:t>
            </a:r>
            <a:r>
              <a:rPr sz="17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17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Color</a:t>
            </a:r>
            <a:r>
              <a:rPr sz="17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Trebuchet MS"/>
                <a:cs typeface="Trebuchet MS"/>
              </a:rPr>
              <a:t>Environmental</a:t>
            </a:r>
            <a:r>
              <a:rPr sz="17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Leadership</a:t>
            </a:r>
            <a:r>
              <a:rPr sz="17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Summit</a:t>
            </a:r>
            <a:r>
              <a:rPr sz="17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was</a:t>
            </a:r>
            <a:r>
              <a:rPr sz="17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held</a:t>
            </a:r>
            <a:r>
              <a:rPr sz="17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25" dirty="0">
                <a:solidFill>
                  <a:srgbClr val="FFFFFF"/>
                </a:solidFill>
                <a:latin typeface="Trebuchet MS"/>
                <a:cs typeface="Trebuchet MS"/>
              </a:rPr>
              <a:t>in </a:t>
            </a:r>
            <a:r>
              <a:rPr sz="1700" spc="-10" dirty="0">
                <a:solidFill>
                  <a:srgbClr val="FFFFFF"/>
                </a:solidFill>
                <a:latin typeface="Trebuchet MS"/>
                <a:cs typeface="Trebuchet MS"/>
              </a:rPr>
              <a:t>Washington,</a:t>
            </a:r>
            <a:r>
              <a:rPr sz="17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D.C.</a:t>
            </a:r>
            <a:r>
              <a:rPr sz="17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Several</a:t>
            </a:r>
            <a:r>
              <a:rPr sz="17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hundred</a:t>
            </a:r>
            <a:r>
              <a:rPr sz="17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people</a:t>
            </a:r>
            <a:r>
              <a:rPr sz="17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who</a:t>
            </a:r>
            <a:r>
              <a:rPr sz="17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identify</a:t>
            </a:r>
            <a:r>
              <a:rPr sz="17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as</a:t>
            </a:r>
            <a:r>
              <a:rPr sz="17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Trebuchet MS"/>
                <a:cs typeface="Trebuchet MS"/>
              </a:rPr>
              <a:t>Native</a:t>
            </a:r>
            <a:r>
              <a:rPr sz="1700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Trebuchet MS"/>
                <a:cs typeface="Trebuchet MS"/>
              </a:rPr>
              <a:t>American,</a:t>
            </a:r>
            <a:r>
              <a:rPr sz="170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Trebuchet MS"/>
                <a:cs typeface="Trebuchet MS"/>
              </a:rPr>
              <a:t>African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American,</a:t>
            </a:r>
            <a:r>
              <a:rPr sz="17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Latino,</a:t>
            </a:r>
            <a:r>
              <a:rPr sz="17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170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Asian</a:t>
            </a:r>
            <a:r>
              <a:rPr sz="17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Trebuchet MS"/>
                <a:cs typeface="Trebuchet MS"/>
              </a:rPr>
              <a:t>Pacific</a:t>
            </a:r>
            <a:r>
              <a:rPr sz="17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attended</a:t>
            </a:r>
            <a:r>
              <a:rPr sz="17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17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adopted</a:t>
            </a:r>
            <a:r>
              <a:rPr sz="17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17</a:t>
            </a:r>
            <a:r>
              <a:rPr sz="17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Trebuchet MS"/>
                <a:cs typeface="Trebuchet MS"/>
              </a:rPr>
              <a:t>Principles</a:t>
            </a:r>
            <a:r>
              <a:rPr sz="17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17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Trebuchet MS"/>
                <a:cs typeface="Trebuchet MS"/>
              </a:rPr>
              <a:t>Environmental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Justice</a:t>
            </a:r>
            <a:r>
              <a:rPr sz="17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(PDF)</a:t>
            </a:r>
            <a:r>
              <a:rPr sz="17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as</a:t>
            </a:r>
            <a:r>
              <a:rPr sz="17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7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Trebuchet MS"/>
                <a:cs typeface="Trebuchet MS"/>
              </a:rPr>
              <a:t>comprehensive</a:t>
            </a:r>
            <a:r>
              <a:rPr sz="17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platform</a:t>
            </a:r>
            <a:r>
              <a:rPr sz="17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sz="17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7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national</a:t>
            </a:r>
            <a:r>
              <a:rPr sz="17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17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Trebuchet MS"/>
                <a:cs typeface="Trebuchet MS"/>
              </a:rPr>
              <a:t>international</a:t>
            </a:r>
            <a:r>
              <a:rPr sz="17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movement</a:t>
            </a:r>
            <a:r>
              <a:rPr sz="17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25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all</a:t>
            </a:r>
            <a:r>
              <a:rPr sz="17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people</a:t>
            </a:r>
            <a:r>
              <a:rPr sz="17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(Jemez</a:t>
            </a:r>
            <a:r>
              <a:rPr sz="17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EJ</a:t>
            </a:r>
            <a:r>
              <a:rPr sz="17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Trebuchet MS"/>
                <a:cs typeface="Trebuchet MS"/>
              </a:rPr>
              <a:t>principles).</a:t>
            </a:r>
            <a:endParaRPr sz="1700" dirty="0">
              <a:latin typeface="Trebuchet MS"/>
              <a:cs typeface="Trebuchet MS"/>
            </a:endParaRPr>
          </a:p>
          <a:p>
            <a:pPr marL="355600" marR="5080" indent="-342900">
              <a:lnSpc>
                <a:spcPts val="1839"/>
              </a:lnSpc>
              <a:spcBef>
                <a:spcPts val="980"/>
              </a:spcBef>
              <a:buClr>
                <a:srgbClr val="90C225"/>
              </a:buClr>
              <a:buSzPct val="79411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1992:</a:t>
            </a:r>
            <a:r>
              <a:rPr sz="1700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17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80" dirty="0">
                <a:solidFill>
                  <a:srgbClr val="FFFFFF"/>
                </a:solidFill>
                <a:latin typeface="Trebuchet MS"/>
                <a:cs typeface="Trebuchet MS"/>
              </a:rPr>
              <a:t>EPA</a:t>
            </a:r>
            <a:r>
              <a:rPr sz="17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170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ffice</a:t>
            </a:r>
            <a:r>
              <a:rPr sz="17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17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Trebuchet MS"/>
                <a:cs typeface="Trebuchet MS"/>
              </a:rPr>
              <a:t>Environmental</a:t>
            </a:r>
            <a:r>
              <a:rPr sz="17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Equity</a:t>
            </a:r>
            <a:r>
              <a:rPr sz="17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was</a:t>
            </a:r>
            <a:r>
              <a:rPr sz="17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established,</a:t>
            </a:r>
            <a:r>
              <a:rPr sz="17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based</a:t>
            </a:r>
            <a:r>
              <a:rPr sz="17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on</a:t>
            </a:r>
            <a:r>
              <a:rPr sz="17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Trebuchet MS"/>
                <a:cs typeface="Trebuchet MS"/>
              </a:rPr>
              <a:t>recommendations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from</a:t>
            </a:r>
            <a:r>
              <a:rPr sz="17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17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Trebuchet MS"/>
                <a:cs typeface="Trebuchet MS"/>
              </a:rPr>
              <a:t>Environmental</a:t>
            </a:r>
            <a:r>
              <a:rPr sz="17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Equity</a:t>
            </a:r>
            <a:r>
              <a:rPr sz="17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Trebuchet MS"/>
                <a:cs typeface="Trebuchet MS"/>
              </a:rPr>
              <a:t>Workgroup.</a:t>
            </a:r>
            <a:r>
              <a:rPr sz="17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17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1994,</a:t>
            </a:r>
            <a:r>
              <a:rPr sz="17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17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name</a:t>
            </a:r>
            <a:r>
              <a:rPr sz="17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was</a:t>
            </a:r>
            <a:r>
              <a:rPr sz="17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changed</a:t>
            </a:r>
            <a:r>
              <a:rPr sz="17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7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17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Office</a:t>
            </a:r>
            <a:r>
              <a:rPr sz="17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25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1700" spc="-10" dirty="0">
                <a:solidFill>
                  <a:srgbClr val="FFFFFF"/>
                </a:solidFill>
                <a:latin typeface="Trebuchet MS"/>
                <a:cs typeface="Trebuchet MS"/>
              </a:rPr>
              <a:t>Environmental</a:t>
            </a:r>
            <a:r>
              <a:rPr sz="170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Trebuchet MS"/>
                <a:cs typeface="Trebuchet MS"/>
              </a:rPr>
              <a:t>Justice.</a:t>
            </a:r>
            <a:endParaRPr sz="1700" dirty="0">
              <a:latin typeface="Trebuchet MS"/>
              <a:cs typeface="Trebuchet MS"/>
            </a:endParaRPr>
          </a:p>
          <a:p>
            <a:pPr marL="355600" marR="12065" indent="-342900">
              <a:lnSpc>
                <a:spcPts val="1839"/>
              </a:lnSpc>
              <a:spcBef>
                <a:spcPts val="990"/>
              </a:spcBef>
              <a:buClr>
                <a:srgbClr val="90C225"/>
              </a:buClr>
              <a:buSzPct val="79411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1993:</a:t>
            </a:r>
            <a:r>
              <a:rPr sz="17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80" dirty="0">
                <a:solidFill>
                  <a:srgbClr val="FFFFFF"/>
                </a:solidFill>
                <a:latin typeface="Trebuchet MS"/>
                <a:cs typeface="Trebuchet MS"/>
              </a:rPr>
              <a:t>EPA</a:t>
            </a:r>
            <a:r>
              <a:rPr sz="17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created</a:t>
            </a:r>
            <a:r>
              <a:rPr sz="17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17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National</a:t>
            </a:r>
            <a:r>
              <a:rPr sz="17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Trebuchet MS"/>
                <a:cs typeface="Trebuchet MS"/>
              </a:rPr>
              <a:t>Environmental</a:t>
            </a:r>
            <a:r>
              <a:rPr sz="17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Trebuchet MS"/>
                <a:cs typeface="Trebuchet MS"/>
              </a:rPr>
              <a:t>Justice</a:t>
            </a:r>
            <a:r>
              <a:rPr sz="170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Advisory</a:t>
            </a:r>
            <a:r>
              <a:rPr sz="17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Council</a:t>
            </a:r>
            <a:r>
              <a:rPr sz="17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(NEJAC).</a:t>
            </a:r>
            <a:r>
              <a:rPr sz="17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NEJAC</a:t>
            </a:r>
            <a:r>
              <a:rPr sz="17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sz="17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50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federal</a:t>
            </a:r>
            <a:r>
              <a:rPr sz="17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advisory</a:t>
            </a:r>
            <a:r>
              <a:rPr sz="17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council</a:t>
            </a:r>
            <a:r>
              <a:rPr sz="17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that</a:t>
            </a:r>
            <a:r>
              <a:rPr sz="17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holds</a:t>
            </a:r>
            <a:r>
              <a:rPr sz="17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public</a:t>
            </a:r>
            <a:r>
              <a:rPr sz="17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meetings</a:t>
            </a:r>
            <a:r>
              <a:rPr sz="17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on</a:t>
            </a:r>
            <a:r>
              <a:rPr sz="17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Trebuchet MS"/>
                <a:cs typeface="Trebuchet MS"/>
              </a:rPr>
              <a:t>environmental</a:t>
            </a:r>
            <a:r>
              <a:rPr sz="17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justice</a:t>
            </a:r>
            <a:r>
              <a:rPr sz="17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issues</a:t>
            </a:r>
            <a:r>
              <a:rPr sz="17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Trebuchet MS"/>
                <a:cs typeface="Trebuchet MS"/>
              </a:rPr>
              <a:t>across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17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Trebuchet MS"/>
                <a:cs typeface="Trebuchet MS"/>
              </a:rPr>
              <a:t>nation.</a:t>
            </a:r>
            <a:endParaRPr sz="1700" dirty="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35923" y="0"/>
            <a:ext cx="3656075" cy="205663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db2dc4df1f949099741ca033c979bbf xmlns="cb3f2c0b-0a7d-49e1-931e-4591b06490b7">
      <Terms xmlns="http://schemas.microsoft.com/office/infopath/2007/PartnerControls"/>
    </pdb2dc4df1f949099741ca033c979bbf>
    <d671ecc5ea9143c1ab54ac3ddf9dbe88 xmlns="aee59056-66f8-4bcd-a41a-44a7882a6c26">
      <Terms xmlns="http://schemas.microsoft.com/office/infopath/2007/PartnerControls"/>
    </d671ecc5ea9143c1ab54ac3ddf9dbe88>
    <kbd78065525640fe89259d3aeabd78d5 xmlns="cb3f2c0b-0a7d-49e1-931e-4591b06490b7">
      <Terms xmlns="http://schemas.microsoft.com/office/infopath/2007/PartnerControls"/>
    </kbd78065525640fe89259d3aeabd78d5>
    <Record xmlns="4ffa91fb-a0ff-4ac5-b2db-65c790d184a4">Shared</Record>
    <Document_x0020_Creation_x0020_Date xmlns="4ffa91fb-a0ff-4ac5-b2db-65c790d184a4">2022-04-13T20:19:27+00:00</Document_x0020_Creation_x0020_Date>
    <CategoryDescription xmlns="http://schemas.microsoft.com/sharepoint.v3" xsi:nil="true"/>
    <ic26a5b9a0c04d91b89bfd8a2ad202b1 xmlns="cb3f2c0b-0a7d-49e1-931e-4591b06490b7">
      <Terms xmlns="http://schemas.microsoft.com/office/infopath/2007/PartnerControls"/>
    </ic26a5b9a0c04d91b89bfd8a2ad202b1>
    <TaxCatchAll xmlns="4ffa91fb-a0ff-4ac5-b2db-65c790d184a4" xsi:nil="true"/>
    <ob9b180e79634524ac025f2e38e11d15 xmlns="cb3f2c0b-0a7d-49e1-931e-4591b06490b7">
      <Terms xmlns="http://schemas.microsoft.com/office/infopath/2007/PartnerControls"/>
    </ob9b180e79634524ac025f2e38e11d15>
    <lcf76f155ced4ddcb4097134ff3c332f xmlns="aee59056-66f8-4bcd-a41a-44a7882a6c26">
      <Terms xmlns="http://schemas.microsoft.com/office/infopath/2007/PartnerControls"/>
    </lcf76f155ced4ddcb4097134ff3c332f>
    <Concurrence xmlns="aee59056-66f8-4bcd-a41a-44a7882a6c26" xsi:nil="true"/>
    <SharedWithUsers xmlns="cb3f2c0b-0a7d-49e1-931e-4591b06490b7">
      <UserInfo>
        <DisplayName>Muldoon, Michael</DisplayName>
        <AccountId>4175</AccountId>
        <AccountType/>
      </UserInfo>
    </SharedWithUsers>
  </documentManagement>
</p:properties>
</file>

<file path=customXml/item2.xml><?xml version="1.0" encoding="utf-8"?>
<?mso-contentType ?>
<SharedContentType xmlns="Microsoft.SharePoint.Taxonomy.ContentTypeSync" SourceId="29f62856-1543-49d4-a736-4569d363f533" ContentTypeId="0x0101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D54BA3CB1BB44A96A3EC1762691F09" ma:contentTypeVersion="33" ma:contentTypeDescription="Create a new document." ma:contentTypeScope="" ma:versionID="c25e616e0fd3f7508559241dcd40d8e3">
  <xsd:schema xmlns:xsd="http://www.w3.org/2001/XMLSchema" xmlns:xs="http://www.w3.org/2001/XMLSchema" xmlns:p="http://schemas.microsoft.com/office/2006/metadata/properties" xmlns:ns2="4ffa91fb-a0ff-4ac5-b2db-65c790d184a4" xmlns:ns3="http://schemas.microsoft.com/sharepoint.v3" xmlns:ns4="aee59056-66f8-4bcd-a41a-44a7882a6c26" xmlns:ns5="cb3f2c0b-0a7d-49e1-931e-4591b06490b7" targetNamespace="http://schemas.microsoft.com/office/2006/metadata/properties" ma:root="true" ma:fieldsID="174ed56a36121d6d549879e2f74d1013" ns2:_="" ns3:_="" ns4:_="" ns5:_="">
    <xsd:import namespace="4ffa91fb-a0ff-4ac5-b2db-65c790d184a4"/>
    <xsd:import namespace="http://schemas.microsoft.com/sharepoint.v3"/>
    <xsd:import namespace="aee59056-66f8-4bcd-a41a-44a7882a6c26"/>
    <xsd:import namespace="cb3f2c0b-0a7d-49e1-931e-4591b06490b7"/>
    <xsd:element name="properties">
      <xsd:complexType>
        <xsd:sequence>
          <xsd:element name="documentManagement">
            <xsd:complexType>
              <xsd:all>
                <xsd:element ref="ns2:Document_x0020_Creation_x0020_Date" minOccurs="0"/>
                <xsd:element ref="ns2:Record" minOccurs="0"/>
                <xsd:element ref="ns3:CategoryDescription" minOccurs="0"/>
                <xsd:element ref="ns2:TaxCatchAllLabel" minOccurs="0"/>
                <xsd:element ref="ns2:TaxCatchAll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5:SharedWithUsers" minOccurs="0"/>
                <xsd:element ref="ns5:SharedWithDetails" minOccurs="0"/>
                <xsd:element ref="ns5:ob9b180e79634524ac025f2e38e11d15" minOccurs="0"/>
                <xsd:element ref="ns5:kbd78065525640fe89259d3aeabd78d5" minOccurs="0"/>
                <xsd:element ref="ns5:ic26a5b9a0c04d91b89bfd8a2ad202b1" minOccurs="0"/>
                <xsd:element ref="ns5:pdb2dc4df1f949099741ca033c979bbf" minOccurs="0"/>
                <xsd:element ref="ns4:d671ecc5ea9143c1ab54ac3ddf9dbe88" minOccurs="0"/>
                <xsd:element ref="ns4:MediaLengthInSeconds" minOccurs="0"/>
                <xsd:element ref="ns4:lcf76f155ced4ddcb4097134ff3c332f" minOccurs="0"/>
                <xsd:element ref="ns4:Concurrence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Record" ma:index="3" nillable="true" ma:displayName="Record" ma:default="Shared" ma:description="For documents that provide evidence of EPA decisions and actions, select &quot;Shared&quot; (open access) or &quot;Private&quot; (restricted access)." ma:format="Dropdown" ma:internalName="Record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TaxCatchAllLabel" ma:index="8" nillable="true" ma:displayName="Taxonomy Catch All Column1" ma:hidden="true" ma:list="{a76517e0-ec16-4219-bed3-a37fd4b6b6fb}" ma:internalName="TaxCatchAllLabel" ma:readOnly="true" ma:showField="CatchAllDataLabel" ma:web="cb3f2c0b-0a7d-49e1-931e-4591b06490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9" nillable="true" ma:displayName="Taxonomy Catch All Column" ma:hidden="true" ma:list="{a76517e0-ec16-4219-bed3-a37fd4b6b6fb}" ma:internalName="TaxCatchAll" ma:showField="CatchAllData" ma:web="cb3f2c0b-0a7d-49e1-931e-4591b06490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4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e59056-66f8-4bcd-a41a-44a7882a6c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d671ecc5ea9143c1ab54ac3ddf9dbe88" ma:index="32" nillable="true" ma:taxonomy="true" ma:internalName="d671ecc5ea9143c1ab54ac3ddf9dbe88" ma:taxonomyFieldName="Superfund_x0020_Site" ma:displayName="Superfund Site" ma:default="" ma:fieldId="{d671ecc5-ea91-43c1-ab54-ac3ddf9dbe88}" ma:sspId="29f62856-1543-49d4-a736-4569d363f533" ma:termSetId="065c4297-ced5-4037-a940-12e392df0f1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LengthInSeconds" ma:index="3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35" nillable="true" ma:taxonomy="true" ma:internalName="lcf76f155ced4ddcb4097134ff3c332f" ma:taxonomyFieldName="MediaServiceImageTags" ma:displayName="Image Tags" ma:readOnly="false" ma:fieldId="{5cf76f15-5ced-4ddc-b409-7134ff3c332f}" ma:taxonomyMulti="true" ma:sspId="29f62856-1543-49d4-a736-4569d363f53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Concurrence" ma:index="36" nillable="true" ma:displayName="Concurrence" ma:format="Dropdown" ma:internalName="Concurrence">
      <xsd:simpleType>
        <xsd:restriction base="dms:Choice">
          <xsd:enumeration value="In Progress"/>
          <xsd:enumeration value="Ready"/>
          <xsd:enumeration value="Complete"/>
          <xsd:enumeration value="Canceled"/>
          <xsd:enumeration value="On Hold"/>
        </xsd:restriction>
      </xsd:simpleType>
    </xsd:element>
    <xsd:element name="MediaServiceObjectDetectorVersions" ma:index="3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3f2c0b-0a7d-49e1-931e-4591b06490b7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ob9b180e79634524ac025f2e38e11d15" ma:index="24" nillable="true" ma:taxonomy="true" ma:internalName="ob9b180e79634524ac025f2e38e11d15" ma:taxonomyFieldName="Doc_x0020_Type" ma:displayName="Doc Type" ma:readOnly="false" ma:default="" ma:fieldId="{8b9b180e-7963-4524-ac02-5f2e38e11d15}" ma:taxonomyMulti="true" ma:sspId="29f62856-1543-49d4-a736-4569d363f533" ma:termSetId="3610dbb7-9c48-4925-897f-6db575e4ebf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bd78065525640fe89259d3aeabd78d5" ma:index="26" nillable="true" ma:taxonomy="true" ma:internalName="kbd78065525640fe89259d3aeabd78d5" ma:taxonomyFieldName="Lead_x0020_Division" ma:displayName="Associated Division" ma:readOnly="false" ma:default="" ma:fieldId="{4bd78065-5256-40fe-8925-9d3aeabd78d5}" ma:taxonomyMulti="true" ma:sspId="29f62856-1543-49d4-a736-4569d363f533" ma:termSetId="f8f46556-91e5-4ab1-bcb9-dedea3885b3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c26a5b9a0c04d91b89bfd8a2ad202b1" ma:index="28" nillable="true" ma:taxonomy="true" ma:internalName="ic26a5b9a0c04d91b89bfd8a2ad202b1" ma:taxonomyFieldName="Topic" ma:displayName="Topic" ma:default="" ma:fieldId="{2c26a5b9-a0c0-4d91-b89b-fd8a2ad202b1}" ma:taxonomyMulti="true" ma:sspId="29f62856-1543-49d4-a736-4569d363f533" ma:termSetId="1305a9cb-f97a-4451-8691-4cb902f7a33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db2dc4df1f949099741ca033c979bbf" ma:index="30" nillable="true" ma:taxonomy="true" ma:internalName="pdb2dc4df1f949099741ca033c979bbf" ma:taxonomyFieldName="State" ma:displayName="State" ma:default="" ma:fieldId="{9db2dc4d-f1f9-4909-9741-ca033c979bbf}" ma:sspId="29f62856-1543-49d4-a736-4569d363f533" ma:termSetId="37469e7b-2cf9-4230-9f83-b9ddb030024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DA4EAF8-7A8E-4259-A6F2-EF4269A0D497}">
  <ds:schemaRefs>
    <ds:schemaRef ds:uri="http://schemas.microsoft.com/office/2006/metadata/properties"/>
    <ds:schemaRef ds:uri="http://schemas.microsoft.com/office/infopath/2007/PartnerControls"/>
    <ds:schemaRef ds:uri="cb3f2c0b-0a7d-49e1-931e-4591b06490b7"/>
    <ds:schemaRef ds:uri="aee59056-66f8-4bcd-a41a-44a7882a6c26"/>
    <ds:schemaRef ds:uri="4ffa91fb-a0ff-4ac5-b2db-65c790d184a4"/>
    <ds:schemaRef ds:uri="http://schemas.microsoft.com/sharepoint.v3"/>
  </ds:schemaRefs>
</ds:datastoreItem>
</file>

<file path=customXml/itemProps2.xml><?xml version="1.0" encoding="utf-8"?>
<ds:datastoreItem xmlns:ds="http://schemas.openxmlformats.org/officeDocument/2006/customXml" ds:itemID="{DDB2E1FE-1F0C-47FA-B61C-0D4747C27852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5C125DCC-6005-4562-892D-43837BB1F0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fa91fb-a0ff-4ac5-b2db-65c790d184a4"/>
    <ds:schemaRef ds:uri="http://schemas.microsoft.com/sharepoint.v3"/>
    <ds:schemaRef ds:uri="aee59056-66f8-4bcd-a41a-44a7882a6c26"/>
    <ds:schemaRef ds:uri="cb3f2c0b-0a7d-49e1-931e-4591b06490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AAB3AC09-88E4-4C31-B684-C4A0F5DBF42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</TotalTime>
  <Words>1910</Words>
  <Application>Microsoft Office PowerPoint</Application>
  <PresentationFormat>Widescreen</PresentationFormat>
  <Paragraphs>94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Courier New</vt:lpstr>
      <vt:lpstr>Georgia</vt:lpstr>
      <vt:lpstr>Trebuchet MS</vt:lpstr>
      <vt:lpstr>Wingdings</vt:lpstr>
      <vt:lpstr>Wingdings 3</vt:lpstr>
      <vt:lpstr>Office Theme</vt:lpstr>
      <vt:lpstr>Environmental Justice  Policy to Practice</vt:lpstr>
      <vt:lpstr>Environmental Justice:  Background</vt:lpstr>
      <vt:lpstr>U.S. Environmental Protection Agency definition:</vt:lpstr>
      <vt:lpstr>Community Perspectives on Environmental Justice</vt:lpstr>
      <vt:lpstr>Environmental Equity v. Environmental Justice:  What’s the Difference? (source MobilizeGreen)</vt:lpstr>
      <vt:lpstr>Pre-Executive Order  Federal EJ History, Snapshots</vt:lpstr>
      <vt:lpstr>Pre-Executive Order EJ History, Snapshots</vt:lpstr>
      <vt:lpstr>Pre-Executive Order  Federal EJ History, Snapshots</vt:lpstr>
      <vt:lpstr>Pre-Executive Order  Federal EJ History, Snapshots</vt:lpstr>
      <vt:lpstr>Executive Orders on Environmental Justice</vt:lpstr>
      <vt:lpstr>Executive Orders on Environmental Justice, E.O. 14008</vt:lpstr>
      <vt:lpstr>Executive Orders on  Environmental Justice E.O. 14008</vt:lpstr>
      <vt:lpstr>Executive Orders on  Environmental Justice, E.O. 14008</vt:lpstr>
      <vt:lpstr>EPA’s Implementation of Environmental Justice and the Justice 40 Initiative</vt:lpstr>
      <vt:lpstr>EPA Strategic Plan FY 2022-2026  (March 2022)</vt:lpstr>
      <vt:lpstr>Incorporating EJ Considerations into EPA’s Enforcement Program</vt:lpstr>
      <vt:lpstr>Strengthening Enforcement in Communities with Environmental Justice Concerns</vt:lpstr>
      <vt:lpstr>Strengthening Enforcement in Communities with Environmental Justice Concerns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Justice, Policy to Practice</dc:title>
  <dc:creator>Rodriguez, Elias</dc:creator>
  <cp:lastModifiedBy>McBay, Stephen</cp:lastModifiedBy>
  <cp:revision>15</cp:revision>
  <dcterms:created xsi:type="dcterms:W3CDTF">2022-04-11T23:46:32Z</dcterms:created>
  <dcterms:modified xsi:type="dcterms:W3CDTF">2023-09-21T18:15:15Z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0x01010037D54BA3CB1BB44A96A3EC1762691F09</vt:lpwstr>
  </property>
  <property fmtid="{D5CDD505-2E9C-101B-9397-08002B2CF9AE}" pid="3" name="Topic">
    <vt:lpwstr/>
  </property>
  <property fmtid="{D5CDD505-2E9C-101B-9397-08002B2CF9AE}" pid="4" name="Lead Division">
    <vt:lpwstr/>
  </property>
  <property fmtid="{D5CDD505-2E9C-101B-9397-08002B2CF9AE}" pid="5" name="MediaServiceImageTags">
    <vt:lpwstr/>
  </property>
  <property fmtid="{D5CDD505-2E9C-101B-9397-08002B2CF9AE}" pid="6" name="Superfund Site">
    <vt:lpwstr/>
  </property>
  <property fmtid="{D5CDD505-2E9C-101B-9397-08002B2CF9AE}" pid="7" name="State">
    <vt:lpwstr/>
  </property>
  <property fmtid="{D5CDD505-2E9C-101B-9397-08002B2CF9AE}" pid="8" name="Doc Type">
    <vt:lpwstr/>
  </property>
</Properties>
</file>