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handoutMasterIdLst>
    <p:handoutMasterId r:id="rId42"/>
  </p:handoutMasterIdLst>
  <p:sldIdLst>
    <p:sldId id="256" r:id="rId2"/>
    <p:sldId id="281" r:id="rId3"/>
    <p:sldId id="258" r:id="rId4"/>
    <p:sldId id="278" r:id="rId5"/>
    <p:sldId id="280" r:id="rId6"/>
    <p:sldId id="323" r:id="rId7"/>
    <p:sldId id="385" r:id="rId8"/>
    <p:sldId id="398" r:id="rId9"/>
    <p:sldId id="375" r:id="rId10"/>
    <p:sldId id="334" r:id="rId11"/>
    <p:sldId id="400" r:id="rId12"/>
    <p:sldId id="403" r:id="rId13"/>
    <p:sldId id="391" r:id="rId14"/>
    <p:sldId id="263" r:id="rId15"/>
    <p:sldId id="355" r:id="rId16"/>
    <p:sldId id="354" r:id="rId17"/>
    <p:sldId id="349" r:id="rId18"/>
    <p:sldId id="409" r:id="rId19"/>
    <p:sldId id="401" r:id="rId20"/>
    <p:sldId id="411" r:id="rId21"/>
    <p:sldId id="412" r:id="rId22"/>
    <p:sldId id="265" r:id="rId23"/>
    <p:sldId id="307" r:id="rId24"/>
    <p:sldId id="407" r:id="rId25"/>
    <p:sldId id="359" r:id="rId26"/>
    <p:sldId id="387" r:id="rId27"/>
    <p:sldId id="358" r:id="rId28"/>
    <p:sldId id="408" r:id="rId29"/>
    <p:sldId id="383" r:id="rId30"/>
    <p:sldId id="362" r:id="rId31"/>
    <p:sldId id="405" r:id="rId32"/>
    <p:sldId id="389" r:id="rId33"/>
    <p:sldId id="393" r:id="rId34"/>
    <p:sldId id="390" r:id="rId35"/>
    <p:sldId id="413" r:id="rId36"/>
    <p:sldId id="395" r:id="rId37"/>
    <p:sldId id="397" r:id="rId38"/>
    <p:sldId id="396" r:id="rId39"/>
    <p:sldId id="275" r:id="rId40"/>
  </p:sldIdLst>
  <p:sldSz cx="9144000" cy="6858000" type="screen4x3"/>
  <p:notesSz cx="7010400" cy="9296400"/>
  <p:defaultTextStyle>
    <a:defPPr>
      <a:defRPr lang="en-US"/>
    </a:defPPr>
    <a:lvl1pPr marL="0" algn="l" defTabSz="914237" rtl="0" eaLnBrk="1" latinLnBrk="0" hangingPunct="1">
      <a:defRPr sz="1800" kern="1200">
        <a:solidFill>
          <a:schemeClr val="tx1"/>
        </a:solidFill>
        <a:latin typeface="+mn-lt"/>
        <a:ea typeface="+mn-ea"/>
        <a:cs typeface="+mn-cs"/>
      </a:defRPr>
    </a:lvl1pPr>
    <a:lvl2pPr marL="457118" algn="l" defTabSz="914237" rtl="0" eaLnBrk="1" latinLnBrk="0" hangingPunct="1">
      <a:defRPr sz="1800" kern="1200">
        <a:solidFill>
          <a:schemeClr val="tx1"/>
        </a:solidFill>
        <a:latin typeface="+mn-lt"/>
        <a:ea typeface="+mn-ea"/>
        <a:cs typeface="+mn-cs"/>
      </a:defRPr>
    </a:lvl2pPr>
    <a:lvl3pPr marL="914237" algn="l" defTabSz="914237" rtl="0" eaLnBrk="1" latinLnBrk="0" hangingPunct="1">
      <a:defRPr sz="1800" kern="1200">
        <a:solidFill>
          <a:schemeClr val="tx1"/>
        </a:solidFill>
        <a:latin typeface="+mn-lt"/>
        <a:ea typeface="+mn-ea"/>
        <a:cs typeface="+mn-cs"/>
      </a:defRPr>
    </a:lvl3pPr>
    <a:lvl4pPr marL="1371354" algn="l" defTabSz="914237" rtl="0" eaLnBrk="1" latinLnBrk="0" hangingPunct="1">
      <a:defRPr sz="1800" kern="1200">
        <a:solidFill>
          <a:schemeClr val="tx1"/>
        </a:solidFill>
        <a:latin typeface="+mn-lt"/>
        <a:ea typeface="+mn-ea"/>
        <a:cs typeface="+mn-cs"/>
      </a:defRPr>
    </a:lvl4pPr>
    <a:lvl5pPr marL="1828474" algn="l" defTabSz="914237" rtl="0" eaLnBrk="1" latinLnBrk="0" hangingPunct="1">
      <a:defRPr sz="1800" kern="1200">
        <a:solidFill>
          <a:schemeClr val="tx1"/>
        </a:solidFill>
        <a:latin typeface="+mn-lt"/>
        <a:ea typeface="+mn-ea"/>
        <a:cs typeface="+mn-cs"/>
      </a:defRPr>
    </a:lvl5pPr>
    <a:lvl6pPr marL="2285593" algn="l" defTabSz="914237" rtl="0" eaLnBrk="1" latinLnBrk="0" hangingPunct="1">
      <a:defRPr sz="1800" kern="1200">
        <a:solidFill>
          <a:schemeClr val="tx1"/>
        </a:solidFill>
        <a:latin typeface="+mn-lt"/>
        <a:ea typeface="+mn-ea"/>
        <a:cs typeface="+mn-cs"/>
      </a:defRPr>
    </a:lvl6pPr>
    <a:lvl7pPr marL="2742712" algn="l" defTabSz="914237" rtl="0" eaLnBrk="1" latinLnBrk="0" hangingPunct="1">
      <a:defRPr sz="1800" kern="1200">
        <a:solidFill>
          <a:schemeClr val="tx1"/>
        </a:solidFill>
        <a:latin typeface="+mn-lt"/>
        <a:ea typeface="+mn-ea"/>
        <a:cs typeface="+mn-cs"/>
      </a:defRPr>
    </a:lvl7pPr>
    <a:lvl8pPr marL="3199830" algn="l" defTabSz="914237" rtl="0" eaLnBrk="1" latinLnBrk="0" hangingPunct="1">
      <a:defRPr sz="1800" kern="1200">
        <a:solidFill>
          <a:schemeClr val="tx1"/>
        </a:solidFill>
        <a:latin typeface="+mn-lt"/>
        <a:ea typeface="+mn-ea"/>
        <a:cs typeface="+mn-cs"/>
      </a:defRPr>
    </a:lvl8pPr>
    <a:lvl9pPr marL="3656948" algn="l" defTabSz="91423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2" autoAdjust="0"/>
  </p:normalViewPr>
  <p:slideViewPr>
    <p:cSldViewPr>
      <p:cViewPr varScale="1">
        <p:scale>
          <a:sx n="100" d="100"/>
          <a:sy n="100" d="100"/>
        </p:scale>
        <p:origin x="1914" y="72"/>
      </p:cViewPr>
      <p:guideLst>
        <p:guide orient="horz" pos="2160"/>
        <p:guide pos="2880"/>
      </p:guideLst>
    </p:cSldViewPr>
  </p:slideViewPr>
  <p:notesTextViewPr>
    <p:cViewPr>
      <p:scale>
        <a:sx n="1" d="1"/>
        <a:sy n="1" d="1"/>
      </p:scale>
      <p:origin x="0" y="0"/>
    </p:cViewPr>
  </p:notesTextViewPr>
  <p:sorterViewPr>
    <p:cViewPr>
      <p:scale>
        <a:sx n="125" d="100"/>
        <a:sy n="125" d="100"/>
      </p:scale>
      <p:origin x="0" y="-6672"/>
    </p:cViewPr>
  </p:sorterViewPr>
  <p:notesViewPr>
    <p:cSldViewPr>
      <p:cViewPr varScale="1">
        <p:scale>
          <a:sx n="51" d="100"/>
          <a:sy n="51" d="100"/>
        </p:scale>
        <p:origin x="2668"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75004E-891A-47F4-A16B-F8B927EDBE54}" type="doc">
      <dgm:prSet loTypeId="urn:microsoft.com/office/officeart/2005/8/layout/orgChart1" loCatId="hierarchy" qsTypeId="urn:microsoft.com/office/officeart/2005/8/quickstyle/simple1" qsCatId="simple" csTypeId="urn:microsoft.com/office/officeart/2005/8/colors/accent1_2" csCatId="accent1" phldr="1"/>
      <dgm:spPr/>
    </dgm:pt>
    <dgm:pt modelId="{684F12BA-2FCC-4DB6-ADCE-42C8EAD2C78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9"/>
              </a:solidFill>
              <a:effectLst/>
              <a:latin typeface="Times New Roman" pitchFamily="18" charset="0"/>
            </a:rPr>
            <a:t>NJDEP COMMISSIONER</a:t>
          </a:r>
        </a:p>
      </dgm:t>
    </dgm:pt>
    <dgm:pt modelId="{F3E1E9DF-2AB9-472F-9C75-73386A8B8825}" type="parTrans" cxnId="{8947D984-6BCC-44C2-B5B0-2326039F8669}">
      <dgm:prSet/>
      <dgm:spPr/>
      <dgm:t>
        <a:bodyPr/>
        <a:lstStyle/>
        <a:p>
          <a:endParaRPr lang="en-US"/>
        </a:p>
      </dgm:t>
    </dgm:pt>
    <dgm:pt modelId="{DAE13FAC-7431-4ACB-AFD7-2FFAF31D4169}" type="sibTrans" cxnId="{8947D984-6BCC-44C2-B5B0-2326039F8669}">
      <dgm:prSet/>
      <dgm:spPr/>
      <dgm:t>
        <a:bodyPr/>
        <a:lstStyle/>
        <a:p>
          <a:endParaRPr lang="en-US"/>
        </a:p>
      </dgm:t>
    </dgm:pt>
    <dgm:pt modelId="{40872A7E-ECA7-4B0F-907E-B709717FAE1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rPr>
            <a:t>DSR</a:t>
          </a:r>
        </a:p>
      </dgm:t>
    </dgm:pt>
    <dgm:pt modelId="{BAAB59B0-0E29-4898-84BF-F89F29C0D989}" type="parTrans" cxnId="{CA897CB7-700F-4626-9C4A-4AF5184AF2DB}">
      <dgm:prSet/>
      <dgm:spPr/>
      <dgm:t>
        <a:bodyPr/>
        <a:lstStyle/>
        <a:p>
          <a:endParaRPr lang="en-US"/>
        </a:p>
      </dgm:t>
    </dgm:pt>
    <dgm:pt modelId="{11A34ADC-74A8-40FF-A3EE-359D16921989}" type="sibTrans" cxnId="{CA897CB7-700F-4626-9C4A-4AF5184AF2DB}">
      <dgm:prSet/>
      <dgm:spPr/>
      <dgm:t>
        <a:bodyPr/>
        <a:lstStyle/>
        <a:p>
          <a:endParaRPr lang="en-US"/>
        </a:p>
      </dgm:t>
    </dgm:pt>
    <dgm:pt modelId="{DC7B68EF-E28B-4504-90D7-A1B2FA504F15}">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9"/>
              </a:solidFill>
              <a:effectLst/>
              <a:latin typeface="Times New Roman" pitchFamily="18" charset="0"/>
            </a:rPr>
            <a:t>SCIENCE ADVISORY BOARD</a:t>
          </a:r>
        </a:p>
      </dgm:t>
    </dgm:pt>
    <dgm:pt modelId="{FBDA722C-A7CB-4AD5-9485-E8BFDA182956}" type="parTrans" cxnId="{68ECD820-5187-46E5-874F-4331B03A9BED}">
      <dgm:prSet/>
      <dgm:spPr/>
      <dgm:t>
        <a:bodyPr/>
        <a:lstStyle/>
        <a:p>
          <a:endParaRPr lang="en-US"/>
        </a:p>
      </dgm:t>
    </dgm:pt>
    <dgm:pt modelId="{03C6B0D5-A594-4AD6-AF4B-0BDFA0AA9772}" type="sibTrans" cxnId="{68ECD820-5187-46E5-874F-4331B03A9BED}">
      <dgm:prSet/>
      <dgm:spPr/>
      <dgm:t>
        <a:bodyPr/>
        <a:lstStyle/>
        <a:p>
          <a:endParaRPr lang="en-US"/>
        </a:p>
      </dgm:t>
    </dgm:pt>
    <dgm:pt modelId="{82618E90-750D-4BE9-B0B1-3C0175B4C40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000099"/>
              </a:solidFill>
              <a:effectLst/>
              <a:latin typeface="Times New Roman" pitchFamily="18" charset="0"/>
            </a:rPr>
            <a:t>CLIMATE &amp; ATMOSPHERIC SCIENCES COMMITTEE</a:t>
          </a:r>
          <a:endParaRPr kumimoji="0" lang="en-US" b="1" i="0" u="none" strike="noStrike" cap="none" normalizeH="0" baseline="0" dirty="0">
            <a:ln>
              <a:noFill/>
            </a:ln>
            <a:solidFill>
              <a:srgbClr val="000099"/>
            </a:solidFill>
            <a:effectLst/>
            <a:latin typeface="Tahoma" pitchFamily="34" charset="0"/>
          </a:endParaRPr>
        </a:p>
      </dgm:t>
    </dgm:pt>
    <dgm:pt modelId="{44DF67F0-C629-4DC5-893C-4F471EC813BE}" type="parTrans" cxnId="{39213B6A-0960-4166-B085-0722725EACED}">
      <dgm:prSet/>
      <dgm:spPr/>
      <dgm:t>
        <a:bodyPr/>
        <a:lstStyle/>
        <a:p>
          <a:endParaRPr lang="en-US"/>
        </a:p>
      </dgm:t>
    </dgm:pt>
    <dgm:pt modelId="{6E285195-7B22-4592-8AB2-B445F94446BA}" type="sibTrans" cxnId="{39213B6A-0960-4166-B085-0722725EACED}">
      <dgm:prSet/>
      <dgm:spPr/>
      <dgm:t>
        <a:bodyPr/>
        <a:lstStyle/>
        <a:p>
          <a:endParaRPr lang="en-US"/>
        </a:p>
      </dgm:t>
    </dgm:pt>
    <dgm:pt modelId="{88CD8C54-712F-49CD-AAF8-961BBFFA9D3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000099"/>
              </a:solidFill>
              <a:effectLst/>
              <a:latin typeface="Times New Roman" pitchFamily="18" charset="0"/>
            </a:rPr>
            <a:t>ECOLOGICAL PROCESSES COMMITTEE</a:t>
          </a:r>
          <a:endParaRPr kumimoji="0" lang="en-US" b="1" i="0" u="none" strike="noStrike" cap="none" normalizeH="0" baseline="0" dirty="0">
            <a:ln>
              <a:noFill/>
            </a:ln>
            <a:solidFill>
              <a:srgbClr val="000099"/>
            </a:solidFill>
            <a:effectLst/>
            <a:latin typeface="Tahoma" pitchFamily="34" charset="0"/>
          </a:endParaRPr>
        </a:p>
      </dgm:t>
    </dgm:pt>
    <dgm:pt modelId="{0A4E3665-7EED-4941-8283-E1727F709043}" type="parTrans" cxnId="{9D7C2207-9D06-442C-AC6F-56A3256DDBBB}">
      <dgm:prSet/>
      <dgm:spPr/>
      <dgm:t>
        <a:bodyPr/>
        <a:lstStyle/>
        <a:p>
          <a:endParaRPr lang="en-US"/>
        </a:p>
      </dgm:t>
    </dgm:pt>
    <dgm:pt modelId="{D507B415-15C0-4D8C-A293-0D0C2E551FD9}" type="sibTrans" cxnId="{9D7C2207-9D06-442C-AC6F-56A3256DDBBB}">
      <dgm:prSet/>
      <dgm:spPr/>
      <dgm:t>
        <a:bodyPr/>
        <a:lstStyle/>
        <a:p>
          <a:endParaRPr lang="en-US"/>
        </a:p>
      </dgm:t>
    </dgm:pt>
    <dgm:pt modelId="{B3BE5D47-1A9C-4619-8641-0ABFD61AC3D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000099"/>
              </a:solidFill>
              <a:effectLst/>
              <a:latin typeface="Times New Roman" pitchFamily="18" charset="0"/>
            </a:rPr>
            <a:t>PUBLIC HEALTH COMMITTEE</a:t>
          </a:r>
          <a:endParaRPr kumimoji="0" lang="en-US" b="1" i="0" u="none" strike="noStrike" cap="none" normalizeH="0" baseline="0" dirty="0">
            <a:ln>
              <a:noFill/>
            </a:ln>
            <a:solidFill>
              <a:srgbClr val="000099"/>
            </a:solidFill>
            <a:effectLst/>
            <a:latin typeface="Tahoma" pitchFamily="34" charset="0"/>
          </a:endParaRPr>
        </a:p>
      </dgm:t>
    </dgm:pt>
    <dgm:pt modelId="{4E8389B4-C53F-42FC-8096-8D1894149FF3}" type="parTrans" cxnId="{F6DBCD75-89A4-49EC-9532-EFD3AA65A506}">
      <dgm:prSet/>
      <dgm:spPr/>
      <dgm:t>
        <a:bodyPr/>
        <a:lstStyle/>
        <a:p>
          <a:endParaRPr lang="en-US"/>
        </a:p>
      </dgm:t>
    </dgm:pt>
    <dgm:pt modelId="{D4BC558B-A6BA-41A8-93AD-0D55E6343AC3}" type="sibTrans" cxnId="{F6DBCD75-89A4-49EC-9532-EFD3AA65A506}">
      <dgm:prSet/>
      <dgm:spPr/>
      <dgm:t>
        <a:bodyPr/>
        <a:lstStyle/>
        <a:p>
          <a:endParaRPr lang="en-US"/>
        </a:p>
      </dgm:t>
    </dgm:pt>
    <dgm:pt modelId="{8AA48D56-518C-41CA-9BBF-C002C19F688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000099"/>
              </a:solidFill>
              <a:effectLst/>
              <a:latin typeface="Times New Roman" pitchFamily="18" charset="0"/>
            </a:rPr>
            <a:t>WATER QUALITY &amp; QUANTITY COMMITTEE</a:t>
          </a:r>
          <a:endParaRPr kumimoji="0" lang="en-US" b="1" i="0" u="none" strike="noStrike" cap="none" normalizeH="0" baseline="0" dirty="0">
            <a:ln>
              <a:noFill/>
            </a:ln>
            <a:solidFill>
              <a:srgbClr val="000099"/>
            </a:solidFill>
            <a:effectLst/>
            <a:latin typeface="Tahoma" pitchFamily="34" charset="0"/>
          </a:endParaRPr>
        </a:p>
      </dgm:t>
    </dgm:pt>
    <dgm:pt modelId="{966CEDF4-0AA1-477D-BA6B-238FCF4B3548}" type="parTrans" cxnId="{8B52CB4D-C75F-4B65-8652-21184E361692}">
      <dgm:prSet/>
      <dgm:spPr/>
      <dgm:t>
        <a:bodyPr/>
        <a:lstStyle/>
        <a:p>
          <a:endParaRPr lang="en-US"/>
        </a:p>
      </dgm:t>
    </dgm:pt>
    <dgm:pt modelId="{4214B289-F5A7-4D80-8C43-79989386BD05}" type="sibTrans" cxnId="{8B52CB4D-C75F-4B65-8652-21184E361692}">
      <dgm:prSet/>
      <dgm:spPr/>
      <dgm:t>
        <a:bodyPr/>
        <a:lstStyle/>
        <a:p>
          <a:endParaRPr lang="en-US"/>
        </a:p>
      </dgm:t>
    </dgm:pt>
    <dgm:pt modelId="{B845E405-DC8B-4C18-A212-2B1ED39B0B3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000099"/>
              </a:solidFill>
              <a:effectLst/>
              <a:latin typeface="Times New Roman" pitchFamily="18" charset="0"/>
            </a:rPr>
            <a:t>AD HOC COMMITTEE(S)</a:t>
          </a:r>
          <a:endParaRPr kumimoji="0" lang="en-US" b="0" i="0" u="none" strike="noStrike" cap="none" normalizeH="0" baseline="0" dirty="0">
            <a:ln>
              <a:noFill/>
            </a:ln>
            <a:solidFill>
              <a:srgbClr val="000099"/>
            </a:solidFill>
            <a:effectLst/>
            <a:latin typeface="Tahoma" pitchFamily="34" charset="0"/>
          </a:endParaRPr>
        </a:p>
      </dgm:t>
    </dgm:pt>
    <dgm:pt modelId="{6C3B340B-494F-4BEF-9149-A6C61FE0E693}" type="parTrans" cxnId="{731F73A8-976A-4545-9378-998EF4B598D6}">
      <dgm:prSet/>
      <dgm:spPr/>
      <dgm:t>
        <a:bodyPr/>
        <a:lstStyle/>
        <a:p>
          <a:endParaRPr lang="en-US"/>
        </a:p>
      </dgm:t>
    </dgm:pt>
    <dgm:pt modelId="{61F0EFF7-9855-4935-831A-82DC91D9FDE1}" type="sibTrans" cxnId="{731F73A8-976A-4545-9378-998EF4B598D6}">
      <dgm:prSet/>
      <dgm:spPr/>
      <dgm:t>
        <a:bodyPr/>
        <a:lstStyle/>
        <a:p>
          <a:endParaRPr lang="en-US"/>
        </a:p>
      </dgm:t>
    </dgm:pt>
    <dgm:pt modelId="{583F8A66-AF72-4138-9533-D7742FFBEC0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9"/>
              </a:solidFill>
              <a:effectLst/>
              <a:latin typeface="Times New Roman" pitchFamily="18" charset="0"/>
            </a:rPr>
            <a:t>DEPARTMENT STAFF</a:t>
          </a:r>
          <a:endParaRPr kumimoji="0" lang="en-US" sz="1400" b="1" i="0" u="none" strike="noStrike" cap="none" normalizeH="0" baseline="0" dirty="0">
            <a:ln>
              <a:noFill/>
            </a:ln>
            <a:solidFill>
              <a:srgbClr val="000099"/>
            </a:solidFill>
            <a:effectLst/>
            <a:latin typeface="Tahoma" pitchFamily="34" charset="0"/>
          </a:endParaRPr>
        </a:p>
      </dgm:t>
    </dgm:pt>
    <dgm:pt modelId="{EB955B12-C8F8-466D-89C1-AF386224C693}" type="parTrans" cxnId="{306FA6A5-DB85-443D-9E55-F3C5D17C57A4}">
      <dgm:prSet/>
      <dgm:spPr/>
      <dgm:t>
        <a:bodyPr/>
        <a:lstStyle/>
        <a:p>
          <a:endParaRPr lang="en-US"/>
        </a:p>
      </dgm:t>
    </dgm:pt>
    <dgm:pt modelId="{53EF6F88-9C6F-44E6-AEF2-21B81C5C1A72}" type="sibTrans" cxnId="{306FA6A5-DB85-443D-9E55-F3C5D17C57A4}">
      <dgm:prSet/>
      <dgm:spPr/>
      <dgm:t>
        <a:bodyPr/>
        <a:lstStyle/>
        <a:p>
          <a:endParaRPr lang="en-US"/>
        </a:p>
      </dgm:t>
    </dgm:pt>
    <dgm:pt modelId="{DBDFD4CA-65F2-44A1-82F9-86DC78ED3F18}">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9"/>
              </a:solidFill>
              <a:effectLst/>
              <a:latin typeface="Times New Roman" pitchFamily="18" charset="0"/>
            </a:rPr>
            <a:t>PUBLIC</a:t>
          </a:r>
          <a:endParaRPr kumimoji="0" lang="en-US" sz="1400" b="0" i="0" u="none" strike="noStrike" cap="none" normalizeH="0" baseline="0" dirty="0">
            <a:ln>
              <a:noFill/>
            </a:ln>
            <a:solidFill>
              <a:srgbClr val="000099"/>
            </a:solidFill>
            <a:effectLst/>
            <a:latin typeface="Tahoma" pitchFamily="34" charset="0"/>
          </a:endParaRPr>
        </a:p>
      </dgm:t>
    </dgm:pt>
    <dgm:pt modelId="{54893311-A62C-467F-B6CF-F3D4726CF4C8}" type="parTrans" cxnId="{0AF49217-714A-4B53-84CD-1902F7896A5E}">
      <dgm:prSet/>
      <dgm:spPr/>
      <dgm:t>
        <a:bodyPr/>
        <a:lstStyle/>
        <a:p>
          <a:endParaRPr lang="en-US"/>
        </a:p>
      </dgm:t>
    </dgm:pt>
    <dgm:pt modelId="{1161DBB2-442F-4E76-826E-F2F2C73E87B3}" type="sibTrans" cxnId="{0AF49217-714A-4B53-84CD-1902F7896A5E}">
      <dgm:prSet/>
      <dgm:spPr/>
      <dgm:t>
        <a:bodyPr/>
        <a:lstStyle/>
        <a:p>
          <a:endParaRPr lang="en-US"/>
        </a:p>
      </dgm:t>
    </dgm:pt>
    <dgm:pt modelId="{97845E41-69EB-4CDA-A0A2-3F14C59DEA81}" type="pres">
      <dgm:prSet presAssocID="{3875004E-891A-47F4-A16B-F8B927EDBE54}" presName="hierChild1" presStyleCnt="0">
        <dgm:presLayoutVars>
          <dgm:orgChart val="1"/>
          <dgm:chPref val="1"/>
          <dgm:dir/>
          <dgm:animOne val="branch"/>
          <dgm:animLvl val="lvl"/>
          <dgm:resizeHandles/>
        </dgm:presLayoutVars>
      </dgm:prSet>
      <dgm:spPr/>
    </dgm:pt>
    <dgm:pt modelId="{6FDD476F-AB85-40A3-B589-6DC6571DF743}" type="pres">
      <dgm:prSet presAssocID="{684F12BA-2FCC-4DB6-ADCE-42C8EAD2C786}" presName="hierRoot1" presStyleCnt="0">
        <dgm:presLayoutVars>
          <dgm:hierBranch/>
        </dgm:presLayoutVars>
      </dgm:prSet>
      <dgm:spPr/>
    </dgm:pt>
    <dgm:pt modelId="{1F198486-5B46-4360-B280-73C10A63096C}" type="pres">
      <dgm:prSet presAssocID="{684F12BA-2FCC-4DB6-ADCE-42C8EAD2C786}" presName="rootComposite1" presStyleCnt="0"/>
      <dgm:spPr/>
    </dgm:pt>
    <dgm:pt modelId="{0DD00D35-39DD-403F-B741-C7F711444BC0}" type="pres">
      <dgm:prSet presAssocID="{684F12BA-2FCC-4DB6-ADCE-42C8EAD2C786}" presName="rootText1" presStyleLbl="node0" presStyleIdx="0" presStyleCnt="1" custLinFactX="-21000" custLinFactNeighborX="-100000" custLinFactNeighborY="-14966">
        <dgm:presLayoutVars>
          <dgm:chPref val="3"/>
        </dgm:presLayoutVars>
      </dgm:prSet>
      <dgm:spPr/>
    </dgm:pt>
    <dgm:pt modelId="{4941FA1A-ACC4-463B-970D-D906DA307CC7}" type="pres">
      <dgm:prSet presAssocID="{684F12BA-2FCC-4DB6-ADCE-42C8EAD2C786}" presName="rootConnector1" presStyleLbl="node1" presStyleIdx="0" presStyleCnt="0"/>
      <dgm:spPr/>
    </dgm:pt>
    <dgm:pt modelId="{9922DB2A-A646-4268-8164-98EEA8579A94}" type="pres">
      <dgm:prSet presAssocID="{684F12BA-2FCC-4DB6-ADCE-42C8EAD2C786}" presName="hierChild2" presStyleCnt="0"/>
      <dgm:spPr/>
    </dgm:pt>
    <dgm:pt modelId="{8E57D80D-FDC8-4A08-B104-8F8BC94C910D}" type="pres">
      <dgm:prSet presAssocID="{BAAB59B0-0E29-4898-84BF-F89F29C0D989}" presName="Name35" presStyleLbl="parChTrans1D2" presStyleIdx="0" presStyleCnt="3"/>
      <dgm:spPr/>
    </dgm:pt>
    <dgm:pt modelId="{DE19FBFF-A2AC-437B-B697-EAA5813096D0}" type="pres">
      <dgm:prSet presAssocID="{40872A7E-ECA7-4B0F-907E-B709717FAE1B}" presName="hierRoot2" presStyleCnt="0">
        <dgm:presLayoutVars>
          <dgm:hierBranch/>
        </dgm:presLayoutVars>
      </dgm:prSet>
      <dgm:spPr/>
    </dgm:pt>
    <dgm:pt modelId="{7AD6394D-43D1-4828-9335-AD2A6E266D8C}" type="pres">
      <dgm:prSet presAssocID="{40872A7E-ECA7-4B0F-907E-B709717FAE1B}" presName="rootComposite" presStyleCnt="0"/>
      <dgm:spPr/>
    </dgm:pt>
    <dgm:pt modelId="{A6BE3326-96AD-4EB6-9A9A-1A9C236C3088}" type="pres">
      <dgm:prSet presAssocID="{40872A7E-ECA7-4B0F-907E-B709717FAE1B}" presName="rootText" presStyleLbl="node2" presStyleIdx="0" presStyleCnt="3" custLinFactNeighborY="-5532">
        <dgm:presLayoutVars>
          <dgm:chPref val="3"/>
        </dgm:presLayoutVars>
      </dgm:prSet>
      <dgm:spPr/>
    </dgm:pt>
    <dgm:pt modelId="{ED76DEFF-0B68-4B9A-B169-1F01DEDE9920}" type="pres">
      <dgm:prSet presAssocID="{40872A7E-ECA7-4B0F-907E-B709717FAE1B}" presName="rootConnector" presStyleLbl="node2" presStyleIdx="0" presStyleCnt="3"/>
      <dgm:spPr/>
    </dgm:pt>
    <dgm:pt modelId="{3F16640C-9133-4BED-AB06-29EF45403DBD}" type="pres">
      <dgm:prSet presAssocID="{40872A7E-ECA7-4B0F-907E-B709717FAE1B}" presName="hierChild4" presStyleCnt="0"/>
      <dgm:spPr/>
    </dgm:pt>
    <dgm:pt modelId="{78D5EC30-74C2-4621-B42C-0E5814C08743}" type="pres">
      <dgm:prSet presAssocID="{FBDA722C-A7CB-4AD5-9485-E8BFDA182956}" presName="Name35" presStyleLbl="parChTrans1D3" presStyleIdx="0" presStyleCnt="1"/>
      <dgm:spPr/>
    </dgm:pt>
    <dgm:pt modelId="{18E66318-30CB-4029-8478-2D657A04F8F7}" type="pres">
      <dgm:prSet presAssocID="{DC7B68EF-E28B-4504-90D7-A1B2FA504F15}" presName="hierRoot2" presStyleCnt="0">
        <dgm:presLayoutVars>
          <dgm:hierBranch/>
        </dgm:presLayoutVars>
      </dgm:prSet>
      <dgm:spPr/>
    </dgm:pt>
    <dgm:pt modelId="{D2B9F8C4-6CBF-49B7-942F-672FFD941E3C}" type="pres">
      <dgm:prSet presAssocID="{DC7B68EF-E28B-4504-90D7-A1B2FA504F15}" presName="rootComposite" presStyleCnt="0"/>
      <dgm:spPr/>
    </dgm:pt>
    <dgm:pt modelId="{6960DFDE-5C3A-4528-9149-B98E4BD9F15D}" type="pres">
      <dgm:prSet presAssocID="{DC7B68EF-E28B-4504-90D7-A1B2FA504F15}" presName="rootText" presStyleLbl="node3" presStyleIdx="0" presStyleCnt="1">
        <dgm:presLayoutVars>
          <dgm:chPref val="3"/>
        </dgm:presLayoutVars>
      </dgm:prSet>
      <dgm:spPr/>
    </dgm:pt>
    <dgm:pt modelId="{CB97C376-1195-4132-B4D7-A7C46D512E5C}" type="pres">
      <dgm:prSet presAssocID="{DC7B68EF-E28B-4504-90D7-A1B2FA504F15}" presName="rootConnector" presStyleLbl="node3" presStyleIdx="0" presStyleCnt="1"/>
      <dgm:spPr/>
    </dgm:pt>
    <dgm:pt modelId="{30551B0E-4B9C-4D7D-9C35-1B20831B0EAC}" type="pres">
      <dgm:prSet presAssocID="{DC7B68EF-E28B-4504-90D7-A1B2FA504F15}" presName="hierChild4" presStyleCnt="0"/>
      <dgm:spPr/>
    </dgm:pt>
    <dgm:pt modelId="{E1ADDDCF-788E-4AE8-B328-20EA9AF9C771}" type="pres">
      <dgm:prSet presAssocID="{44DF67F0-C629-4DC5-893C-4F471EC813BE}" presName="Name35" presStyleLbl="parChTrans1D4" presStyleIdx="0" presStyleCnt="5"/>
      <dgm:spPr/>
    </dgm:pt>
    <dgm:pt modelId="{7D30A261-C1D8-44FD-94D5-E73E2EF14EDF}" type="pres">
      <dgm:prSet presAssocID="{82618E90-750D-4BE9-B0B1-3C0175B4C40F}" presName="hierRoot2" presStyleCnt="0">
        <dgm:presLayoutVars>
          <dgm:hierBranch val="r"/>
        </dgm:presLayoutVars>
      </dgm:prSet>
      <dgm:spPr/>
    </dgm:pt>
    <dgm:pt modelId="{339C067B-786A-4564-99BB-60E6438987D5}" type="pres">
      <dgm:prSet presAssocID="{82618E90-750D-4BE9-B0B1-3C0175B4C40F}" presName="rootComposite" presStyleCnt="0"/>
      <dgm:spPr/>
    </dgm:pt>
    <dgm:pt modelId="{4250A2D1-4DA1-4DB8-B894-F0D7FD0059C3}" type="pres">
      <dgm:prSet presAssocID="{82618E90-750D-4BE9-B0B1-3C0175B4C40F}" presName="rootText" presStyleLbl="node4" presStyleIdx="0" presStyleCnt="5">
        <dgm:presLayoutVars>
          <dgm:chPref val="3"/>
        </dgm:presLayoutVars>
      </dgm:prSet>
      <dgm:spPr/>
    </dgm:pt>
    <dgm:pt modelId="{CAF9D145-7A5C-43C6-AC4D-D5E635E323D8}" type="pres">
      <dgm:prSet presAssocID="{82618E90-750D-4BE9-B0B1-3C0175B4C40F}" presName="rootConnector" presStyleLbl="node4" presStyleIdx="0" presStyleCnt="5"/>
      <dgm:spPr/>
    </dgm:pt>
    <dgm:pt modelId="{F0880F2D-EE5D-4C32-8144-05593A6948F6}" type="pres">
      <dgm:prSet presAssocID="{82618E90-750D-4BE9-B0B1-3C0175B4C40F}" presName="hierChild4" presStyleCnt="0"/>
      <dgm:spPr/>
    </dgm:pt>
    <dgm:pt modelId="{FB00FD91-504D-4A47-9087-C5161F711D7D}" type="pres">
      <dgm:prSet presAssocID="{82618E90-750D-4BE9-B0B1-3C0175B4C40F}" presName="hierChild5" presStyleCnt="0"/>
      <dgm:spPr/>
    </dgm:pt>
    <dgm:pt modelId="{9CB994E3-9E05-48B0-B3BD-6C2432BBB4D7}" type="pres">
      <dgm:prSet presAssocID="{0A4E3665-7EED-4941-8283-E1727F709043}" presName="Name35" presStyleLbl="parChTrans1D4" presStyleIdx="1" presStyleCnt="5"/>
      <dgm:spPr/>
    </dgm:pt>
    <dgm:pt modelId="{B7AC72E3-BDC9-4999-B6F5-F1AB1EAE3C6D}" type="pres">
      <dgm:prSet presAssocID="{88CD8C54-712F-49CD-AAF8-961BBFFA9D36}" presName="hierRoot2" presStyleCnt="0">
        <dgm:presLayoutVars>
          <dgm:hierBranch val="r"/>
        </dgm:presLayoutVars>
      </dgm:prSet>
      <dgm:spPr/>
    </dgm:pt>
    <dgm:pt modelId="{E707A996-C7B5-4890-B14C-8C9FB5AE4D98}" type="pres">
      <dgm:prSet presAssocID="{88CD8C54-712F-49CD-AAF8-961BBFFA9D36}" presName="rootComposite" presStyleCnt="0"/>
      <dgm:spPr/>
    </dgm:pt>
    <dgm:pt modelId="{3FB66514-1FC3-4E73-8C16-ED9E4F5DB859}" type="pres">
      <dgm:prSet presAssocID="{88CD8C54-712F-49CD-AAF8-961BBFFA9D36}" presName="rootText" presStyleLbl="node4" presStyleIdx="1" presStyleCnt="5">
        <dgm:presLayoutVars>
          <dgm:chPref val="3"/>
        </dgm:presLayoutVars>
      </dgm:prSet>
      <dgm:spPr/>
    </dgm:pt>
    <dgm:pt modelId="{BFFDC173-567D-47C2-AE7D-E18AAB5D2459}" type="pres">
      <dgm:prSet presAssocID="{88CD8C54-712F-49CD-AAF8-961BBFFA9D36}" presName="rootConnector" presStyleLbl="node4" presStyleIdx="1" presStyleCnt="5"/>
      <dgm:spPr/>
    </dgm:pt>
    <dgm:pt modelId="{CCC84C72-0AD5-4F3C-AF67-2596AC044D09}" type="pres">
      <dgm:prSet presAssocID="{88CD8C54-712F-49CD-AAF8-961BBFFA9D36}" presName="hierChild4" presStyleCnt="0"/>
      <dgm:spPr/>
    </dgm:pt>
    <dgm:pt modelId="{A19CC54C-0EB7-42BF-8000-37DE7009136C}" type="pres">
      <dgm:prSet presAssocID="{88CD8C54-712F-49CD-AAF8-961BBFFA9D36}" presName="hierChild5" presStyleCnt="0"/>
      <dgm:spPr/>
    </dgm:pt>
    <dgm:pt modelId="{001C7BE6-7325-4E61-9FFF-DCF58960649B}" type="pres">
      <dgm:prSet presAssocID="{4E8389B4-C53F-42FC-8096-8D1894149FF3}" presName="Name35" presStyleLbl="parChTrans1D4" presStyleIdx="2" presStyleCnt="5"/>
      <dgm:spPr/>
    </dgm:pt>
    <dgm:pt modelId="{7F9A80C1-72E7-4007-8B86-4B1E324C4C02}" type="pres">
      <dgm:prSet presAssocID="{B3BE5D47-1A9C-4619-8641-0ABFD61AC3DE}" presName="hierRoot2" presStyleCnt="0">
        <dgm:presLayoutVars>
          <dgm:hierBranch val="r"/>
        </dgm:presLayoutVars>
      </dgm:prSet>
      <dgm:spPr/>
    </dgm:pt>
    <dgm:pt modelId="{79F062FA-8851-4EDF-AC9B-32958B17CD86}" type="pres">
      <dgm:prSet presAssocID="{B3BE5D47-1A9C-4619-8641-0ABFD61AC3DE}" presName="rootComposite" presStyleCnt="0"/>
      <dgm:spPr/>
    </dgm:pt>
    <dgm:pt modelId="{59AEC010-1141-4251-BCD5-7D10A4447DB3}" type="pres">
      <dgm:prSet presAssocID="{B3BE5D47-1A9C-4619-8641-0ABFD61AC3DE}" presName="rootText" presStyleLbl="node4" presStyleIdx="2" presStyleCnt="5">
        <dgm:presLayoutVars>
          <dgm:chPref val="3"/>
        </dgm:presLayoutVars>
      </dgm:prSet>
      <dgm:spPr/>
    </dgm:pt>
    <dgm:pt modelId="{B09AC2C5-CAD8-4160-8FBE-AE7775487699}" type="pres">
      <dgm:prSet presAssocID="{B3BE5D47-1A9C-4619-8641-0ABFD61AC3DE}" presName="rootConnector" presStyleLbl="node4" presStyleIdx="2" presStyleCnt="5"/>
      <dgm:spPr/>
    </dgm:pt>
    <dgm:pt modelId="{514BFCB1-3D98-4FA3-AF67-123905C971B8}" type="pres">
      <dgm:prSet presAssocID="{B3BE5D47-1A9C-4619-8641-0ABFD61AC3DE}" presName="hierChild4" presStyleCnt="0"/>
      <dgm:spPr/>
    </dgm:pt>
    <dgm:pt modelId="{2FAC6267-422D-4DC7-B8C0-D08DBA36C2D7}" type="pres">
      <dgm:prSet presAssocID="{B3BE5D47-1A9C-4619-8641-0ABFD61AC3DE}" presName="hierChild5" presStyleCnt="0"/>
      <dgm:spPr/>
    </dgm:pt>
    <dgm:pt modelId="{42450C7C-819F-4A60-85DA-AECA6A280471}" type="pres">
      <dgm:prSet presAssocID="{966CEDF4-0AA1-477D-BA6B-238FCF4B3548}" presName="Name35" presStyleLbl="parChTrans1D4" presStyleIdx="3" presStyleCnt="5"/>
      <dgm:spPr/>
    </dgm:pt>
    <dgm:pt modelId="{4A944DF3-77EE-45B1-9D66-C23BD8602EA7}" type="pres">
      <dgm:prSet presAssocID="{8AA48D56-518C-41CA-9BBF-C002C19F6883}" presName="hierRoot2" presStyleCnt="0">
        <dgm:presLayoutVars>
          <dgm:hierBranch val="r"/>
        </dgm:presLayoutVars>
      </dgm:prSet>
      <dgm:spPr/>
    </dgm:pt>
    <dgm:pt modelId="{AD69A839-9713-46F1-9047-3931C7EECD32}" type="pres">
      <dgm:prSet presAssocID="{8AA48D56-518C-41CA-9BBF-C002C19F6883}" presName="rootComposite" presStyleCnt="0"/>
      <dgm:spPr/>
    </dgm:pt>
    <dgm:pt modelId="{0C51D05B-18D7-4199-A75C-A409783E858D}" type="pres">
      <dgm:prSet presAssocID="{8AA48D56-518C-41CA-9BBF-C002C19F6883}" presName="rootText" presStyleLbl="node4" presStyleIdx="3" presStyleCnt="5">
        <dgm:presLayoutVars>
          <dgm:chPref val="3"/>
        </dgm:presLayoutVars>
      </dgm:prSet>
      <dgm:spPr/>
    </dgm:pt>
    <dgm:pt modelId="{50F05537-F60C-49B4-942F-A2D36A598722}" type="pres">
      <dgm:prSet presAssocID="{8AA48D56-518C-41CA-9BBF-C002C19F6883}" presName="rootConnector" presStyleLbl="node4" presStyleIdx="3" presStyleCnt="5"/>
      <dgm:spPr/>
    </dgm:pt>
    <dgm:pt modelId="{5A493EEA-F9DC-4D11-8FC3-857B378B0020}" type="pres">
      <dgm:prSet presAssocID="{8AA48D56-518C-41CA-9BBF-C002C19F6883}" presName="hierChild4" presStyleCnt="0"/>
      <dgm:spPr/>
    </dgm:pt>
    <dgm:pt modelId="{AC9A6744-A8C6-4B16-B473-AC186DA8DF4E}" type="pres">
      <dgm:prSet presAssocID="{8AA48D56-518C-41CA-9BBF-C002C19F6883}" presName="hierChild5" presStyleCnt="0"/>
      <dgm:spPr/>
    </dgm:pt>
    <dgm:pt modelId="{0B1048DD-BD22-498B-8808-A9D15FEC1415}" type="pres">
      <dgm:prSet presAssocID="{6C3B340B-494F-4BEF-9149-A6C61FE0E693}" presName="Name35" presStyleLbl="parChTrans1D4" presStyleIdx="4" presStyleCnt="5"/>
      <dgm:spPr/>
    </dgm:pt>
    <dgm:pt modelId="{C3A8328B-F92D-4377-BA71-BAF12A0A48B2}" type="pres">
      <dgm:prSet presAssocID="{B845E405-DC8B-4C18-A212-2B1ED39B0B38}" presName="hierRoot2" presStyleCnt="0">
        <dgm:presLayoutVars>
          <dgm:hierBranch val="r"/>
        </dgm:presLayoutVars>
      </dgm:prSet>
      <dgm:spPr/>
    </dgm:pt>
    <dgm:pt modelId="{D9AE524C-1C6B-40CA-9C1B-87E1B2D0FCB0}" type="pres">
      <dgm:prSet presAssocID="{B845E405-DC8B-4C18-A212-2B1ED39B0B38}" presName="rootComposite" presStyleCnt="0"/>
      <dgm:spPr/>
    </dgm:pt>
    <dgm:pt modelId="{442C466A-D032-4F19-89E9-9684D2EBC2BC}" type="pres">
      <dgm:prSet presAssocID="{B845E405-DC8B-4C18-A212-2B1ED39B0B38}" presName="rootText" presStyleLbl="node4" presStyleIdx="4" presStyleCnt="5">
        <dgm:presLayoutVars>
          <dgm:chPref val="3"/>
        </dgm:presLayoutVars>
      </dgm:prSet>
      <dgm:spPr/>
    </dgm:pt>
    <dgm:pt modelId="{144E8DF8-2F16-4212-9DBF-31F6DF04ED51}" type="pres">
      <dgm:prSet presAssocID="{B845E405-DC8B-4C18-A212-2B1ED39B0B38}" presName="rootConnector" presStyleLbl="node4" presStyleIdx="4" presStyleCnt="5"/>
      <dgm:spPr/>
    </dgm:pt>
    <dgm:pt modelId="{A0AD7061-B89D-43CD-8430-D5BBB5C95A27}" type="pres">
      <dgm:prSet presAssocID="{B845E405-DC8B-4C18-A212-2B1ED39B0B38}" presName="hierChild4" presStyleCnt="0"/>
      <dgm:spPr/>
    </dgm:pt>
    <dgm:pt modelId="{6F466C2B-8745-4D1F-90F8-267F71B6B72C}" type="pres">
      <dgm:prSet presAssocID="{B845E405-DC8B-4C18-A212-2B1ED39B0B38}" presName="hierChild5" presStyleCnt="0"/>
      <dgm:spPr/>
    </dgm:pt>
    <dgm:pt modelId="{3D894875-1DC1-43C2-A24E-D7026E542152}" type="pres">
      <dgm:prSet presAssocID="{DC7B68EF-E28B-4504-90D7-A1B2FA504F15}" presName="hierChild5" presStyleCnt="0"/>
      <dgm:spPr/>
    </dgm:pt>
    <dgm:pt modelId="{6C1F2EFB-3DEA-47BD-9F10-F1FB6790599D}" type="pres">
      <dgm:prSet presAssocID="{40872A7E-ECA7-4B0F-907E-B709717FAE1B}" presName="hierChild5" presStyleCnt="0"/>
      <dgm:spPr/>
    </dgm:pt>
    <dgm:pt modelId="{CA5F83DB-3CAF-4D90-BE01-722569FC9CAD}" type="pres">
      <dgm:prSet presAssocID="{EB955B12-C8F8-466D-89C1-AF386224C693}" presName="Name35" presStyleLbl="parChTrans1D2" presStyleIdx="1" presStyleCnt="3"/>
      <dgm:spPr/>
    </dgm:pt>
    <dgm:pt modelId="{A9524DC9-C56C-424F-9EC4-AD42475374ED}" type="pres">
      <dgm:prSet presAssocID="{583F8A66-AF72-4138-9533-D7742FFBEC03}" presName="hierRoot2" presStyleCnt="0">
        <dgm:presLayoutVars>
          <dgm:hierBranch/>
        </dgm:presLayoutVars>
      </dgm:prSet>
      <dgm:spPr/>
    </dgm:pt>
    <dgm:pt modelId="{56E01C10-2C2A-4454-9000-12E3BDBE6F77}" type="pres">
      <dgm:prSet presAssocID="{583F8A66-AF72-4138-9533-D7742FFBEC03}" presName="rootComposite" presStyleCnt="0"/>
      <dgm:spPr/>
    </dgm:pt>
    <dgm:pt modelId="{D98B217E-A463-4924-9D3B-AB2D99B5610D}" type="pres">
      <dgm:prSet presAssocID="{583F8A66-AF72-4138-9533-D7742FFBEC03}" presName="rootText" presStyleLbl="node2" presStyleIdx="1" presStyleCnt="3" custLinFactX="-100000" custLinFactNeighborX="-187333" custLinFactNeighborY="-5532">
        <dgm:presLayoutVars>
          <dgm:chPref val="3"/>
        </dgm:presLayoutVars>
      </dgm:prSet>
      <dgm:spPr/>
    </dgm:pt>
    <dgm:pt modelId="{CC72E005-F551-46E1-B090-1A141439D49F}" type="pres">
      <dgm:prSet presAssocID="{583F8A66-AF72-4138-9533-D7742FFBEC03}" presName="rootConnector" presStyleLbl="node2" presStyleIdx="1" presStyleCnt="3"/>
      <dgm:spPr/>
    </dgm:pt>
    <dgm:pt modelId="{D8072A2F-87B9-4E3C-89DE-44FEE16B5376}" type="pres">
      <dgm:prSet presAssocID="{583F8A66-AF72-4138-9533-D7742FFBEC03}" presName="hierChild4" presStyleCnt="0"/>
      <dgm:spPr/>
    </dgm:pt>
    <dgm:pt modelId="{F825BB7B-BA24-4D4D-9CA3-B07D9CFA2EAC}" type="pres">
      <dgm:prSet presAssocID="{583F8A66-AF72-4138-9533-D7742FFBEC03}" presName="hierChild5" presStyleCnt="0"/>
      <dgm:spPr/>
    </dgm:pt>
    <dgm:pt modelId="{5C2BB69F-7C4A-460D-9960-2805173B702B}" type="pres">
      <dgm:prSet presAssocID="{54893311-A62C-467F-B6CF-F3D4726CF4C8}" presName="Name35" presStyleLbl="parChTrans1D2" presStyleIdx="2" presStyleCnt="3"/>
      <dgm:spPr/>
    </dgm:pt>
    <dgm:pt modelId="{2A1D380E-2015-4ED1-8D51-7DBD9FD0F2F0}" type="pres">
      <dgm:prSet presAssocID="{DBDFD4CA-65F2-44A1-82F9-86DC78ED3F18}" presName="hierRoot2" presStyleCnt="0">
        <dgm:presLayoutVars>
          <dgm:hierBranch/>
        </dgm:presLayoutVars>
      </dgm:prSet>
      <dgm:spPr/>
    </dgm:pt>
    <dgm:pt modelId="{28DB3535-B09A-4B8A-80D1-E1372537E805}" type="pres">
      <dgm:prSet presAssocID="{DBDFD4CA-65F2-44A1-82F9-86DC78ED3F18}" presName="rootComposite" presStyleCnt="0"/>
      <dgm:spPr/>
    </dgm:pt>
    <dgm:pt modelId="{E674E464-82CE-4EB1-A28E-1AD662B100E6}" type="pres">
      <dgm:prSet presAssocID="{DBDFD4CA-65F2-44A1-82F9-86DC78ED3F18}" presName="rootText" presStyleLbl="node2" presStyleIdx="2" presStyleCnt="3" custLinFactNeighborX="-83833" custLinFactNeighborY="-5532">
        <dgm:presLayoutVars>
          <dgm:chPref val="3"/>
        </dgm:presLayoutVars>
      </dgm:prSet>
      <dgm:spPr/>
    </dgm:pt>
    <dgm:pt modelId="{1BD89D21-381C-47F4-9677-6A0724F5B865}" type="pres">
      <dgm:prSet presAssocID="{DBDFD4CA-65F2-44A1-82F9-86DC78ED3F18}" presName="rootConnector" presStyleLbl="node2" presStyleIdx="2" presStyleCnt="3"/>
      <dgm:spPr/>
    </dgm:pt>
    <dgm:pt modelId="{70DBE164-6A01-4B1E-ADC9-FF14157A8EA8}" type="pres">
      <dgm:prSet presAssocID="{DBDFD4CA-65F2-44A1-82F9-86DC78ED3F18}" presName="hierChild4" presStyleCnt="0"/>
      <dgm:spPr/>
    </dgm:pt>
    <dgm:pt modelId="{A9A0F8E0-E5D0-4EEF-9229-2766D7CA5D77}" type="pres">
      <dgm:prSet presAssocID="{DBDFD4CA-65F2-44A1-82F9-86DC78ED3F18}" presName="hierChild5" presStyleCnt="0"/>
      <dgm:spPr/>
    </dgm:pt>
    <dgm:pt modelId="{C2114C68-7713-4857-9FC5-E832AF6B4D85}" type="pres">
      <dgm:prSet presAssocID="{684F12BA-2FCC-4DB6-ADCE-42C8EAD2C786}" presName="hierChild3" presStyleCnt="0"/>
      <dgm:spPr/>
    </dgm:pt>
  </dgm:ptLst>
  <dgm:cxnLst>
    <dgm:cxn modelId="{FDAA8F02-428D-4643-BA9D-9F40A895246F}" type="presOf" srcId="{88CD8C54-712F-49CD-AAF8-961BBFFA9D36}" destId="{BFFDC173-567D-47C2-AE7D-E18AAB5D2459}" srcOrd="1" destOrd="0" presId="urn:microsoft.com/office/officeart/2005/8/layout/orgChart1"/>
    <dgm:cxn modelId="{9D7C2207-9D06-442C-AC6F-56A3256DDBBB}" srcId="{DC7B68EF-E28B-4504-90D7-A1B2FA504F15}" destId="{88CD8C54-712F-49CD-AAF8-961BBFFA9D36}" srcOrd="1" destOrd="0" parTransId="{0A4E3665-7EED-4941-8283-E1727F709043}" sibTransId="{D507B415-15C0-4D8C-A293-0D0C2E551FD9}"/>
    <dgm:cxn modelId="{A416980D-C012-457F-80E9-67D902033301}" type="presOf" srcId="{6C3B340B-494F-4BEF-9149-A6C61FE0E693}" destId="{0B1048DD-BD22-498B-8808-A9D15FEC1415}" srcOrd="0" destOrd="0" presId="urn:microsoft.com/office/officeart/2005/8/layout/orgChart1"/>
    <dgm:cxn modelId="{23E30A0E-22B0-4548-8E74-08D30424F91B}" type="presOf" srcId="{82618E90-750D-4BE9-B0B1-3C0175B4C40F}" destId="{4250A2D1-4DA1-4DB8-B894-F0D7FD0059C3}" srcOrd="0" destOrd="0" presId="urn:microsoft.com/office/officeart/2005/8/layout/orgChart1"/>
    <dgm:cxn modelId="{347FE612-5823-4EBB-97A9-28D3082AB6BF}" type="presOf" srcId="{684F12BA-2FCC-4DB6-ADCE-42C8EAD2C786}" destId="{4941FA1A-ACC4-463B-970D-D906DA307CC7}" srcOrd="1" destOrd="0" presId="urn:microsoft.com/office/officeart/2005/8/layout/orgChart1"/>
    <dgm:cxn modelId="{0AF49217-714A-4B53-84CD-1902F7896A5E}" srcId="{684F12BA-2FCC-4DB6-ADCE-42C8EAD2C786}" destId="{DBDFD4CA-65F2-44A1-82F9-86DC78ED3F18}" srcOrd="2" destOrd="0" parTransId="{54893311-A62C-467F-B6CF-F3D4726CF4C8}" sibTransId="{1161DBB2-442F-4E76-826E-F2F2C73E87B3}"/>
    <dgm:cxn modelId="{AA30121A-B4B1-496A-BC6B-72F28CC13C86}" type="presOf" srcId="{B845E405-DC8B-4C18-A212-2B1ED39B0B38}" destId="{144E8DF8-2F16-4212-9DBF-31F6DF04ED51}" srcOrd="1" destOrd="0" presId="urn:microsoft.com/office/officeart/2005/8/layout/orgChart1"/>
    <dgm:cxn modelId="{68ECD820-5187-46E5-874F-4331B03A9BED}" srcId="{40872A7E-ECA7-4B0F-907E-B709717FAE1B}" destId="{DC7B68EF-E28B-4504-90D7-A1B2FA504F15}" srcOrd="0" destOrd="0" parTransId="{FBDA722C-A7CB-4AD5-9485-E8BFDA182956}" sibTransId="{03C6B0D5-A594-4AD6-AF4B-0BDFA0AA9772}"/>
    <dgm:cxn modelId="{6D3B3123-81E2-4CCD-9B84-D5A4425C1B6E}" type="presOf" srcId="{82618E90-750D-4BE9-B0B1-3C0175B4C40F}" destId="{CAF9D145-7A5C-43C6-AC4D-D5E635E323D8}" srcOrd="1" destOrd="0" presId="urn:microsoft.com/office/officeart/2005/8/layout/orgChart1"/>
    <dgm:cxn modelId="{FEB96324-E493-4B08-83B1-7A1A1E1B399B}" type="presOf" srcId="{54893311-A62C-467F-B6CF-F3D4726CF4C8}" destId="{5C2BB69F-7C4A-460D-9960-2805173B702B}" srcOrd="0" destOrd="0" presId="urn:microsoft.com/office/officeart/2005/8/layout/orgChart1"/>
    <dgm:cxn modelId="{EFA4BE2B-0FA4-4A29-A27C-24AC0B0595EC}" type="presOf" srcId="{B845E405-DC8B-4C18-A212-2B1ED39B0B38}" destId="{442C466A-D032-4F19-89E9-9684D2EBC2BC}" srcOrd="0" destOrd="0" presId="urn:microsoft.com/office/officeart/2005/8/layout/orgChart1"/>
    <dgm:cxn modelId="{3259CE34-AE32-4734-A6E9-8074515DAD66}" type="presOf" srcId="{684F12BA-2FCC-4DB6-ADCE-42C8EAD2C786}" destId="{0DD00D35-39DD-403F-B741-C7F711444BC0}" srcOrd="0" destOrd="0" presId="urn:microsoft.com/office/officeart/2005/8/layout/orgChart1"/>
    <dgm:cxn modelId="{219A965B-6D65-4A36-B2AA-DA74867EABAF}" type="presOf" srcId="{FBDA722C-A7CB-4AD5-9485-E8BFDA182956}" destId="{78D5EC30-74C2-4621-B42C-0E5814C08743}" srcOrd="0" destOrd="0" presId="urn:microsoft.com/office/officeart/2005/8/layout/orgChart1"/>
    <dgm:cxn modelId="{DCCBB15B-414C-48AB-9252-FC4157257180}" type="presOf" srcId="{88CD8C54-712F-49CD-AAF8-961BBFFA9D36}" destId="{3FB66514-1FC3-4E73-8C16-ED9E4F5DB859}" srcOrd="0" destOrd="0" presId="urn:microsoft.com/office/officeart/2005/8/layout/orgChart1"/>
    <dgm:cxn modelId="{011C8D60-EE88-419F-8971-C073617C5EEE}" type="presOf" srcId="{966CEDF4-0AA1-477D-BA6B-238FCF4B3548}" destId="{42450C7C-819F-4A60-85DA-AECA6A280471}" srcOrd="0" destOrd="0" presId="urn:microsoft.com/office/officeart/2005/8/layout/orgChart1"/>
    <dgm:cxn modelId="{AE378E45-3F2E-462E-A193-E589A585F796}" type="presOf" srcId="{583F8A66-AF72-4138-9533-D7742FFBEC03}" destId="{D98B217E-A463-4924-9D3B-AB2D99B5610D}" srcOrd="0" destOrd="0" presId="urn:microsoft.com/office/officeart/2005/8/layout/orgChart1"/>
    <dgm:cxn modelId="{39213B6A-0960-4166-B085-0722725EACED}" srcId="{DC7B68EF-E28B-4504-90D7-A1B2FA504F15}" destId="{82618E90-750D-4BE9-B0B1-3C0175B4C40F}" srcOrd="0" destOrd="0" parTransId="{44DF67F0-C629-4DC5-893C-4F471EC813BE}" sibTransId="{6E285195-7B22-4592-8AB2-B445F94446BA}"/>
    <dgm:cxn modelId="{6EB1BE4D-AE05-4476-9DA3-D4AB39E8C261}" type="presOf" srcId="{8AA48D56-518C-41CA-9BBF-C002C19F6883}" destId="{50F05537-F60C-49B4-942F-A2D36A598722}" srcOrd="1" destOrd="0" presId="urn:microsoft.com/office/officeart/2005/8/layout/orgChart1"/>
    <dgm:cxn modelId="{8B52CB4D-C75F-4B65-8652-21184E361692}" srcId="{DC7B68EF-E28B-4504-90D7-A1B2FA504F15}" destId="{8AA48D56-518C-41CA-9BBF-C002C19F6883}" srcOrd="3" destOrd="0" parTransId="{966CEDF4-0AA1-477D-BA6B-238FCF4B3548}" sibTransId="{4214B289-F5A7-4D80-8C43-79989386BD05}"/>
    <dgm:cxn modelId="{BB50B873-8DBD-450D-923D-B16432C8594A}" type="presOf" srcId="{0A4E3665-7EED-4941-8283-E1727F709043}" destId="{9CB994E3-9E05-48B0-B3BD-6C2432BBB4D7}" srcOrd="0" destOrd="0" presId="urn:microsoft.com/office/officeart/2005/8/layout/orgChart1"/>
    <dgm:cxn modelId="{F6DBCD75-89A4-49EC-9532-EFD3AA65A506}" srcId="{DC7B68EF-E28B-4504-90D7-A1B2FA504F15}" destId="{B3BE5D47-1A9C-4619-8641-0ABFD61AC3DE}" srcOrd="2" destOrd="0" parTransId="{4E8389B4-C53F-42FC-8096-8D1894149FF3}" sibTransId="{D4BC558B-A6BA-41A8-93AD-0D55E6343AC3}"/>
    <dgm:cxn modelId="{00000579-38CC-482F-859E-DDE7C129BBB3}" type="presOf" srcId="{DC7B68EF-E28B-4504-90D7-A1B2FA504F15}" destId="{6960DFDE-5C3A-4528-9149-B98E4BD9F15D}" srcOrd="0" destOrd="0" presId="urn:microsoft.com/office/officeart/2005/8/layout/orgChart1"/>
    <dgm:cxn modelId="{44F27482-9083-493D-BA8F-0A5BDA184B84}" type="presOf" srcId="{EB955B12-C8F8-466D-89C1-AF386224C693}" destId="{CA5F83DB-3CAF-4D90-BE01-722569FC9CAD}" srcOrd="0" destOrd="0" presId="urn:microsoft.com/office/officeart/2005/8/layout/orgChart1"/>
    <dgm:cxn modelId="{8947D984-6BCC-44C2-B5B0-2326039F8669}" srcId="{3875004E-891A-47F4-A16B-F8B927EDBE54}" destId="{684F12BA-2FCC-4DB6-ADCE-42C8EAD2C786}" srcOrd="0" destOrd="0" parTransId="{F3E1E9DF-2AB9-472F-9C75-73386A8B8825}" sibTransId="{DAE13FAC-7431-4ACB-AFD7-2FFAF31D4169}"/>
    <dgm:cxn modelId="{620C2485-56E2-468D-BFE0-59C43C116DFA}" type="presOf" srcId="{8AA48D56-518C-41CA-9BBF-C002C19F6883}" destId="{0C51D05B-18D7-4199-A75C-A409783E858D}" srcOrd="0" destOrd="0" presId="urn:microsoft.com/office/officeart/2005/8/layout/orgChart1"/>
    <dgm:cxn modelId="{70973290-3D27-42E4-BB2E-950F7FC23B2A}" type="presOf" srcId="{3875004E-891A-47F4-A16B-F8B927EDBE54}" destId="{97845E41-69EB-4CDA-A0A2-3F14C59DEA81}" srcOrd="0" destOrd="0" presId="urn:microsoft.com/office/officeart/2005/8/layout/orgChart1"/>
    <dgm:cxn modelId="{19069E95-59DB-4986-840F-FF39D891A6AE}" type="presOf" srcId="{4E8389B4-C53F-42FC-8096-8D1894149FF3}" destId="{001C7BE6-7325-4E61-9FFF-DCF58960649B}" srcOrd="0" destOrd="0" presId="urn:microsoft.com/office/officeart/2005/8/layout/orgChart1"/>
    <dgm:cxn modelId="{58EFDBA1-D53E-4EB1-B559-FDB777CE46F2}" type="presOf" srcId="{40872A7E-ECA7-4B0F-907E-B709717FAE1B}" destId="{ED76DEFF-0B68-4B9A-B169-1F01DEDE9920}" srcOrd="1" destOrd="0" presId="urn:microsoft.com/office/officeart/2005/8/layout/orgChart1"/>
    <dgm:cxn modelId="{306FA6A5-DB85-443D-9E55-F3C5D17C57A4}" srcId="{684F12BA-2FCC-4DB6-ADCE-42C8EAD2C786}" destId="{583F8A66-AF72-4138-9533-D7742FFBEC03}" srcOrd="1" destOrd="0" parTransId="{EB955B12-C8F8-466D-89C1-AF386224C693}" sibTransId="{53EF6F88-9C6F-44E6-AEF2-21B81C5C1A72}"/>
    <dgm:cxn modelId="{731F73A8-976A-4545-9378-998EF4B598D6}" srcId="{DC7B68EF-E28B-4504-90D7-A1B2FA504F15}" destId="{B845E405-DC8B-4C18-A212-2B1ED39B0B38}" srcOrd="4" destOrd="0" parTransId="{6C3B340B-494F-4BEF-9149-A6C61FE0E693}" sibTransId="{61F0EFF7-9855-4935-831A-82DC91D9FDE1}"/>
    <dgm:cxn modelId="{01E80AAA-782C-44DA-85B4-C7531C676A63}" type="presOf" srcId="{DC7B68EF-E28B-4504-90D7-A1B2FA504F15}" destId="{CB97C376-1195-4132-B4D7-A7C46D512E5C}" srcOrd="1" destOrd="0" presId="urn:microsoft.com/office/officeart/2005/8/layout/orgChart1"/>
    <dgm:cxn modelId="{22270EAC-2986-4415-B744-28514CA37C21}" type="presOf" srcId="{DBDFD4CA-65F2-44A1-82F9-86DC78ED3F18}" destId="{1BD89D21-381C-47F4-9677-6A0724F5B865}" srcOrd="1" destOrd="0" presId="urn:microsoft.com/office/officeart/2005/8/layout/orgChart1"/>
    <dgm:cxn modelId="{CA897CB7-700F-4626-9C4A-4AF5184AF2DB}" srcId="{684F12BA-2FCC-4DB6-ADCE-42C8EAD2C786}" destId="{40872A7E-ECA7-4B0F-907E-B709717FAE1B}" srcOrd="0" destOrd="0" parTransId="{BAAB59B0-0E29-4898-84BF-F89F29C0D989}" sibTransId="{11A34ADC-74A8-40FF-A3EE-359D16921989}"/>
    <dgm:cxn modelId="{E1942DC0-8329-435C-8BED-87963644CC47}" type="presOf" srcId="{BAAB59B0-0E29-4898-84BF-F89F29C0D989}" destId="{8E57D80D-FDC8-4A08-B104-8F8BC94C910D}" srcOrd="0" destOrd="0" presId="urn:microsoft.com/office/officeart/2005/8/layout/orgChart1"/>
    <dgm:cxn modelId="{3076D7CF-843E-4A6C-AC34-6733C334EA5E}" type="presOf" srcId="{44DF67F0-C629-4DC5-893C-4F471EC813BE}" destId="{E1ADDDCF-788E-4AE8-B328-20EA9AF9C771}" srcOrd="0" destOrd="0" presId="urn:microsoft.com/office/officeart/2005/8/layout/orgChart1"/>
    <dgm:cxn modelId="{BE80C8D7-4749-4258-88FB-4A9EB2C5B439}" type="presOf" srcId="{B3BE5D47-1A9C-4619-8641-0ABFD61AC3DE}" destId="{B09AC2C5-CAD8-4160-8FBE-AE7775487699}" srcOrd="1" destOrd="0" presId="urn:microsoft.com/office/officeart/2005/8/layout/orgChart1"/>
    <dgm:cxn modelId="{21D93AE4-342B-493D-A5B4-9AC2F54C318A}" type="presOf" srcId="{40872A7E-ECA7-4B0F-907E-B709717FAE1B}" destId="{A6BE3326-96AD-4EB6-9A9A-1A9C236C3088}" srcOrd="0" destOrd="0" presId="urn:microsoft.com/office/officeart/2005/8/layout/orgChart1"/>
    <dgm:cxn modelId="{9F7D26F1-99B5-419F-BF24-EFD6E7235B7B}" type="presOf" srcId="{583F8A66-AF72-4138-9533-D7742FFBEC03}" destId="{CC72E005-F551-46E1-B090-1A141439D49F}" srcOrd="1" destOrd="0" presId="urn:microsoft.com/office/officeart/2005/8/layout/orgChart1"/>
    <dgm:cxn modelId="{BF8700F3-8D68-4B09-91E9-1CFCF29C4A8E}" type="presOf" srcId="{B3BE5D47-1A9C-4619-8641-0ABFD61AC3DE}" destId="{59AEC010-1141-4251-BCD5-7D10A4447DB3}" srcOrd="0" destOrd="0" presId="urn:microsoft.com/office/officeart/2005/8/layout/orgChart1"/>
    <dgm:cxn modelId="{75DBF4FA-A383-4D3E-87AD-AB7AA6B7182B}" type="presOf" srcId="{DBDFD4CA-65F2-44A1-82F9-86DC78ED3F18}" destId="{E674E464-82CE-4EB1-A28E-1AD662B100E6}" srcOrd="0" destOrd="0" presId="urn:microsoft.com/office/officeart/2005/8/layout/orgChart1"/>
    <dgm:cxn modelId="{7324DA85-7DB6-44C1-BEFD-6C6426483AC7}" type="presParOf" srcId="{97845E41-69EB-4CDA-A0A2-3F14C59DEA81}" destId="{6FDD476F-AB85-40A3-B589-6DC6571DF743}" srcOrd="0" destOrd="0" presId="urn:microsoft.com/office/officeart/2005/8/layout/orgChart1"/>
    <dgm:cxn modelId="{5E3EA272-DB15-4872-8C24-013A3628DB03}" type="presParOf" srcId="{6FDD476F-AB85-40A3-B589-6DC6571DF743}" destId="{1F198486-5B46-4360-B280-73C10A63096C}" srcOrd="0" destOrd="0" presId="urn:microsoft.com/office/officeart/2005/8/layout/orgChart1"/>
    <dgm:cxn modelId="{6AC2CD4F-59F9-407D-91D3-348B4D2BFBFA}" type="presParOf" srcId="{1F198486-5B46-4360-B280-73C10A63096C}" destId="{0DD00D35-39DD-403F-B741-C7F711444BC0}" srcOrd="0" destOrd="0" presId="urn:microsoft.com/office/officeart/2005/8/layout/orgChart1"/>
    <dgm:cxn modelId="{D6D1F60B-F98E-4779-B69C-B5E1C7ECA9E8}" type="presParOf" srcId="{1F198486-5B46-4360-B280-73C10A63096C}" destId="{4941FA1A-ACC4-463B-970D-D906DA307CC7}" srcOrd="1" destOrd="0" presId="urn:microsoft.com/office/officeart/2005/8/layout/orgChart1"/>
    <dgm:cxn modelId="{4BD7643C-9909-4A29-80F2-854030814DC1}" type="presParOf" srcId="{6FDD476F-AB85-40A3-B589-6DC6571DF743}" destId="{9922DB2A-A646-4268-8164-98EEA8579A94}" srcOrd="1" destOrd="0" presId="urn:microsoft.com/office/officeart/2005/8/layout/orgChart1"/>
    <dgm:cxn modelId="{6E3021EB-BC14-4351-84A6-E294F4E2C70D}" type="presParOf" srcId="{9922DB2A-A646-4268-8164-98EEA8579A94}" destId="{8E57D80D-FDC8-4A08-B104-8F8BC94C910D}" srcOrd="0" destOrd="0" presId="urn:microsoft.com/office/officeart/2005/8/layout/orgChart1"/>
    <dgm:cxn modelId="{DA0DE7B6-0254-43BD-B9E2-9D0E69935EE2}" type="presParOf" srcId="{9922DB2A-A646-4268-8164-98EEA8579A94}" destId="{DE19FBFF-A2AC-437B-B697-EAA5813096D0}" srcOrd="1" destOrd="0" presId="urn:microsoft.com/office/officeart/2005/8/layout/orgChart1"/>
    <dgm:cxn modelId="{C636A45D-5754-4D54-ABF1-9C3E2848377C}" type="presParOf" srcId="{DE19FBFF-A2AC-437B-B697-EAA5813096D0}" destId="{7AD6394D-43D1-4828-9335-AD2A6E266D8C}" srcOrd="0" destOrd="0" presId="urn:microsoft.com/office/officeart/2005/8/layout/orgChart1"/>
    <dgm:cxn modelId="{B9A97418-33F7-4D7D-BFBD-E964C85F07AF}" type="presParOf" srcId="{7AD6394D-43D1-4828-9335-AD2A6E266D8C}" destId="{A6BE3326-96AD-4EB6-9A9A-1A9C236C3088}" srcOrd="0" destOrd="0" presId="urn:microsoft.com/office/officeart/2005/8/layout/orgChart1"/>
    <dgm:cxn modelId="{F9E7BBF3-193D-44B7-B160-9D624F6D9BB4}" type="presParOf" srcId="{7AD6394D-43D1-4828-9335-AD2A6E266D8C}" destId="{ED76DEFF-0B68-4B9A-B169-1F01DEDE9920}" srcOrd="1" destOrd="0" presId="urn:microsoft.com/office/officeart/2005/8/layout/orgChart1"/>
    <dgm:cxn modelId="{29700973-84EA-48AC-B4CF-3939A99EED36}" type="presParOf" srcId="{DE19FBFF-A2AC-437B-B697-EAA5813096D0}" destId="{3F16640C-9133-4BED-AB06-29EF45403DBD}" srcOrd="1" destOrd="0" presId="urn:microsoft.com/office/officeart/2005/8/layout/orgChart1"/>
    <dgm:cxn modelId="{E100E8E6-49E7-4DBF-AFAE-30114466113D}" type="presParOf" srcId="{3F16640C-9133-4BED-AB06-29EF45403DBD}" destId="{78D5EC30-74C2-4621-B42C-0E5814C08743}" srcOrd="0" destOrd="0" presId="urn:microsoft.com/office/officeart/2005/8/layout/orgChart1"/>
    <dgm:cxn modelId="{4AD3DF01-548B-435B-B555-3C35A0F52BE7}" type="presParOf" srcId="{3F16640C-9133-4BED-AB06-29EF45403DBD}" destId="{18E66318-30CB-4029-8478-2D657A04F8F7}" srcOrd="1" destOrd="0" presId="urn:microsoft.com/office/officeart/2005/8/layout/orgChart1"/>
    <dgm:cxn modelId="{E8B026B6-EB81-4B57-B4A9-AA6101937806}" type="presParOf" srcId="{18E66318-30CB-4029-8478-2D657A04F8F7}" destId="{D2B9F8C4-6CBF-49B7-942F-672FFD941E3C}" srcOrd="0" destOrd="0" presId="urn:microsoft.com/office/officeart/2005/8/layout/orgChart1"/>
    <dgm:cxn modelId="{2E2F741B-868B-433C-BF15-61185E47C835}" type="presParOf" srcId="{D2B9F8C4-6CBF-49B7-942F-672FFD941E3C}" destId="{6960DFDE-5C3A-4528-9149-B98E4BD9F15D}" srcOrd="0" destOrd="0" presId="urn:microsoft.com/office/officeart/2005/8/layout/orgChart1"/>
    <dgm:cxn modelId="{0618281D-8B91-4CDA-905F-1039BEB68A89}" type="presParOf" srcId="{D2B9F8C4-6CBF-49B7-942F-672FFD941E3C}" destId="{CB97C376-1195-4132-B4D7-A7C46D512E5C}" srcOrd="1" destOrd="0" presId="urn:microsoft.com/office/officeart/2005/8/layout/orgChart1"/>
    <dgm:cxn modelId="{EF632158-1AFD-48BE-8F6C-588303CCACC3}" type="presParOf" srcId="{18E66318-30CB-4029-8478-2D657A04F8F7}" destId="{30551B0E-4B9C-4D7D-9C35-1B20831B0EAC}" srcOrd="1" destOrd="0" presId="urn:microsoft.com/office/officeart/2005/8/layout/orgChart1"/>
    <dgm:cxn modelId="{385F9A9E-05BA-4569-821D-EB5C6996E7C6}" type="presParOf" srcId="{30551B0E-4B9C-4D7D-9C35-1B20831B0EAC}" destId="{E1ADDDCF-788E-4AE8-B328-20EA9AF9C771}" srcOrd="0" destOrd="0" presId="urn:microsoft.com/office/officeart/2005/8/layout/orgChart1"/>
    <dgm:cxn modelId="{91600C12-F141-4423-9E53-7A0B1CD2E43E}" type="presParOf" srcId="{30551B0E-4B9C-4D7D-9C35-1B20831B0EAC}" destId="{7D30A261-C1D8-44FD-94D5-E73E2EF14EDF}" srcOrd="1" destOrd="0" presId="urn:microsoft.com/office/officeart/2005/8/layout/orgChart1"/>
    <dgm:cxn modelId="{758A9749-FBE2-49E0-A058-72A20C999080}" type="presParOf" srcId="{7D30A261-C1D8-44FD-94D5-E73E2EF14EDF}" destId="{339C067B-786A-4564-99BB-60E6438987D5}" srcOrd="0" destOrd="0" presId="urn:microsoft.com/office/officeart/2005/8/layout/orgChart1"/>
    <dgm:cxn modelId="{1681A706-BF01-4E0F-8392-EEF5739AC347}" type="presParOf" srcId="{339C067B-786A-4564-99BB-60E6438987D5}" destId="{4250A2D1-4DA1-4DB8-B894-F0D7FD0059C3}" srcOrd="0" destOrd="0" presId="urn:microsoft.com/office/officeart/2005/8/layout/orgChart1"/>
    <dgm:cxn modelId="{B8B3237D-CF20-46F7-B50C-61C7766E2294}" type="presParOf" srcId="{339C067B-786A-4564-99BB-60E6438987D5}" destId="{CAF9D145-7A5C-43C6-AC4D-D5E635E323D8}" srcOrd="1" destOrd="0" presId="urn:microsoft.com/office/officeart/2005/8/layout/orgChart1"/>
    <dgm:cxn modelId="{FD6CB8A4-9009-4AB5-8F7D-5E5F618D00FA}" type="presParOf" srcId="{7D30A261-C1D8-44FD-94D5-E73E2EF14EDF}" destId="{F0880F2D-EE5D-4C32-8144-05593A6948F6}" srcOrd="1" destOrd="0" presId="urn:microsoft.com/office/officeart/2005/8/layout/orgChart1"/>
    <dgm:cxn modelId="{1B622F8C-BDFA-48CC-A47D-DC3881CF8FDC}" type="presParOf" srcId="{7D30A261-C1D8-44FD-94D5-E73E2EF14EDF}" destId="{FB00FD91-504D-4A47-9087-C5161F711D7D}" srcOrd="2" destOrd="0" presId="urn:microsoft.com/office/officeart/2005/8/layout/orgChart1"/>
    <dgm:cxn modelId="{ABAFDE6E-09A5-46F6-993D-198E217F1E42}" type="presParOf" srcId="{30551B0E-4B9C-4D7D-9C35-1B20831B0EAC}" destId="{9CB994E3-9E05-48B0-B3BD-6C2432BBB4D7}" srcOrd="2" destOrd="0" presId="urn:microsoft.com/office/officeart/2005/8/layout/orgChart1"/>
    <dgm:cxn modelId="{F5D63D45-B82F-4EE0-A06F-781069E67EFD}" type="presParOf" srcId="{30551B0E-4B9C-4D7D-9C35-1B20831B0EAC}" destId="{B7AC72E3-BDC9-4999-B6F5-F1AB1EAE3C6D}" srcOrd="3" destOrd="0" presId="urn:microsoft.com/office/officeart/2005/8/layout/orgChart1"/>
    <dgm:cxn modelId="{B842B19D-4CF6-450D-9E18-CE4C620DC7DD}" type="presParOf" srcId="{B7AC72E3-BDC9-4999-B6F5-F1AB1EAE3C6D}" destId="{E707A996-C7B5-4890-B14C-8C9FB5AE4D98}" srcOrd="0" destOrd="0" presId="urn:microsoft.com/office/officeart/2005/8/layout/orgChart1"/>
    <dgm:cxn modelId="{606B29BC-95F2-4FF5-91DA-20A0585BB1FA}" type="presParOf" srcId="{E707A996-C7B5-4890-B14C-8C9FB5AE4D98}" destId="{3FB66514-1FC3-4E73-8C16-ED9E4F5DB859}" srcOrd="0" destOrd="0" presId="urn:microsoft.com/office/officeart/2005/8/layout/orgChart1"/>
    <dgm:cxn modelId="{0E8C925F-FBA1-4517-91DE-09A1D1898930}" type="presParOf" srcId="{E707A996-C7B5-4890-B14C-8C9FB5AE4D98}" destId="{BFFDC173-567D-47C2-AE7D-E18AAB5D2459}" srcOrd="1" destOrd="0" presId="urn:microsoft.com/office/officeart/2005/8/layout/orgChart1"/>
    <dgm:cxn modelId="{50C5B5F7-414F-4070-8D57-12CDB9DB3F29}" type="presParOf" srcId="{B7AC72E3-BDC9-4999-B6F5-F1AB1EAE3C6D}" destId="{CCC84C72-0AD5-4F3C-AF67-2596AC044D09}" srcOrd="1" destOrd="0" presId="urn:microsoft.com/office/officeart/2005/8/layout/orgChart1"/>
    <dgm:cxn modelId="{36387B2C-1B15-4771-83D9-EEB6720A549F}" type="presParOf" srcId="{B7AC72E3-BDC9-4999-B6F5-F1AB1EAE3C6D}" destId="{A19CC54C-0EB7-42BF-8000-37DE7009136C}" srcOrd="2" destOrd="0" presId="urn:microsoft.com/office/officeart/2005/8/layout/orgChart1"/>
    <dgm:cxn modelId="{BFAA71D9-4844-49CE-B103-89FBCCA8F9A5}" type="presParOf" srcId="{30551B0E-4B9C-4D7D-9C35-1B20831B0EAC}" destId="{001C7BE6-7325-4E61-9FFF-DCF58960649B}" srcOrd="4" destOrd="0" presId="urn:microsoft.com/office/officeart/2005/8/layout/orgChart1"/>
    <dgm:cxn modelId="{CE58CD4C-471E-48B6-8E6D-DF49F10E8E12}" type="presParOf" srcId="{30551B0E-4B9C-4D7D-9C35-1B20831B0EAC}" destId="{7F9A80C1-72E7-4007-8B86-4B1E324C4C02}" srcOrd="5" destOrd="0" presId="urn:microsoft.com/office/officeart/2005/8/layout/orgChart1"/>
    <dgm:cxn modelId="{858FACED-DDE9-4B2B-9767-A4202E963706}" type="presParOf" srcId="{7F9A80C1-72E7-4007-8B86-4B1E324C4C02}" destId="{79F062FA-8851-4EDF-AC9B-32958B17CD86}" srcOrd="0" destOrd="0" presId="urn:microsoft.com/office/officeart/2005/8/layout/orgChart1"/>
    <dgm:cxn modelId="{EB998F5A-5410-4AE9-9BDD-028A79109BE6}" type="presParOf" srcId="{79F062FA-8851-4EDF-AC9B-32958B17CD86}" destId="{59AEC010-1141-4251-BCD5-7D10A4447DB3}" srcOrd="0" destOrd="0" presId="urn:microsoft.com/office/officeart/2005/8/layout/orgChart1"/>
    <dgm:cxn modelId="{DB4D9A44-611E-488D-9245-2FBFF829E5B6}" type="presParOf" srcId="{79F062FA-8851-4EDF-AC9B-32958B17CD86}" destId="{B09AC2C5-CAD8-4160-8FBE-AE7775487699}" srcOrd="1" destOrd="0" presId="urn:microsoft.com/office/officeart/2005/8/layout/orgChart1"/>
    <dgm:cxn modelId="{9E260B9B-C266-4734-B7F3-FC795D22E8EA}" type="presParOf" srcId="{7F9A80C1-72E7-4007-8B86-4B1E324C4C02}" destId="{514BFCB1-3D98-4FA3-AF67-123905C971B8}" srcOrd="1" destOrd="0" presId="urn:microsoft.com/office/officeart/2005/8/layout/orgChart1"/>
    <dgm:cxn modelId="{4FB81412-ED08-4780-990B-06DDE6F766FC}" type="presParOf" srcId="{7F9A80C1-72E7-4007-8B86-4B1E324C4C02}" destId="{2FAC6267-422D-4DC7-B8C0-D08DBA36C2D7}" srcOrd="2" destOrd="0" presId="urn:microsoft.com/office/officeart/2005/8/layout/orgChart1"/>
    <dgm:cxn modelId="{B00B4DB4-B561-417A-BF99-5B8E0C9ED63D}" type="presParOf" srcId="{30551B0E-4B9C-4D7D-9C35-1B20831B0EAC}" destId="{42450C7C-819F-4A60-85DA-AECA6A280471}" srcOrd="6" destOrd="0" presId="urn:microsoft.com/office/officeart/2005/8/layout/orgChart1"/>
    <dgm:cxn modelId="{E079DC9F-4B81-42CE-906B-6CB10C4DB278}" type="presParOf" srcId="{30551B0E-4B9C-4D7D-9C35-1B20831B0EAC}" destId="{4A944DF3-77EE-45B1-9D66-C23BD8602EA7}" srcOrd="7" destOrd="0" presId="urn:microsoft.com/office/officeart/2005/8/layout/orgChart1"/>
    <dgm:cxn modelId="{FD20E50D-2050-4AEF-8D9B-44156750C5F7}" type="presParOf" srcId="{4A944DF3-77EE-45B1-9D66-C23BD8602EA7}" destId="{AD69A839-9713-46F1-9047-3931C7EECD32}" srcOrd="0" destOrd="0" presId="urn:microsoft.com/office/officeart/2005/8/layout/orgChart1"/>
    <dgm:cxn modelId="{C7495F12-4E65-4414-9D8F-22973A2010F3}" type="presParOf" srcId="{AD69A839-9713-46F1-9047-3931C7EECD32}" destId="{0C51D05B-18D7-4199-A75C-A409783E858D}" srcOrd="0" destOrd="0" presId="urn:microsoft.com/office/officeart/2005/8/layout/orgChart1"/>
    <dgm:cxn modelId="{03B1844F-E286-4059-8EAF-C7F05208154A}" type="presParOf" srcId="{AD69A839-9713-46F1-9047-3931C7EECD32}" destId="{50F05537-F60C-49B4-942F-A2D36A598722}" srcOrd="1" destOrd="0" presId="urn:microsoft.com/office/officeart/2005/8/layout/orgChart1"/>
    <dgm:cxn modelId="{C56C2A16-B2C6-4EB8-807D-7D77D5D4BEDF}" type="presParOf" srcId="{4A944DF3-77EE-45B1-9D66-C23BD8602EA7}" destId="{5A493EEA-F9DC-4D11-8FC3-857B378B0020}" srcOrd="1" destOrd="0" presId="urn:microsoft.com/office/officeart/2005/8/layout/orgChart1"/>
    <dgm:cxn modelId="{693CBD68-8ED2-4DA1-85FC-D68BEE0F7CBF}" type="presParOf" srcId="{4A944DF3-77EE-45B1-9D66-C23BD8602EA7}" destId="{AC9A6744-A8C6-4B16-B473-AC186DA8DF4E}" srcOrd="2" destOrd="0" presId="urn:microsoft.com/office/officeart/2005/8/layout/orgChart1"/>
    <dgm:cxn modelId="{16F61B50-D19A-44E1-9665-9BA513963DCD}" type="presParOf" srcId="{30551B0E-4B9C-4D7D-9C35-1B20831B0EAC}" destId="{0B1048DD-BD22-498B-8808-A9D15FEC1415}" srcOrd="8" destOrd="0" presId="urn:microsoft.com/office/officeart/2005/8/layout/orgChart1"/>
    <dgm:cxn modelId="{22265439-97E2-4C84-AB06-126C85FD4A6B}" type="presParOf" srcId="{30551B0E-4B9C-4D7D-9C35-1B20831B0EAC}" destId="{C3A8328B-F92D-4377-BA71-BAF12A0A48B2}" srcOrd="9" destOrd="0" presId="urn:microsoft.com/office/officeart/2005/8/layout/orgChart1"/>
    <dgm:cxn modelId="{62C18055-A393-4F17-A1D9-C05AF79089B4}" type="presParOf" srcId="{C3A8328B-F92D-4377-BA71-BAF12A0A48B2}" destId="{D9AE524C-1C6B-40CA-9C1B-87E1B2D0FCB0}" srcOrd="0" destOrd="0" presId="urn:microsoft.com/office/officeart/2005/8/layout/orgChart1"/>
    <dgm:cxn modelId="{327961A2-2C67-4333-87D4-170C45E98BCA}" type="presParOf" srcId="{D9AE524C-1C6B-40CA-9C1B-87E1B2D0FCB0}" destId="{442C466A-D032-4F19-89E9-9684D2EBC2BC}" srcOrd="0" destOrd="0" presId="urn:microsoft.com/office/officeart/2005/8/layout/orgChart1"/>
    <dgm:cxn modelId="{62CB3565-B7D5-406E-BBD2-82F818E0497A}" type="presParOf" srcId="{D9AE524C-1C6B-40CA-9C1B-87E1B2D0FCB0}" destId="{144E8DF8-2F16-4212-9DBF-31F6DF04ED51}" srcOrd="1" destOrd="0" presId="urn:microsoft.com/office/officeart/2005/8/layout/orgChart1"/>
    <dgm:cxn modelId="{78C64034-09B4-444A-89D1-5A88E9B715D7}" type="presParOf" srcId="{C3A8328B-F92D-4377-BA71-BAF12A0A48B2}" destId="{A0AD7061-B89D-43CD-8430-D5BBB5C95A27}" srcOrd="1" destOrd="0" presId="urn:microsoft.com/office/officeart/2005/8/layout/orgChart1"/>
    <dgm:cxn modelId="{4CC5091B-5F7D-4D07-9C7F-E950AF67B9A7}" type="presParOf" srcId="{C3A8328B-F92D-4377-BA71-BAF12A0A48B2}" destId="{6F466C2B-8745-4D1F-90F8-267F71B6B72C}" srcOrd="2" destOrd="0" presId="urn:microsoft.com/office/officeart/2005/8/layout/orgChart1"/>
    <dgm:cxn modelId="{E4BDAA41-4228-4C1A-AFA6-4676E53135C9}" type="presParOf" srcId="{18E66318-30CB-4029-8478-2D657A04F8F7}" destId="{3D894875-1DC1-43C2-A24E-D7026E542152}" srcOrd="2" destOrd="0" presId="urn:microsoft.com/office/officeart/2005/8/layout/orgChart1"/>
    <dgm:cxn modelId="{27A2C0B8-3929-48C1-918F-35CABF08035B}" type="presParOf" srcId="{DE19FBFF-A2AC-437B-B697-EAA5813096D0}" destId="{6C1F2EFB-3DEA-47BD-9F10-F1FB6790599D}" srcOrd="2" destOrd="0" presId="urn:microsoft.com/office/officeart/2005/8/layout/orgChart1"/>
    <dgm:cxn modelId="{6716B6E5-1E2B-48D3-BE2D-FECE18111C8B}" type="presParOf" srcId="{9922DB2A-A646-4268-8164-98EEA8579A94}" destId="{CA5F83DB-3CAF-4D90-BE01-722569FC9CAD}" srcOrd="2" destOrd="0" presId="urn:microsoft.com/office/officeart/2005/8/layout/orgChart1"/>
    <dgm:cxn modelId="{4F32ECBA-E4A3-472D-AD75-50AF734B6681}" type="presParOf" srcId="{9922DB2A-A646-4268-8164-98EEA8579A94}" destId="{A9524DC9-C56C-424F-9EC4-AD42475374ED}" srcOrd="3" destOrd="0" presId="urn:microsoft.com/office/officeart/2005/8/layout/orgChart1"/>
    <dgm:cxn modelId="{39E09355-1438-4300-82D2-195BCE673432}" type="presParOf" srcId="{A9524DC9-C56C-424F-9EC4-AD42475374ED}" destId="{56E01C10-2C2A-4454-9000-12E3BDBE6F77}" srcOrd="0" destOrd="0" presId="urn:microsoft.com/office/officeart/2005/8/layout/orgChart1"/>
    <dgm:cxn modelId="{8F306892-1694-4382-BC29-AB847E4170B5}" type="presParOf" srcId="{56E01C10-2C2A-4454-9000-12E3BDBE6F77}" destId="{D98B217E-A463-4924-9D3B-AB2D99B5610D}" srcOrd="0" destOrd="0" presId="urn:microsoft.com/office/officeart/2005/8/layout/orgChart1"/>
    <dgm:cxn modelId="{E59709D5-789B-4959-BADA-C6521570B9BB}" type="presParOf" srcId="{56E01C10-2C2A-4454-9000-12E3BDBE6F77}" destId="{CC72E005-F551-46E1-B090-1A141439D49F}" srcOrd="1" destOrd="0" presId="urn:microsoft.com/office/officeart/2005/8/layout/orgChart1"/>
    <dgm:cxn modelId="{11873D71-B0C1-4CBC-AFFF-3DC067613584}" type="presParOf" srcId="{A9524DC9-C56C-424F-9EC4-AD42475374ED}" destId="{D8072A2F-87B9-4E3C-89DE-44FEE16B5376}" srcOrd="1" destOrd="0" presId="urn:microsoft.com/office/officeart/2005/8/layout/orgChart1"/>
    <dgm:cxn modelId="{52B2D195-18C7-4D61-BD45-F3231C011D94}" type="presParOf" srcId="{A9524DC9-C56C-424F-9EC4-AD42475374ED}" destId="{F825BB7B-BA24-4D4D-9CA3-B07D9CFA2EAC}" srcOrd="2" destOrd="0" presId="urn:microsoft.com/office/officeart/2005/8/layout/orgChart1"/>
    <dgm:cxn modelId="{EC7A0EAA-5982-443B-A06C-32DFB7302B4C}" type="presParOf" srcId="{9922DB2A-A646-4268-8164-98EEA8579A94}" destId="{5C2BB69F-7C4A-460D-9960-2805173B702B}" srcOrd="4" destOrd="0" presId="urn:microsoft.com/office/officeart/2005/8/layout/orgChart1"/>
    <dgm:cxn modelId="{23CAB994-E5BD-41A5-901B-A3349661186E}" type="presParOf" srcId="{9922DB2A-A646-4268-8164-98EEA8579A94}" destId="{2A1D380E-2015-4ED1-8D51-7DBD9FD0F2F0}" srcOrd="5" destOrd="0" presId="urn:microsoft.com/office/officeart/2005/8/layout/orgChart1"/>
    <dgm:cxn modelId="{C81F2FBB-FC5D-4BA0-8C03-C1F127A701C0}" type="presParOf" srcId="{2A1D380E-2015-4ED1-8D51-7DBD9FD0F2F0}" destId="{28DB3535-B09A-4B8A-80D1-E1372537E805}" srcOrd="0" destOrd="0" presId="urn:microsoft.com/office/officeart/2005/8/layout/orgChart1"/>
    <dgm:cxn modelId="{5C9C665A-CBE7-4850-B426-88CAB24C3C51}" type="presParOf" srcId="{28DB3535-B09A-4B8A-80D1-E1372537E805}" destId="{E674E464-82CE-4EB1-A28E-1AD662B100E6}" srcOrd="0" destOrd="0" presId="urn:microsoft.com/office/officeart/2005/8/layout/orgChart1"/>
    <dgm:cxn modelId="{3738AAB4-0597-4C53-B76B-B9004EE35389}" type="presParOf" srcId="{28DB3535-B09A-4B8A-80D1-E1372537E805}" destId="{1BD89D21-381C-47F4-9677-6A0724F5B865}" srcOrd="1" destOrd="0" presId="urn:microsoft.com/office/officeart/2005/8/layout/orgChart1"/>
    <dgm:cxn modelId="{287CDFBD-EB5D-480A-B3FE-C15DB38E8542}" type="presParOf" srcId="{2A1D380E-2015-4ED1-8D51-7DBD9FD0F2F0}" destId="{70DBE164-6A01-4B1E-ADC9-FF14157A8EA8}" srcOrd="1" destOrd="0" presId="urn:microsoft.com/office/officeart/2005/8/layout/orgChart1"/>
    <dgm:cxn modelId="{CE8B237C-68DE-4AC9-8F51-5D58D13BE816}" type="presParOf" srcId="{2A1D380E-2015-4ED1-8D51-7DBD9FD0F2F0}" destId="{A9A0F8E0-E5D0-4EEF-9229-2766D7CA5D77}" srcOrd="2" destOrd="0" presId="urn:microsoft.com/office/officeart/2005/8/layout/orgChart1"/>
    <dgm:cxn modelId="{F9F1FEF3-E67E-40CF-8B2A-B1511128097B}" type="presParOf" srcId="{6FDD476F-AB85-40A3-B589-6DC6571DF743}" destId="{C2114C68-7713-4857-9FC5-E832AF6B4D8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BB69F-7C4A-460D-9960-2805173B702B}">
      <dsp:nvSpPr>
        <dsp:cNvPr id="0" name=""/>
        <dsp:cNvSpPr/>
      </dsp:nvSpPr>
      <dsp:spPr>
        <a:xfrm>
          <a:off x="4419599" y="1030695"/>
          <a:ext cx="2393545" cy="389176"/>
        </a:xfrm>
        <a:custGeom>
          <a:avLst/>
          <a:gdLst/>
          <a:ahLst/>
          <a:cxnLst/>
          <a:rect l="0" t="0" r="0" b="0"/>
          <a:pathLst>
            <a:path>
              <a:moveTo>
                <a:pt x="0" y="0"/>
              </a:moveTo>
              <a:lnTo>
                <a:pt x="0" y="230279"/>
              </a:lnTo>
              <a:lnTo>
                <a:pt x="2393545" y="230279"/>
              </a:lnTo>
              <a:lnTo>
                <a:pt x="2393545" y="389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5F83DB-3CAF-4D90-BE01-722569FC9CAD}">
      <dsp:nvSpPr>
        <dsp:cNvPr id="0" name=""/>
        <dsp:cNvSpPr/>
      </dsp:nvSpPr>
      <dsp:spPr>
        <a:xfrm>
          <a:off x="1902477" y="1030695"/>
          <a:ext cx="2517122" cy="389176"/>
        </a:xfrm>
        <a:custGeom>
          <a:avLst/>
          <a:gdLst/>
          <a:ahLst/>
          <a:cxnLst/>
          <a:rect l="0" t="0" r="0" b="0"/>
          <a:pathLst>
            <a:path>
              <a:moveTo>
                <a:pt x="2517122" y="0"/>
              </a:moveTo>
              <a:lnTo>
                <a:pt x="2517122" y="230279"/>
              </a:lnTo>
              <a:lnTo>
                <a:pt x="0" y="230279"/>
              </a:lnTo>
              <a:lnTo>
                <a:pt x="0" y="389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1048DD-BD22-498B-8808-A9D15FEC1415}">
      <dsp:nvSpPr>
        <dsp:cNvPr id="0" name=""/>
        <dsp:cNvSpPr/>
      </dsp:nvSpPr>
      <dsp:spPr>
        <a:xfrm>
          <a:off x="4419599" y="3292825"/>
          <a:ext cx="3662193" cy="317793"/>
        </a:xfrm>
        <a:custGeom>
          <a:avLst/>
          <a:gdLst/>
          <a:ahLst/>
          <a:cxnLst/>
          <a:rect l="0" t="0" r="0" b="0"/>
          <a:pathLst>
            <a:path>
              <a:moveTo>
                <a:pt x="0" y="0"/>
              </a:moveTo>
              <a:lnTo>
                <a:pt x="0" y="158896"/>
              </a:lnTo>
              <a:lnTo>
                <a:pt x="3662193" y="158896"/>
              </a:lnTo>
              <a:lnTo>
                <a:pt x="3662193" y="317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50C7C-819F-4A60-85DA-AECA6A280471}">
      <dsp:nvSpPr>
        <dsp:cNvPr id="0" name=""/>
        <dsp:cNvSpPr/>
      </dsp:nvSpPr>
      <dsp:spPr>
        <a:xfrm>
          <a:off x="4419599" y="3292825"/>
          <a:ext cx="1831096" cy="317793"/>
        </a:xfrm>
        <a:custGeom>
          <a:avLst/>
          <a:gdLst/>
          <a:ahLst/>
          <a:cxnLst/>
          <a:rect l="0" t="0" r="0" b="0"/>
          <a:pathLst>
            <a:path>
              <a:moveTo>
                <a:pt x="0" y="0"/>
              </a:moveTo>
              <a:lnTo>
                <a:pt x="0" y="158896"/>
              </a:lnTo>
              <a:lnTo>
                <a:pt x="1831096" y="158896"/>
              </a:lnTo>
              <a:lnTo>
                <a:pt x="1831096" y="317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C7BE6-7325-4E61-9FFF-DCF58960649B}">
      <dsp:nvSpPr>
        <dsp:cNvPr id="0" name=""/>
        <dsp:cNvSpPr/>
      </dsp:nvSpPr>
      <dsp:spPr>
        <a:xfrm>
          <a:off x="4373879" y="3292825"/>
          <a:ext cx="91440" cy="317793"/>
        </a:xfrm>
        <a:custGeom>
          <a:avLst/>
          <a:gdLst/>
          <a:ahLst/>
          <a:cxnLst/>
          <a:rect l="0" t="0" r="0" b="0"/>
          <a:pathLst>
            <a:path>
              <a:moveTo>
                <a:pt x="45720" y="0"/>
              </a:moveTo>
              <a:lnTo>
                <a:pt x="45720" y="317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B994E3-9E05-48B0-B3BD-6C2432BBB4D7}">
      <dsp:nvSpPr>
        <dsp:cNvPr id="0" name=""/>
        <dsp:cNvSpPr/>
      </dsp:nvSpPr>
      <dsp:spPr>
        <a:xfrm>
          <a:off x="2588503" y="3292825"/>
          <a:ext cx="1831096" cy="317793"/>
        </a:xfrm>
        <a:custGeom>
          <a:avLst/>
          <a:gdLst/>
          <a:ahLst/>
          <a:cxnLst/>
          <a:rect l="0" t="0" r="0" b="0"/>
          <a:pathLst>
            <a:path>
              <a:moveTo>
                <a:pt x="1831096" y="0"/>
              </a:moveTo>
              <a:lnTo>
                <a:pt x="1831096" y="158896"/>
              </a:lnTo>
              <a:lnTo>
                <a:pt x="0" y="158896"/>
              </a:lnTo>
              <a:lnTo>
                <a:pt x="0" y="317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ADDDCF-788E-4AE8-B328-20EA9AF9C771}">
      <dsp:nvSpPr>
        <dsp:cNvPr id="0" name=""/>
        <dsp:cNvSpPr/>
      </dsp:nvSpPr>
      <dsp:spPr>
        <a:xfrm>
          <a:off x="757406" y="3292825"/>
          <a:ext cx="3662193" cy="317793"/>
        </a:xfrm>
        <a:custGeom>
          <a:avLst/>
          <a:gdLst/>
          <a:ahLst/>
          <a:cxnLst/>
          <a:rect l="0" t="0" r="0" b="0"/>
          <a:pathLst>
            <a:path>
              <a:moveTo>
                <a:pt x="3662193" y="0"/>
              </a:moveTo>
              <a:lnTo>
                <a:pt x="3662193" y="158896"/>
              </a:lnTo>
              <a:lnTo>
                <a:pt x="0" y="158896"/>
              </a:lnTo>
              <a:lnTo>
                <a:pt x="0" y="317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D5EC30-74C2-4621-B42C-0E5814C08743}">
      <dsp:nvSpPr>
        <dsp:cNvPr id="0" name=""/>
        <dsp:cNvSpPr/>
      </dsp:nvSpPr>
      <dsp:spPr>
        <a:xfrm>
          <a:off x="4373879" y="2176522"/>
          <a:ext cx="91440" cy="359651"/>
        </a:xfrm>
        <a:custGeom>
          <a:avLst/>
          <a:gdLst/>
          <a:ahLst/>
          <a:cxnLst/>
          <a:rect l="0" t="0" r="0" b="0"/>
          <a:pathLst>
            <a:path>
              <a:moveTo>
                <a:pt x="45720" y="0"/>
              </a:moveTo>
              <a:lnTo>
                <a:pt x="45720" y="359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57D80D-FDC8-4A08-B104-8F8BC94C910D}">
      <dsp:nvSpPr>
        <dsp:cNvPr id="0" name=""/>
        <dsp:cNvSpPr/>
      </dsp:nvSpPr>
      <dsp:spPr>
        <a:xfrm>
          <a:off x="4373879" y="1030695"/>
          <a:ext cx="91440" cy="389176"/>
        </a:xfrm>
        <a:custGeom>
          <a:avLst/>
          <a:gdLst/>
          <a:ahLst/>
          <a:cxnLst/>
          <a:rect l="0" t="0" r="0" b="0"/>
          <a:pathLst>
            <a:path>
              <a:moveTo>
                <a:pt x="45720" y="0"/>
              </a:moveTo>
              <a:lnTo>
                <a:pt x="45720" y="389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D00D35-39DD-403F-B741-C7F711444BC0}">
      <dsp:nvSpPr>
        <dsp:cNvPr id="0" name=""/>
        <dsp:cNvSpPr/>
      </dsp:nvSpPr>
      <dsp:spPr>
        <a:xfrm>
          <a:off x="3662948" y="274043"/>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0099"/>
              </a:solidFill>
              <a:effectLst/>
              <a:latin typeface="Times New Roman" pitchFamily="18" charset="0"/>
            </a:rPr>
            <a:t>NJDEP COMMISSIONER</a:t>
          </a:r>
        </a:p>
      </dsp:txBody>
      <dsp:txXfrm>
        <a:off x="3662948" y="274043"/>
        <a:ext cx="1513302" cy="756651"/>
      </dsp:txXfrm>
    </dsp:sp>
    <dsp:sp modelId="{A6BE3326-96AD-4EB6-9A9A-1A9C236C3088}">
      <dsp:nvSpPr>
        <dsp:cNvPr id="0" name=""/>
        <dsp:cNvSpPr/>
      </dsp:nvSpPr>
      <dsp:spPr>
        <a:xfrm>
          <a:off x="3662948" y="1419871"/>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00"/>
              </a:solidFill>
              <a:effectLst/>
              <a:latin typeface="Times New Roman" pitchFamily="18" charset="0"/>
            </a:rPr>
            <a:t>DSR</a:t>
          </a:r>
        </a:p>
      </dsp:txBody>
      <dsp:txXfrm>
        <a:off x="3662948" y="1419871"/>
        <a:ext cx="1513302" cy="756651"/>
      </dsp:txXfrm>
    </dsp:sp>
    <dsp:sp modelId="{6960DFDE-5C3A-4528-9149-B98E4BD9F15D}">
      <dsp:nvSpPr>
        <dsp:cNvPr id="0" name=""/>
        <dsp:cNvSpPr/>
      </dsp:nvSpPr>
      <dsp:spPr>
        <a:xfrm>
          <a:off x="3662948" y="2536174"/>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kern="1200" cap="none" normalizeH="0" baseline="0" dirty="0">
              <a:ln>
                <a:noFill/>
              </a:ln>
              <a:solidFill>
                <a:srgbClr val="000099"/>
              </a:solidFill>
              <a:effectLst/>
              <a:latin typeface="Times New Roman" pitchFamily="18" charset="0"/>
            </a:rPr>
            <a:t>SCIENCE ADVISORY BOARD</a:t>
          </a:r>
        </a:p>
      </dsp:txBody>
      <dsp:txXfrm>
        <a:off x="3662948" y="2536174"/>
        <a:ext cx="1513302" cy="756651"/>
      </dsp:txXfrm>
    </dsp:sp>
    <dsp:sp modelId="{4250A2D1-4DA1-4DB8-B894-F0D7FD0059C3}">
      <dsp:nvSpPr>
        <dsp:cNvPr id="0" name=""/>
        <dsp:cNvSpPr/>
      </dsp:nvSpPr>
      <dsp:spPr>
        <a:xfrm>
          <a:off x="755" y="3610619"/>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000099"/>
              </a:solidFill>
              <a:effectLst/>
              <a:latin typeface="Times New Roman" pitchFamily="18" charset="0"/>
            </a:rPr>
            <a:t>CLIMATE &amp; ATMOSPHERIC SCIENCES COMMITTEE</a:t>
          </a:r>
          <a:endParaRPr kumimoji="0" lang="en-US" sz="1200" b="1" i="0" u="none" strike="noStrike" kern="1200" cap="none" normalizeH="0" baseline="0" dirty="0">
            <a:ln>
              <a:noFill/>
            </a:ln>
            <a:solidFill>
              <a:srgbClr val="000099"/>
            </a:solidFill>
            <a:effectLst/>
            <a:latin typeface="Tahoma" pitchFamily="34" charset="0"/>
          </a:endParaRPr>
        </a:p>
      </dsp:txBody>
      <dsp:txXfrm>
        <a:off x="755" y="3610619"/>
        <a:ext cx="1513302" cy="756651"/>
      </dsp:txXfrm>
    </dsp:sp>
    <dsp:sp modelId="{3FB66514-1FC3-4E73-8C16-ED9E4F5DB859}">
      <dsp:nvSpPr>
        <dsp:cNvPr id="0" name=""/>
        <dsp:cNvSpPr/>
      </dsp:nvSpPr>
      <dsp:spPr>
        <a:xfrm>
          <a:off x="1831851" y="3610619"/>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000099"/>
              </a:solidFill>
              <a:effectLst/>
              <a:latin typeface="Times New Roman" pitchFamily="18" charset="0"/>
            </a:rPr>
            <a:t>ECOLOGICAL PROCESSES COMMITTEE</a:t>
          </a:r>
          <a:endParaRPr kumimoji="0" lang="en-US" sz="1200" b="1" i="0" u="none" strike="noStrike" kern="1200" cap="none" normalizeH="0" baseline="0" dirty="0">
            <a:ln>
              <a:noFill/>
            </a:ln>
            <a:solidFill>
              <a:srgbClr val="000099"/>
            </a:solidFill>
            <a:effectLst/>
            <a:latin typeface="Tahoma" pitchFamily="34" charset="0"/>
          </a:endParaRPr>
        </a:p>
      </dsp:txBody>
      <dsp:txXfrm>
        <a:off x="1831851" y="3610619"/>
        <a:ext cx="1513302" cy="756651"/>
      </dsp:txXfrm>
    </dsp:sp>
    <dsp:sp modelId="{59AEC010-1141-4251-BCD5-7D10A4447DB3}">
      <dsp:nvSpPr>
        <dsp:cNvPr id="0" name=""/>
        <dsp:cNvSpPr/>
      </dsp:nvSpPr>
      <dsp:spPr>
        <a:xfrm>
          <a:off x="3662948" y="3610619"/>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000099"/>
              </a:solidFill>
              <a:effectLst/>
              <a:latin typeface="Times New Roman" pitchFamily="18" charset="0"/>
            </a:rPr>
            <a:t>PUBLIC HEALTH COMMITTEE</a:t>
          </a:r>
          <a:endParaRPr kumimoji="0" lang="en-US" sz="1200" b="1" i="0" u="none" strike="noStrike" kern="1200" cap="none" normalizeH="0" baseline="0" dirty="0">
            <a:ln>
              <a:noFill/>
            </a:ln>
            <a:solidFill>
              <a:srgbClr val="000099"/>
            </a:solidFill>
            <a:effectLst/>
            <a:latin typeface="Tahoma" pitchFamily="34" charset="0"/>
          </a:endParaRPr>
        </a:p>
      </dsp:txBody>
      <dsp:txXfrm>
        <a:off x="3662948" y="3610619"/>
        <a:ext cx="1513302" cy="756651"/>
      </dsp:txXfrm>
    </dsp:sp>
    <dsp:sp modelId="{0C51D05B-18D7-4199-A75C-A409783E858D}">
      <dsp:nvSpPr>
        <dsp:cNvPr id="0" name=""/>
        <dsp:cNvSpPr/>
      </dsp:nvSpPr>
      <dsp:spPr>
        <a:xfrm>
          <a:off x="5494045" y="3610619"/>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000099"/>
              </a:solidFill>
              <a:effectLst/>
              <a:latin typeface="Times New Roman" pitchFamily="18" charset="0"/>
            </a:rPr>
            <a:t>WATER QUALITY &amp; QUANTITY COMMITTEE</a:t>
          </a:r>
          <a:endParaRPr kumimoji="0" lang="en-US" sz="1200" b="1" i="0" u="none" strike="noStrike" kern="1200" cap="none" normalizeH="0" baseline="0" dirty="0">
            <a:ln>
              <a:noFill/>
            </a:ln>
            <a:solidFill>
              <a:srgbClr val="000099"/>
            </a:solidFill>
            <a:effectLst/>
            <a:latin typeface="Tahoma" pitchFamily="34" charset="0"/>
          </a:endParaRPr>
        </a:p>
      </dsp:txBody>
      <dsp:txXfrm>
        <a:off x="5494045" y="3610619"/>
        <a:ext cx="1513302" cy="756651"/>
      </dsp:txXfrm>
    </dsp:sp>
    <dsp:sp modelId="{442C466A-D032-4F19-89E9-9684D2EBC2BC}">
      <dsp:nvSpPr>
        <dsp:cNvPr id="0" name=""/>
        <dsp:cNvSpPr/>
      </dsp:nvSpPr>
      <dsp:spPr>
        <a:xfrm>
          <a:off x="7325141" y="3610619"/>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dirty="0">
              <a:ln>
                <a:noFill/>
              </a:ln>
              <a:solidFill>
                <a:srgbClr val="000099"/>
              </a:solidFill>
              <a:effectLst/>
              <a:latin typeface="Times New Roman" pitchFamily="18" charset="0"/>
            </a:rPr>
            <a:t>AD HOC COMMITTEE(S)</a:t>
          </a:r>
          <a:endParaRPr kumimoji="0" lang="en-US" sz="1200" b="0" i="0" u="none" strike="noStrike" kern="1200" cap="none" normalizeH="0" baseline="0" dirty="0">
            <a:ln>
              <a:noFill/>
            </a:ln>
            <a:solidFill>
              <a:srgbClr val="000099"/>
            </a:solidFill>
            <a:effectLst/>
            <a:latin typeface="Tahoma" pitchFamily="34" charset="0"/>
          </a:endParaRPr>
        </a:p>
      </dsp:txBody>
      <dsp:txXfrm>
        <a:off x="7325141" y="3610619"/>
        <a:ext cx="1513302" cy="756651"/>
      </dsp:txXfrm>
    </dsp:sp>
    <dsp:sp modelId="{D98B217E-A463-4924-9D3B-AB2D99B5610D}">
      <dsp:nvSpPr>
        <dsp:cNvPr id="0" name=""/>
        <dsp:cNvSpPr/>
      </dsp:nvSpPr>
      <dsp:spPr>
        <a:xfrm>
          <a:off x="1145826" y="1419871"/>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0099"/>
              </a:solidFill>
              <a:effectLst/>
              <a:latin typeface="Times New Roman" pitchFamily="18" charset="0"/>
            </a:rPr>
            <a:t>DEPARTMENT STAFF</a:t>
          </a:r>
          <a:endParaRPr kumimoji="0" lang="en-US" sz="1400" b="1" i="0" u="none" strike="noStrike" kern="1200" cap="none" normalizeH="0" baseline="0" dirty="0">
            <a:ln>
              <a:noFill/>
            </a:ln>
            <a:solidFill>
              <a:srgbClr val="000099"/>
            </a:solidFill>
            <a:effectLst/>
            <a:latin typeface="Tahoma" pitchFamily="34" charset="0"/>
          </a:endParaRPr>
        </a:p>
      </dsp:txBody>
      <dsp:txXfrm>
        <a:off x="1145826" y="1419871"/>
        <a:ext cx="1513302" cy="756651"/>
      </dsp:txXfrm>
    </dsp:sp>
    <dsp:sp modelId="{E674E464-82CE-4EB1-A28E-1AD662B100E6}">
      <dsp:nvSpPr>
        <dsp:cNvPr id="0" name=""/>
        <dsp:cNvSpPr/>
      </dsp:nvSpPr>
      <dsp:spPr>
        <a:xfrm>
          <a:off x="6056494" y="1419871"/>
          <a:ext cx="1513302" cy="7566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kern="1200" cap="none" normalizeH="0" baseline="0" dirty="0">
              <a:ln>
                <a:noFill/>
              </a:ln>
              <a:solidFill>
                <a:srgbClr val="000099"/>
              </a:solidFill>
              <a:effectLst/>
              <a:latin typeface="Times New Roman" pitchFamily="18" charset="0"/>
            </a:rPr>
            <a:t>PUBLIC</a:t>
          </a:r>
          <a:endParaRPr kumimoji="0" lang="en-US" sz="1400" b="0" i="0" u="none" strike="noStrike" kern="1200" cap="none" normalizeH="0" baseline="0" dirty="0">
            <a:ln>
              <a:noFill/>
            </a:ln>
            <a:solidFill>
              <a:srgbClr val="000099"/>
            </a:solidFill>
            <a:effectLst/>
            <a:latin typeface="Tahoma" pitchFamily="34" charset="0"/>
          </a:endParaRPr>
        </a:p>
      </dsp:txBody>
      <dsp:txXfrm>
        <a:off x="6056494" y="1419871"/>
        <a:ext cx="1513302" cy="7566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338010F-64E8-4B50-95A2-41A752BC7AC1}" type="datetimeFigureOut">
              <a:rPr lang="en-US" smtClean="0"/>
              <a:pPr/>
              <a:t>11/14/2018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2862C4D-FA3A-4053-9632-6DB2E270E863}" type="slidenum">
              <a:rPr lang="en-US" smtClean="0"/>
              <a:pPr/>
              <a:t>‹#›</a:t>
            </a:fld>
            <a:endParaRPr lang="en-US"/>
          </a:p>
        </p:txBody>
      </p:sp>
    </p:spTree>
    <p:extLst>
      <p:ext uri="{BB962C8B-B14F-4D97-AF65-F5344CB8AC3E}">
        <p14:creationId xmlns:p14="http://schemas.microsoft.com/office/powerpoint/2010/main" val="3691484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0"/>
            <a:ext cx="3037840" cy="464820"/>
          </a:xfrm>
          <a:prstGeom prst="rect">
            <a:avLst/>
          </a:prstGeom>
        </p:spPr>
        <p:txBody>
          <a:bodyPr vert="horz" lIns="93177" tIns="46589" rIns="93177" bIns="46589" rtlCol="0"/>
          <a:lstStyle>
            <a:lvl1pPr algn="r">
              <a:defRPr sz="1200"/>
            </a:lvl1pPr>
          </a:lstStyle>
          <a:p>
            <a:fld id="{980EBFC6-C2F9-4953-8FFF-CB9389B5E3CD}" type="datetimeFigureOut">
              <a:rPr lang="en-US" smtClean="0"/>
              <a:pPr/>
              <a:t>11/14/2018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29"/>
            <a:ext cx="3037840" cy="464820"/>
          </a:xfrm>
          <a:prstGeom prst="rect">
            <a:avLst/>
          </a:prstGeom>
        </p:spPr>
        <p:txBody>
          <a:bodyPr vert="horz" lIns="93177" tIns="46589" rIns="93177" bIns="46589" rtlCol="0" anchor="b"/>
          <a:lstStyle>
            <a:lvl1pPr algn="r">
              <a:defRPr sz="1200"/>
            </a:lvl1pPr>
          </a:lstStyle>
          <a:p>
            <a:fld id="{3A0B7979-9528-4C7F-B6EB-0F5E250DF4FB}" type="slidenum">
              <a:rPr lang="en-US" smtClean="0"/>
              <a:pPr/>
              <a:t>‹#›</a:t>
            </a:fld>
            <a:endParaRPr lang="en-US"/>
          </a:p>
        </p:txBody>
      </p:sp>
    </p:spTree>
    <p:extLst>
      <p:ext uri="{BB962C8B-B14F-4D97-AF65-F5344CB8AC3E}">
        <p14:creationId xmlns:p14="http://schemas.microsoft.com/office/powerpoint/2010/main" val="1052082509"/>
      </p:ext>
    </p:extLst>
  </p:cSld>
  <p:clrMap bg1="lt1" tx1="dk1" bg2="lt2" tx2="dk2" accent1="accent1" accent2="accent2" accent3="accent3" accent4="accent4" accent5="accent5" accent6="accent6" hlink="hlink" folHlink="folHlink"/>
  <p:notesStyle>
    <a:lvl1pPr marL="0" algn="l" defTabSz="914237" rtl="0" eaLnBrk="1" latinLnBrk="0" hangingPunct="1">
      <a:defRPr sz="1200" kern="1200">
        <a:solidFill>
          <a:schemeClr val="tx1"/>
        </a:solidFill>
        <a:latin typeface="+mn-lt"/>
        <a:ea typeface="+mn-ea"/>
        <a:cs typeface="+mn-cs"/>
      </a:defRPr>
    </a:lvl1pPr>
    <a:lvl2pPr marL="457118" algn="l" defTabSz="914237" rtl="0" eaLnBrk="1" latinLnBrk="0" hangingPunct="1">
      <a:defRPr sz="1200" kern="1200">
        <a:solidFill>
          <a:schemeClr val="tx1"/>
        </a:solidFill>
        <a:latin typeface="+mn-lt"/>
        <a:ea typeface="+mn-ea"/>
        <a:cs typeface="+mn-cs"/>
      </a:defRPr>
    </a:lvl2pPr>
    <a:lvl3pPr marL="914237" algn="l" defTabSz="914237" rtl="0" eaLnBrk="1" latinLnBrk="0" hangingPunct="1">
      <a:defRPr sz="1200" kern="1200">
        <a:solidFill>
          <a:schemeClr val="tx1"/>
        </a:solidFill>
        <a:latin typeface="+mn-lt"/>
        <a:ea typeface="+mn-ea"/>
        <a:cs typeface="+mn-cs"/>
      </a:defRPr>
    </a:lvl3pPr>
    <a:lvl4pPr marL="1371354" algn="l" defTabSz="914237" rtl="0" eaLnBrk="1" latinLnBrk="0" hangingPunct="1">
      <a:defRPr sz="1200" kern="1200">
        <a:solidFill>
          <a:schemeClr val="tx1"/>
        </a:solidFill>
        <a:latin typeface="+mn-lt"/>
        <a:ea typeface="+mn-ea"/>
        <a:cs typeface="+mn-cs"/>
      </a:defRPr>
    </a:lvl4pPr>
    <a:lvl5pPr marL="1828474" algn="l" defTabSz="914237" rtl="0" eaLnBrk="1" latinLnBrk="0" hangingPunct="1">
      <a:defRPr sz="1200" kern="1200">
        <a:solidFill>
          <a:schemeClr val="tx1"/>
        </a:solidFill>
        <a:latin typeface="+mn-lt"/>
        <a:ea typeface="+mn-ea"/>
        <a:cs typeface="+mn-cs"/>
      </a:defRPr>
    </a:lvl5pPr>
    <a:lvl6pPr marL="2285593" algn="l" defTabSz="914237" rtl="0" eaLnBrk="1" latinLnBrk="0" hangingPunct="1">
      <a:defRPr sz="1200" kern="1200">
        <a:solidFill>
          <a:schemeClr val="tx1"/>
        </a:solidFill>
        <a:latin typeface="+mn-lt"/>
        <a:ea typeface="+mn-ea"/>
        <a:cs typeface="+mn-cs"/>
      </a:defRPr>
    </a:lvl6pPr>
    <a:lvl7pPr marL="2742712" algn="l" defTabSz="914237" rtl="0" eaLnBrk="1" latinLnBrk="0" hangingPunct="1">
      <a:defRPr sz="1200" kern="1200">
        <a:solidFill>
          <a:schemeClr val="tx1"/>
        </a:solidFill>
        <a:latin typeface="+mn-lt"/>
        <a:ea typeface="+mn-ea"/>
        <a:cs typeface="+mn-cs"/>
      </a:defRPr>
    </a:lvl7pPr>
    <a:lvl8pPr marL="3199830" algn="l" defTabSz="914237" rtl="0" eaLnBrk="1" latinLnBrk="0" hangingPunct="1">
      <a:defRPr sz="1200" kern="1200">
        <a:solidFill>
          <a:schemeClr val="tx1"/>
        </a:solidFill>
        <a:latin typeface="+mn-lt"/>
        <a:ea typeface="+mn-ea"/>
        <a:cs typeface="+mn-cs"/>
      </a:defRPr>
    </a:lvl8pPr>
    <a:lvl9pPr marL="3656948" algn="l" defTabSz="9142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109571" name="Notes Placeholder 2"/>
          <p:cNvSpPr>
            <a:spLocks noGrp="1"/>
          </p:cNvSpPr>
          <p:nvPr>
            <p:ph type="body" idx="1"/>
          </p:nvPr>
        </p:nvSpPr>
        <p:spPr>
          <a:noFill/>
        </p:spPr>
        <p:txBody>
          <a:bodyPr/>
          <a:lstStyle/>
          <a:p>
            <a:r>
              <a:rPr lang="en-US" altLang="en-US" dirty="0"/>
              <a:t>Main objectives are first, to characterize phytoplankton spatial and temporal variation over 3 years, </a:t>
            </a:r>
            <a:r>
              <a:rPr lang="en-US" altLang="en-US" dirty="0" err="1"/>
              <a:t>includng</a:t>
            </a:r>
            <a:r>
              <a:rPr lang="en-US" altLang="en-US" dirty="0"/>
              <a:t> </a:t>
            </a:r>
            <a:r>
              <a:rPr lang="en-US" altLang="en-US" dirty="0" err="1"/>
              <a:t>documenttaion</a:t>
            </a:r>
            <a:r>
              <a:rPr lang="en-US" altLang="en-US" dirty="0"/>
              <a:t> of harmful algal blooms.</a:t>
            </a:r>
          </a:p>
          <a:p>
            <a:r>
              <a:rPr lang="en-US" altLang="en-US" dirty="0"/>
              <a:t> </a:t>
            </a:r>
          </a:p>
          <a:p>
            <a:r>
              <a:rPr lang="en-US" altLang="en-US" dirty="0"/>
              <a:t>Then, to investigate relationships between species composition  and the Bay's environmental variables and investigate the possibility to develop a phytoplankton  index of biotic integrity </a:t>
            </a:r>
          </a:p>
          <a:p>
            <a:endParaRPr lang="en-US" altLang="en-US" dirty="0"/>
          </a:p>
        </p:txBody>
      </p:sp>
      <p:sp>
        <p:nvSpPr>
          <p:cNvPr id="109572" name="Slide Number Placeholder 3"/>
          <p:cNvSpPr>
            <a:spLocks noGrp="1"/>
          </p:cNvSpPr>
          <p:nvPr>
            <p:ph type="sldNum" sz="quarter" idx="5"/>
          </p:nvPr>
        </p:nvSpPr>
        <p:spPr>
          <a:noFill/>
        </p:spPr>
        <p:txBody>
          <a:bodyPr/>
          <a:lstStyle>
            <a:lvl1pPr defTabSz="947950">
              <a:defRPr>
                <a:solidFill>
                  <a:schemeClr val="tx1"/>
                </a:solidFill>
                <a:latin typeface="Tahoma" panose="020B0604030504040204" pitchFamily="34" charset="0"/>
                <a:ea typeface="MS PGothic" panose="020B0600070205080204" pitchFamily="34" charset="-128"/>
              </a:defRPr>
            </a:lvl1pPr>
            <a:lvl2pPr marL="757066" indent="-291179" defTabSz="947950">
              <a:defRPr>
                <a:solidFill>
                  <a:schemeClr val="tx1"/>
                </a:solidFill>
                <a:latin typeface="Tahoma" panose="020B0604030504040204" pitchFamily="34" charset="0"/>
                <a:ea typeface="MS PGothic" panose="020B0600070205080204" pitchFamily="34" charset="-128"/>
              </a:defRPr>
            </a:lvl2pPr>
            <a:lvl3pPr marL="1164717" indent="-232943" defTabSz="947950">
              <a:defRPr>
                <a:solidFill>
                  <a:schemeClr val="tx1"/>
                </a:solidFill>
                <a:latin typeface="Tahoma" panose="020B0604030504040204" pitchFamily="34" charset="0"/>
                <a:ea typeface="MS PGothic" panose="020B0600070205080204" pitchFamily="34" charset="-128"/>
              </a:defRPr>
            </a:lvl3pPr>
            <a:lvl4pPr marL="1630604" indent="-232943" defTabSz="947950">
              <a:defRPr>
                <a:solidFill>
                  <a:schemeClr val="tx1"/>
                </a:solidFill>
                <a:latin typeface="Tahoma" panose="020B0604030504040204" pitchFamily="34" charset="0"/>
                <a:ea typeface="MS PGothic" panose="020B0600070205080204" pitchFamily="34" charset="-128"/>
              </a:defRPr>
            </a:lvl4pPr>
            <a:lvl5pPr marL="2096491" indent="-232943" defTabSz="947950">
              <a:defRPr>
                <a:solidFill>
                  <a:schemeClr val="tx1"/>
                </a:solidFill>
                <a:latin typeface="Tahoma" panose="020B0604030504040204" pitchFamily="34" charset="0"/>
                <a:ea typeface="MS PGothic" panose="020B0600070205080204" pitchFamily="34" charset="-128"/>
              </a:defRPr>
            </a:lvl5pPr>
            <a:lvl6pPr marL="2562377" indent="-232943" defTabSz="9479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3028264" indent="-232943" defTabSz="9479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94151" indent="-232943" defTabSz="9479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960038" indent="-232943" defTabSz="9479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7A4AC949-8A0F-40AD-A96F-62D8949F6862}" type="slidenum">
              <a:rPr lang="en-US" altLang="en-US" smtClean="0">
                <a:solidFill>
                  <a:prstClr val="black"/>
                </a:solidFill>
                <a:latin typeface="Arial" panose="020B0604020202020204" pitchFamily="34" charset="0"/>
              </a:rPr>
              <a:pPr/>
              <a:t>9</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219027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 to $10M in grants are available in SFY 18 for watershed restoration, enhancement, and protection strategies that address NPS pollution within the Barnegat Bay Watershed</a:t>
            </a:r>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pPr/>
              <a:t>24</a:t>
            </a:fld>
            <a:endParaRPr lang="en-US"/>
          </a:p>
        </p:txBody>
      </p:sp>
    </p:spTree>
    <p:extLst>
      <p:ext uri="{BB962C8B-B14F-4D97-AF65-F5344CB8AC3E}">
        <p14:creationId xmlns:p14="http://schemas.microsoft.com/office/powerpoint/2010/main" val="3424458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pPr/>
              <a:t>26</a:t>
            </a:fld>
            <a:endParaRPr lang="en-US"/>
          </a:p>
        </p:txBody>
      </p:sp>
    </p:spTree>
    <p:extLst>
      <p:ext uri="{BB962C8B-B14F-4D97-AF65-F5344CB8AC3E}">
        <p14:creationId xmlns:p14="http://schemas.microsoft.com/office/powerpoint/2010/main" val="295657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few different species of </a:t>
            </a:r>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pPr/>
              <a:t>27</a:t>
            </a:fld>
            <a:endParaRPr lang="en-US"/>
          </a:p>
        </p:txBody>
      </p:sp>
    </p:spTree>
    <p:extLst>
      <p:ext uri="{BB962C8B-B14F-4D97-AF65-F5344CB8AC3E}">
        <p14:creationId xmlns:p14="http://schemas.microsoft.com/office/powerpoint/2010/main" val="173276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hypothesis is that the input of nutrients from the watershed will be modified and in some cases reduced as they flow through the marginal wetlands and into the Bay. </a:t>
            </a:r>
          </a:p>
        </p:txBody>
      </p:sp>
      <p:sp>
        <p:nvSpPr>
          <p:cNvPr id="4" name="Slide Number Placeholder 3"/>
          <p:cNvSpPr>
            <a:spLocks noGrp="1"/>
          </p:cNvSpPr>
          <p:nvPr>
            <p:ph type="sldNum" sz="quarter" idx="10"/>
          </p:nvPr>
        </p:nvSpPr>
        <p:spPr/>
        <p:txBody>
          <a:bodyPr/>
          <a:lstStyle/>
          <a:p>
            <a:fld id="{3A0B7979-9528-4C7F-B6EB-0F5E250DF4FB}" type="slidenum">
              <a:rPr lang="en-US" smtClean="0"/>
              <a:pPr/>
              <a:t>28</a:t>
            </a:fld>
            <a:endParaRPr lang="en-US"/>
          </a:p>
        </p:txBody>
      </p:sp>
    </p:spTree>
    <p:extLst>
      <p:ext uri="{BB962C8B-B14F-4D97-AF65-F5344CB8AC3E}">
        <p14:creationId xmlns:p14="http://schemas.microsoft.com/office/powerpoint/2010/main" val="2049736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pPr/>
              <a:t>29</a:t>
            </a:fld>
            <a:endParaRPr lang="en-US"/>
          </a:p>
        </p:txBody>
      </p:sp>
    </p:spTree>
    <p:extLst>
      <p:ext uri="{BB962C8B-B14F-4D97-AF65-F5344CB8AC3E}">
        <p14:creationId xmlns:p14="http://schemas.microsoft.com/office/powerpoint/2010/main" val="293316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Cooperative projects with NRCS and ANS.</a:t>
            </a:r>
          </a:p>
        </p:txBody>
      </p:sp>
      <p:sp>
        <p:nvSpPr>
          <p:cNvPr id="4" name="Slide Number Placeholder 3"/>
          <p:cNvSpPr>
            <a:spLocks noGrp="1"/>
          </p:cNvSpPr>
          <p:nvPr>
            <p:ph type="sldNum" sz="quarter" idx="10"/>
          </p:nvPr>
        </p:nvSpPr>
        <p:spPr/>
        <p:txBody>
          <a:bodyPr/>
          <a:lstStyle/>
          <a:p>
            <a:fld id="{3A0B7979-9528-4C7F-B6EB-0F5E250DF4F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05906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rgbClr val="FF0000"/>
                </a:solidFill>
                <a:effectLst/>
                <a:latin typeface="+mn-lt"/>
                <a:ea typeface="+mn-ea"/>
                <a:cs typeface="+mn-cs"/>
              </a:rPr>
              <a:t>API = </a:t>
            </a:r>
            <a:r>
              <a:rPr lang="en-US" sz="1200" kern="1200" dirty="0">
                <a:solidFill>
                  <a:schemeClr val="tx1"/>
                </a:solidFill>
                <a:effectLst/>
                <a:latin typeface="+mn-lt"/>
                <a:ea typeface="+mn-ea"/>
                <a:cs typeface="+mn-cs"/>
              </a:rPr>
              <a:t>active pharmaceutical ingredients </a:t>
            </a:r>
          </a:p>
          <a:p>
            <a:pPr lvl="0"/>
            <a:r>
              <a:rPr lang="en-US" sz="1200" b="0" i="0" u="none" strike="noStrike" kern="1200" baseline="0" dirty="0">
                <a:solidFill>
                  <a:schemeClr val="tx1"/>
                </a:solidFill>
                <a:latin typeface="+mn-lt"/>
                <a:ea typeface="+mn-ea"/>
                <a:cs typeface="+mn-cs"/>
              </a:rPr>
              <a:t>publicly owned treatment works (POTW). </a:t>
            </a:r>
          </a:p>
          <a:p>
            <a:pPr lvl="0"/>
            <a:r>
              <a:rPr lang="en-US" sz="1200" b="0" i="0" u="none" strike="noStrike" kern="1200" baseline="0" dirty="0">
                <a:solidFill>
                  <a:schemeClr val="tx1"/>
                </a:solidFill>
                <a:effectLst/>
                <a:latin typeface="+mn-lt"/>
                <a:ea typeface="+mn-ea"/>
                <a:cs typeface="+mn-cs"/>
              </a:rPr>
              <a:t>Also evaluated Pesticides, Hormones, Flavor and fragrances, phenol, PAH. PFAS</a:t>
            </a:r>
            <a:endParaRPr lang="en-US"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B7979-9528-4C7F-B6EB-0F5E250DF4FB}" type="slidenum">
              <a:rPr lang="en-US" smtClean="0"/>
              <a:pPr/>
              <a:t>12</a:t>
            </a:fld>
            <a:endParaRPr lang="en-US"/>
          </a:p>
        </p:txBody>
      </p:sp>
    </p:spTree>
    <p:extLst>
      <p:ext uri="{BB962C8B-B14F-4D97-AF65-F5344CB8AC3E}">
        <p14:creationId xmlns:p14="http://schemas.microsoft.com/office/powerpoint/2010/main" val="408187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#1</a:t>
            </a:r>
            <a:r>
              <a:rPr lang="en-US" baseline="0" dirty="0"/>
              <a:t> = Climate Change, #2 White-tailed deer, #3 Beach Closings, #4 Solid Waste and Recycling, #5 Endangered Plants</a:t>
            </a:r>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12536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provided by Rutgers.</a:t>
            </a:r>
          </a:p>
          <a:p>
            <a:r>
              <a:rPr lang="en-US" dirty="0"/>
              <a:t>Year 4 primarily funds maintenance and access.</a:t>
            </a:r>
          </a:p>
        </p:txBody>
      </p:sp>
      <p:sp>
        <p:nvSpPr>
          <p:cNvPr id="4" name="Slide Number Placeholder 3"/>
          <p:cNvSpPr>
            <a:spLocks noGrp="1"/>
          </p:cNvSpPr>
          <p:nvPr>
            <p:ph type="sldNum" sz="quarter" idx="10"/>
          </p:nvPr>
        </p:nvSpPr>
        <p:spPr/>
        <p:txBody>
          <a:bodyPr/>
          <a:lstStyle/>
          <a:p>
            <a:fld id="{3A0B7979-9528-4C7F-B6EB-0F5E250DF4FB}" type="slidenum">
              <a:rPr lang="en-US" smtClean="0"/>
              <a:pPr/>
              <a:t>17</a:t>
            </a:fld>
            <a:endParaRPr lang="en-US"/>
          </a:p>
        </p:txBody>
      </p:sp>
    </p:spTree>
    <p:extLst>
      <p:ext uri="{BB962C8B-B14F-4D97-AF65-F5344CB8AC3E}">
        <p14:creationId xmlns:p14="http://schemas.microsoft.com/office/powerpoint/2010/main" val="262402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Elevated levels of arsenic and vanadium (As/V) were detected at multiple locations along the Route 130 corridor with no associated industrial discharge or agricultural arsenical pesticide/fungicide usage. </a:t>
            </a:r>
          </a:p>
        </p:txBody>
      </p:sp>
      <p:sp>
        <p:nvSpPr>
          <p:cNvPr id="4" name="Slide Number Placeholder 3"/>
          <p:cNvSpPr>
            <a:spLocks noGrp="1"/>
          </p:cNvSpPr>
          <p:nvPr>
            <p:ph type="sldNum" sz="quarter" idx="10"/>
          </p:nvPr>
        </p:nvSpPr>
        <p:spPr/>
        <p:txBody>
          <a:bodyPr/>
          <a:lstStyle/>
          <a:p>
            <a:fld id="{3A0B7979-9528-4C7F-B6EB-0F5E250DF4FB}" type="slidenum">
              <a:rPr lang="en-US" smtClean="0"/>
              <a:pPr/>
              <a:t>18</a:t>
            </a:fld>
            <a:endParaRPr lang="en-US"/>
          </a:p>
        </p:txBody>
      </p:sp>
    </p:spTree>
    <p:extLst>
      <p:ext uri="{BB962C8B-B14F-4D97-AF65-F5344CB8AC3E}">
        <p14:creationId xmlns:p14="http://schemas.microsoft.com/office/powerpoint/2010/main" val="233364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Phase 2 proves to remove total arsenic to less 3.0 µg/L, the experiments in Phase 3 will not be conducted. </a:t>
            </a:r>
          </a:p>
        </p:txBody>
      </p:sp>
      <p:sp>
        <p:nvSpPr>
          <p:cNvPr id="4" name="Slide Number Placeholder 3"/>
          <p:cNvSpPr>
            <a:spLocks noGrp="1"/>
          </p:cNvSpPr>
          <p:nvPr>
            <p:ph type="sldNum" sz="quarter" idx="10"/>
          </p:nvPr>
        </p:nvSpPr>
        <p:spPr/>
        <p:txBody>
          <a:bodyPr/>
          <a:lstStyle/>
          <a:p>
            <a:fld id="{3A0B7979-9528-4C7F-B6EB-0F5E250DF4FB}" type="slidenum">
              <a:rPr lang="en-US" smtClean="0"/>
              <a:pPr/>
              <a:t>20</a:t>
            </a:fld>
            <a:endParaRPr lang="en-US"/>
          </a:p>
        </p:txBody>
      </p:sp>
    </p:spTree>
    <p:extLst>
      <p:ext uri="{BB962C8B-B14F-4D97-AF65-F5344CB8AC3E}">
        <p14:creationId xmlns:p14="http://schemas.microsoft.com/office/powerpoint/2010/main" val="291833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Status:</a:t>
            </a:r>
          </a:p>
          <a:p>
            <a:r>
              <a:rPr lang="en-US" sz="1200" dirty="0"/>
              <a:t>Finalizing results and reports</a:t>
            </a:r>
          </a:p>
        </p:txBody>
      </p:sp>
      <p:sp>
        <p:nvSpPr>
          <p:cNvPr id="4" name="Slide Number Placeholder 3"/>
          <p:cNvSpPr>
            <a:spLocks noGrp="1"/>
          </p:cNvSpPr>
          <p:nvPr>
            <p:ph type="sldNum" sz="quarter" idx="10"/>
          </p:nvPr>
        </p:nvSpPr>
        <p:spPr/>
        <p:txBody>
          <a:bodyPr/>
          <a:lstStyle/>
          <a:p>
            <a:fld id="{3A0B7979-9528-4C7F-B6EB-0F5E250DF4FB}" type="slidenum">
              <a:rPr lang="en-US" smtClean="0"/>
              <a:pPr/>
              <a:t>21</a:t>
            </a:fld>
            <a:endParaRPr lang="en-US"/>
          </a:p>
        </p:txBody>
      </p:sp>
    </p:spTree>
    <p:extLst>
      <p:ext uri="{BB962C8B-B14F-4D97-AF65-F5344CB8AC3E}">
        <p14:creationId xmlns:p14="http://schemas.microsoft.com/office/powerpoint/2010/main" val="1342019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 to $10M in grants are available in SFY 18 for watershed restoration, enhancement, and protection strategies that address NPS pollution within the Barnegat Bay Watershed</a:t>
            </a:r>
            <a:endParaRPr lang="en-US" dirty="0"/>
          </a:p>
        </p:txBody>
      </p:sp>
      <p:sp>
        <p:nvSpPr>
          <p:cNvPr id="4" name="Slide Number Placeholder 3"/>
          <p:cNvSpPr>
            <a:spLocks noGrp="1"/>
          </p:cNvSpPr>
          <p:nvPr>
            <p:ph type="sldNum" sz="quarter" idx="10"/>
          </p:nvPr>
        </p:nvSpPr>
        <p:spPr/>
        <p:txBody>
          <a:bodyPr/>
          <a:lstStyle/>
          <a:p>
            <a:fld id="{3A0B7979-9528-4C7F-B6EB-0F5E250DF4FB}" type="slidenum">
              <a:rPr lang="en-US" smtClean="0"/>
              <a:pPr/>
              <a:t>23</a:t>
            </a:fld>
            <a:endParaRPr lang="en-US"/>
          </a:p>
        </p:txBody>
      </p:sp>
    </p:spTree>
    <p:extLst>
      <p:ext uri="{BB962C8B-B14F-4D97-AF65-F5344CB8AC3E}">
        <p14:creationId xmlns:p14="http://schemas.microsoft.com/office/powerpoint/2010/main" val="52855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
        <p:nvSpPr>
          <p:cNvPr id="29" name="Title 28"/>
          <p:cNvSpPr>
            <a:spLocks noGrp="1"/>
          </p:cNvSpPr>
          <p:nvPr>
            <p:ph type="ctrTitle"/>
          </p:nvPr>
        </p:nvSpPr>
        <p:spPr>
          <a:xfrm>
            <a:off x="381000" y="4853423"/>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118" indent="0" algn="ctr">
              <a:buNone/>
            </a:lvl2pPr>
            <a:lvl3pPr marL="914237" indent="0" algn="ctr">
              <a:buNone/>
            </a:lvl3pPr>
            <a:lvl4pPr marL="1371354" indent="0" algn="ctr">
              <a:buNone/>
            </a:lvl4pPr>
            <a:lvl5pPr marL="1828474" indent="0" algn="ctr">
              <a:buNone/>
            </a:lvl5pPr>
            <a:lvl6pPr marL="2285593" indent="0" algn="ctr">
              <a:buNone/>
            </a:lvl6pPr>
            <a:lvl7pPr marL="2742712" indent="0" algn="ctr">
              <a:buNone/>
            </a:lvl7pPr>
            <a:lvl8pPr marL="3199830" indent="0" algn="ctr">
              <a:buNone/>
            </a:lvl8pPr>
            <a:lvl9pPr marL="3656948"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
        <p:nvSpPr>
          <p:cNvPr id="15" name="Slide Number Placeholder 14"/>
          <p:cNvSpPr>
            <a:spLocks noGrp="1"/>
          </p:cNvSpPr>
          <p:nvPr>
            <p:ph type="sldNum" sz="quarter" idx="12"/>
          </p:nvPr>
        </p:nvSpPr>
        <p:spPr>
          <a:xfrm>
            <a:off x="8229600" y="6473954"/>
            <a:ext cx="758952" cy="246888"/>
          </a:xfrm>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lvl1pPr>
              <a:defRPr>
                <a:effectLst/>
              </a:defRPr>
            </a:lvl1pPr>
          </a:lstStyle>
          <a:p>
            <a:r>
              <a:rPr kumimoji="0" lang="en-US" dirty="0"/>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prstClr val="black">
                  <a:tint val="75000"/>
                </a:prstClr>
              </a:solidFill>
            </a:endParaRPr>
          </a:p>
        </p:txBody>
      </p:sp>
      <p:sp>
        <p:nvSpPr>
          <p:cNvPr id="16" name="Slide Number Placeholder 15"/>
          <p:cNvSpPr>
            <a:spLocks noGrp="1"/>
          </p:cNvSpPr>
          <p:nvPr>
            <p:ph type="sldNum" sz="quarter" idx="12"/>
          </p:nvPr>
        </p:nvSpPr>
        <p:spPr>
          <a:xfrm>
            <a:off x="8229600" y="6473954"/>
            <a:ext cx="758952" cy="246888"/>
          </a:xfrm>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lvl1pPr>
              <a:defRPr>
                <a:effectLst/>
              </a:defRPr>
            </a:lvl1pPr>
          </a:lstStyle>
          <a:p>
            <a:r>
              <a:rPr kumimoji="0" lang="en-US" dirty="0"/>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1" name="Date Placeholder 20"/>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2"/>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8" y="666752"/>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49"/>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49"/>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
        <p:nvSpPr>
          <p:cNvPr id="11" name="Straight Connector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lvl1pPr>
              <a:defRPr>
                <a:effectLst/>
              </a:defRPr>
            </a:lvl1pPr>
          </a:lstStyle>
          <a:p>
            <a:r>
              <a:rPr kumimoji="0" lang="en-US" dirty="0"/>
              <a:t>Click to edit Master title style</a:t>
            </a:r>
          </a:p>
        </p:txBody>
      </p:sp>
      <p:sp>
        <p:nvSpPr>
          <p:cNvPr id="12" name="Date Placeholder 11"/>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0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duotone>
              <a:schemeClr val="bg2">
                <a:shade val="30000"/>
                <a:satMod val="455000"/>
              </a:schemeClr>
              <a:schemeClr val="bg2">
                <a:tint val="95000"/>
                <a:satMod val="120000"/>
              </a:schemeClr>
            </a:duotone>
            <a:lum/>
          </a:blip>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
        <p:nvSpPr>
          <p:cNvPr id="8" name="Text Placeholder 7"/>
          <p:cNvSpPr>
            <a:spLocks noGrp="1"/>
          </p:cNvSpPr>
          <p:nvPr>
            <p:ph type="body" idx="1"/>
          </p:nvPr>
        </p:nvSpPr>
        <p:spPr>
          <a:xfrm>
            <a:off x="304800" y="1554167"/>
            <a:ext cx="8686800" cy="4525963"/>
          </a:xfrm>
          <a:prstGeom prst="rect">
            <a:avLst/>
          </a:prstGeom>
        </p:spPr>
        <p:txBody>
          <a:bodyPr vert="horz" lIns="91424" tIns="45712" rIns="91424" bIns="45712">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lIns="91424" tIns="45712" rIns="91424" bIns="45712"/>
          <a:lstStyle>
            <a:lvl1pPr algn="l" eaLnBrk="1" latinLnBrk="0" hangingPunct="1">
              <a:defRPr kumimoji="0" sz="1200">
                <a:solidFill>
                  <a:schemeClr val="accent1">
                    <a:shade val="75000"/>
                  </a:schemeClr>
                </a:solidFill>
              </a:defRPr>
            </a:lvl1pPr>
          </a:lstStyle>
          <a:p>
            <a:fld id="{8E71E50A-972D-414F-9C7D-D5ED4286E388}" type="datetimeFigureOut">
              <a:rPr lang="en-US" smtClean="0">
                <a:solidFill>
                  <a:prstClr val="black">
                    <a:tint val="75000"/>
                  </a:prstClr>
                </a:solidFill>
              </a:rPr>
              <a:pPr/>
              <a:t>11/14/2018</a:t>
            </a:fld>
            <a:endParaRPr lang="en-US">
              <a:solidFill>
                <a:prstClr val="black">
                  <a:tint val="75000"/>
                </a:prst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lIns="91424" tIns="45712" rIns="91424" bIns="45712"/>
          <a:lstStyle>
            <a:lvl1pPr algn="r" eaLnBrk="1" latinLnBrk="0" hangingPunct="1">
              <a:defRPr kumimoji="0" sz="1200">
                <a:solidFill>
                  <a:schemeClr val="accent1">
                    <a:shade val="75000"/>
                  </a:schemeClr>
                </a:solidFill>
              </a:defRPr>
            </a:lvl1pPr>
          </a:lstStyle>
          <a:p>
            <a:endParaRPr lang="en-US">
              <a:solidFill>
                <a:prstClr val="black">
                  <a:tint val="75000"/>
                </a:prstClr>
              </a:solidFill>
            </a:endParaRPr>
          </a:p>
        </p:txBody>
      </p:sp>
      <p:sp>
        <p:nvSpPr>
          <p:cNvPr id="5" name="Slide Number Placeholder 4"/>
          <p:cNvSpPr>
            <a:spLocks noGrp="1"/>
          </p:cNvSpPr>
          <p:nvPr>
            <p:ph type="sldNum" sz="quarter" idx="4"/>
          </p:nvPr>
        </p:nvSpPr>
        <p:spPr>
          <a:xfrm>
            <a:off x="8229600" y="6477012"/>
            <a:ext cx="762000" cy="244475"/>
          </a:xfrm>
          <a:prstGeom prst="rect">
            <a:avLst/>
          </a:prstGeom>
        </p:spPr>
        <p:txBody>
          <a:bodyPr vert="horz" lIns="91424" tIns="45712" rIns="91424" bIns="45712"/>
          <a:lstStyle>
            <a:lvl1pPr algn="r" eaLnBrk="1" latinLnBrk="0" hangingPunct="1">
              <a:defRPr kumimoji="0" sz="1200">
                <a:solidFill>
                  <a:schemeClr val="accent1">
                    <a:shade val="75000"/>
                  </a:schemeClr>
                </a:solidFill>
              </a:defRPr>
            </a:lvl1pPr>
          </a:lstStyle>
          <a:p>
            <a:fld id="{B6C29AEC-D577-43BF-BB84-1E35AECD024D}" type="slidenum">
              <a:rPr lang="en-US" smtClean="0">
                <a:solidFill>
                  <a:prstClr val="black">
                    <a:tint val="75000"/>
                  </a:prstClr>
                </a:solidFill>
              </a:rPr>
              <a:pPr/>
              <a:t>‹#›</a:t>
            </a:fld>
            <a:endParaRPr 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lIns="91424" tIns="45712" rIns="91424" bIns="45712" anchor="ctr">
            <a:normAutofit/>
          </a:bodyPr>
          <a:lstStyle/>
          <a:p>
            <a:r>
              <a:rPr kumimoji="0" lang="en-US" dirty="0"/>
              <a:t>Click to edit Master title style</a:t>
            </a:r>
          </a:p>
        </p:txBody>
      </p:sp>
      <p:sp>
        <p:nvSpPr>
          <p:cNvPr id="9" name="Straight Connector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
        <p:nvSpPr>
          <p:cNvPr id="12" name="Straight Connector 11"/>
          <p:cNvSpPr>
            <a:spLocks noChangeShapeType="1"/>
          </p:cNvSpPr>
          <p:nvPr/>
        </p:nvSpPr>
        <p:spPr bwMode="auto">
          <a:xfrm>
            <a:off x="514350" y="10579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24" tIns="45712" rIns="91424" bIns="45712"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kern="1200" cap="all" baseline="0">
          <a:solidFill>
            <a:schemeClr val="tx2"/>
          </a:solidFill>
          <a:effectLst/>
          <a:latin typeface="+mj-lt"/>
          <a:ea typeface="+mj-ea"/>
          <a:cs typeface="+mj-cs"/>
        </a:defRPr>
      </a:lvl1pPr>
    </p:titleStyle>
    <p:bodyStyle>
      <a:lvl1pPr marL="342840" indent="-34284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817" indent="-285699"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2796" indent="-22856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599914" indent="-22856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034" indent="-22856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152" indent="-22856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271" indent="-22856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8389" indent="-22856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5507" indent="-22856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18" algn="l" rtl="0" eaLnBrk="1" latinLnBrk="0" hangingPunct="1">
        <a:defRPr kumimoji="0" kern="1200">
          <a:solidFill>
            <a:schemeClr val="tx1"/>
          </a:solidFill>
          <a:latin typeface="+mn-lt"/>
          <a:ea typeface="+mn-ea"/>
          <a:cs typeface="+mn-cs"/>
        </a:defRPr>
      </a:lvl2pPr>
      <a:lvl3pPr marL="914237" algn="l" rtl="0" eaLnBrk="1" latinLnBrk="0" hangingPunct="1">
        <a:defRPr kumimoji="0" kern="1200">
          <a:solidFill>
            <a:schemeClr val="tx1"/>
          </a:solidFill>
          <a:latin typeface="+mn-lt"/>
          <a:ea typeface="+mn-ea"/>
          <a:cs typeface="+mn-cs"/>
        </a:defRPr>
      </a:lvl3pPr>
      <a:lvl4pPr marL="1371354" algn="l" rtl="0" eaLnBrk="1" latinLnBrk="0" hangingPunct="1">
        <a:defRPr kumimoji="0" kern="1200">
          <a:solidFill>
            <a:schemeClr val="tx1"/>
          </a:solidFill>
          <a:latin typeface="+mn-lt"/>
          <a:ea typeface="+mn-ea"/>
          <a:cs typeface="+mn-cs"/>
        </a:defRPr>
      </a:lvl4pPr>
      <a:lvl5pPr marL="1828474" algn="l" rtl="0" eaLnBrk="1" latinLnBrk="0" hangingPunct="1">
        <a:defRPr kumimoji="0" kern="1200">
          <a:solidFill>
            <a:schemeClr val="tx1"/>
          </a:solidFill>
          <a:latin typeface="+mn-lt"/>
          <a:ea typeface="+mn-ea"/>
          <a:cs typeface="+mn-cs"/>
        </a:defRPr>
      </a:lvl5pPr>
      <a:lvl6pPr marL="2285593" algn="l" rtl="0" eaLnBrk="1" latinLnBrk="0" hangingPunct="1">
        <a:defRPr kumimoji="0" kern="1200">
          <a:solidFill>
            <a:schemeClr val="tx1"/>
          </a:solidFill>
          <a:latin typeface="+mn-lt"/>
          <a:ea typeface="+mn-ea"/>
          <a:cs typeface="+mn-cs"/>
        </a:defRPr>
      </a:lvl6pPr>
      <a:lvl7pPr marL="2742712" algn="l" rtl="0" eaLnBrk="1" latinLnBrk="0" hangingPunct="1">
        <a:defRPr kumimoji="0" kern="1200">
          <a:solidFill>
            <a:schemeClr val="tx1"/>
          </a:solidFill>
          <a:latin typeface="+mn-lt"/>
          <a:ea typeface="+mn-ea"/>
          <a:cs typeface="+mn-cs"/>
        </a:defRPr>
      </a:lvl7pPr>
      <a:lvl8pPr marL="3199830" algn="l" rtl="0" eaLnBrk="1" latinLnBrk="0" hangingPunct="1">
        <a:defRPr kumimoji="0" kern="1200">
          <a:solidFill>
            <a:schemeClr val="tx1"/>
          </a:solidFill>
          <a:latin typeface="+mn-lt"/>
          <a:ea typeface="+mn-ea"/>
          <a:cs typeface="+mn-cs"/>
        </a:defRPr>
      </a:lvl8pPr>
      <a:lvl9pPr marL="365694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nj.gov/dep/barnegatba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Q34ypjYjQAhXI1IMKHc7hBJ0QjRwIBw&amp;url=https://www.wired.com/2012/07/arctic-sea-creatures/&amp;bvm=bv.137132246,d.amc&amp;psig=AFQjCNEnY5cBWXUDiMjLxJx44QZFmS_4Zw&amp;ust=147810840832849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pfas-1.itrcweb.org/fact-sheet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hyperlink" Target="mailto:Nick.Procopio@dep.nj.gov" TargetMode="External"/><Relationship Id="rId2" Type="http://schemas.openxmlformats.org/officeDocument/2006/relationships/hyperlink" Target="mailto:Gary.Buchanan@dep.nj.gov" TargetMode="External"/><Relationship Id="rId1" Type="http://schemas.openxmlformats.org/officeDocument/2006/relationships/slideLayout" Target="../slideLayouts/slideLayout2.xml"/><Relationship Id="rId4" Type="http://schemas.openxmlformats.org/officeDocument/2006/relationships/hyperlink" Target="http://www.state.nj.us/dep/ds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hyperlink" Target="http://www.state.nj.us/dep/sab/"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2590800"/>
          </a:xfrm>
        </p:spPr>
        <p:txBody>
          <a:bodyPr>
            <a:normAutofit fontScale="90000"/>
          </a:bodyPr>
          <a:lstStyle/>
          <a:p>
            <a:pPr algn="ctr"/>
            <a:r>
              <a:rPr lang="en-US" sz="4400" cap="none" dirty="0">
                <a:solidFill>
                  <a:schemeClr val="tx1"/>
                </a:solidFill>
                <a:effectLst/>
              </a:rPr>
              <a:t>Division of Science and Research</a:t>
            </a:r>
            <a:br>
              <a:rPr lang="en-US" sz="4400" cap="none" dirty="0">
                <a:solidFill>
                  <a:schemeClr val="tx1"/>
                </a:solidFill>
                <a:effectLst/>
              </a:rPr>
            </a:br>
            <a:r>
              <a:rPr lang="en-US" sz="1600" cap="none" dirty="0">
                <a:solidFill>
                  <a:schemeClr val="tx1"/>
                </a:solidFill>
                <a:effectLst/>
              </a:rPr>
              <a:t> </a:t>
            </a:r>
            <a:br>
              <a:rPr lang="en-US" cap="none" dirty="0">
                <a:solidFill>
                  <a:schemeClr val="tx2">
                    <a:lumMod val="75000"/>
                  </a:schemeClr>
                </a:solidFill>
                <a:effectLst/>
              </a:rPr>
            </a:br>
            <a:r>
              <a:rPr lang="en-US" sz="4000" cap="none" dirty="0">
                <a:solidFill>
                  <a:schemeClr val="tx2">
                    <a:lumMod val="75000"/>
                  </a:schemeClr>
                </a:solidFill>
                <a:effectLst/>
              </a:rPr>
              <a:t>2018</a:t>
            </a:r>
            <a:r>
              <a:rPr lang="en-US" cap="none" dirty="0">
                <a:solidFill>
                  <a:schemeClr val="tx2">
                    <a:lumMod val="75000"/>
                  </a:schemeClr>
                </a:solidFill>
                <a:effectLst/>
              </a:rPr>
              <a:t> </a:t>
            </a:r>
            <a:r>
              <a:rPr lang="en-US" sz="4000" cap="none" dirty="0">
                <a:solidFill>
                  <a:schemeClr val="tx1"/>
                </a:solidFill>
                <a:effectLst/>
              </a:rPr>
              <a:t>Update on Current and </a:t>
            </a:r>
            <a:br>
              <a:rPr lang="en-US" sz="4000" cap="none" dirty="0">
                <a:solidFill>
                  <a:schemeClr val="tx1"/>
                </a:solidFill>
                <a:effectLst/>
              </a:rPr>
            </a:br>
            <a:r>
              <a:rPr lang="en-US" sz="4000" cap="none" dirty="0">
                <a:solidFill>
                  <a:schemeClr val="tx1"/>
                </a:solidFill>
                <a:effectLst/>
              </a:rPr>
              <a:t>Recent Research</a:t>
            </a:r>
            <a:br>
              <a:rPr lang="en-US" sz="4000" cap="none" dirty="0">
                <a:solidFill>
                  <a:schemeClr val="tx1"/>
                </a:solidFill>
                <a:effectLst/>
              </a:rPr>
            </a:br>
            <a:br>
              <a:rPr lang="en-US" cap="none" dirty="0">
                <a:solidFill>
                  <a:schemeClr val="tx2">
                    <a:lumMod val="75000"/>
                  </a:schemeClr>
                </a:solidFill>
                <a:effectLst/>
              </a:rPr>
            </a:br>
            <a:br>
              <a:rPr lang="en-US" cap="none" dirty="0">
                <a:solidFill>
                  <a:schemeClr val="tx2">
                    <a:lumMod val="75000"/>
                  </a:schemeClr>
                </a:solidFill>
                <a:effectLst/>
              </a:rPr>
            </a:br>
            <a:br>
              <a:rPr lang="en-US" dirty="0"/>
            </a:br>
            <a:endParaRPr lang="en-US" dirty="0"/>
          </a:p>
        </p:txBody>
      </p:sp>
      <p:sp>
        <p:nvSpPr>
          <p:cNvPr id="3" name="Subtitle 2"/>
          <p:cNvSpPr>
            <a:spLocks noGrp="1"/>
          </p:cNvSpPr>
          <p:nvPr>
            <p:ph type="subTitle" idx="1"/>
          </p:nvPr>
        </p:nvSpPr>
        <p:spPr>
          <a:xfrm>
            <a:off x="381000" y="3886200"/>
            <a:ext cx="8458200" cy="1371600"/>
          </a:xfrm>
        </p:spPr>
        <p:txBody>
          <a:bodyPr>
            <a:noAutofit/>
          </a:bodyPr>
          <a:lstStyle/>
          <a:p>
            <a:pPr algn="ctr"/>
            <a:r>
              <a:rPr lang="en-US" sz="2800" dirty="0">
                <a:solidFill>
                  <a:schemeClr val="tx1"/>
                </a:solidFill>
              </a:rPr>
              <a:t>Nicholas A. Procopio, Ph.D</a:t>
            </a:r>
            <a:r>
              <a:rPr lang="en-US" dirty="0">
                <a:solidFill>
                  <a:schemeClr val="tx1"/>
                </a:solidFill>
              </a:rPr>
              <a:t>.</a:t>
            </a:r>
          </a:p>
          <a:p>
            <a:pPr algn="ctr"/>
            <a:r>
              <a:rPr lang="en-US" sz="2000" dirty="0">
                <a:solidFill>
                  <a:schemeClr val="tx1"/>
                </a:solidFill>
              </a:rPr>
              <a:t>Chief, Bureau of Environmental Assessment</a:t>
            </a:r>
          </a:p>
          <a:p>
            <a:pPr algn="ctr"/>
            <a:r>
              <a:rPr lang="en-US" sz="2000" dirty="0">
                <a:solidFill>
                  <a:schemeClr val="tx1"/>
                </a:solidFill>
              </a:rPr>
              <a:t>Division of Science and Research</a:t>
            </a:r>
          </a:p>
          <a:p>
            <a:pPr algn="ctr"/>
            <a:r>
              <a:rPr lang="en-US" sz="2000" dirty="0">
                <a:solidFill>
                  <a:schemeClr val="tx1"/>
                </a:solidFill>
              </a:rPr>
              <a:t>NJDEP</a:t>
            </a:r>
          </a:p>
          <a:p>
            <a:pPr algn="ctr"/>
            <a:r>
              <a:rPr lang="en-US" sz="2000" dirty="0">
                <a:solidFill>
                  <a:schemeClr val="tx1"/>
                </a:solidFill>
              </a:rPr>
              <a:t>November 16, 2018</a:t>
            </a:r>
          </a:p>
          <a:p>
            <a:pPr algn="ctr"/>
            <a:r>
              <a:rPr lang="en-US" sz="2000" dirty="0">
                <a:solidFill>
                  <a:schemeClr val="tx1"/>
                </a:solidFill>
              </a:rPr>
              <a:t>DEP/AW&amp;MA Conference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5410200"/>
            <a:ext cx="1188720" cy="1188720"/>
          </a:xfrm>
          <a:prstGeom prst="rect">
            <a:avLst/>
          </a:prstGeom>
        </p:spPr>
      </p:pic>
    </p:spTree>
    <p:extLst>
      <p:ext uri="{BB962C8B-B14F-4D97-AF65-F5344CB8AC3E}">
        <p14:creationId xmlns:p14="http://schemas.microsoft.com/office/powerpoint/2010/main" val="50438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b="1" cap="none" dirty="0">
                <a:solidFill>
                  <a:schemeClr val="tx1"/>
                </a:solidFill>
                <a:effectLst/>
              </a:rPr>
              <a:t>NJ Wetlands Past, Present and Future (EPA Grant)</a:t>
            </a:r>
            <a:endParaRPr lang="en-US" dirty="0">
              <a:solidFill>
                <a:schemeClr val="tx1"/>
              </a:solidFill>
            </a:endParaRPr>
          </a:p>
        </p:txBody>
      </p:sp>
      <p:sp>
        <p:nvSpPr>
          <p:cNvPr id="3" name="Content Placeholder 2"/>
          <p:cNvSpPr>
            <a:spLocks noGrp="1"/>
          </p:cNvSpPr>
          <p:nvPr>
            <p:ph idx="1"/>
          </p:nvPr>
        </p:nvSpPr>
        <p:spPr>
          <a:xfrm>
            <a:off x="304800" y="1219200"/>
            <a:ext cx="5410200" cy="4860925"/>
          </a:xfrm>
        </p:spPr>
        <p:txBody>
          <a:bodyPr>
            <a:normAutofit fontScale="62500" lnSpcReduction="20000"/>
          </a:bodyPr>
          <a:lstStyle/>
          <a:p>
            <a:r>
              <a:rPr lang="en-US" sz="3800" dirty="0">
                <a:solidFill>
                  <a:schemeClr val="tx1"/>
                </a:solidFill>
              </a:rPr>
              <a:t>Lack of reference conditions is a knowledge gap. </a:t>
            </a:r>
          </a:p>
          <a:p>
            <a:r>
              <a:rPr lang="en-US" sz="3800" dirty="0">
                <a:solidFill>
                  <a:schemeClr val="tx1"/>
                </a:solidFill>
              </a:rPr>
              <a:t>Reconstruction of wetland systems based on investigations of sediment cores.</a:t>
            </a:r>
          </a:p>
          <a:p>
            <a:r>
              <a:rPr lang="en-US" sz="3800" dirty="0">
                <a:solidFill>
                  <a:schemeClr val="tx1"/>
                </a:solidFill>
              </a:rPr>
              <a:t>Objectives:</a:t>
            </a:r>
          </a:p>
          <a:p>
            <a:pPr lvl="1"/>
            <a:r>
              <a:rPr lang="en-US" sz="3300" dirty="0">
                <a:solidFill>
                  <a:schemeClr val="tx1"/>
                </a:solidFill>
              </a:rPr>
              <a:t>Assess wetland reference conditions and impact of anthropogenic activities.</a:t>
            </a:r>
          </a:p>
          <a:p>
            <a:pPr lvl="1"/>
            <a:r>
              <a:rPr lang="en-US" sz="3300" dirty="0">
                <a:solidFill>
                  <a:schemeClr val="tx1"/>
                </a:solidFill>
              </a:rPr>
              <a:t>Assess the impact of climate and natural events on wetland characteristics.</a:t>
            </a:r>
          </a:p>
          <a:p>
            <a:pPr lvl="1"/>
            <a:r>
              <a:rPr lang="en-US" sz="3300" dirty="0">
                <a:solidFill>
                  <a:schemeClr val="tx1"/>
                </a:solidFill>
              </a:rPr>
              <a:t>Refine the use of diatom species as indicators of wetland ecological condition.</a:t>
            </a:r>
          </a:p>
          <a:p>
            <a:r>
              <a:rPr lang="en-US" sz="3700" dirty="0">
                <a:solidFill>
                  <a:schemeClr val="tx1"/>
                </a:solidFill>
              </a:rPr>
              <a:t>Completed December 2017</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341436"/>
            <a:ext cx="3276600" cy="5135564"/>
          </a:xfrm>
          <a:prstGeom prst="rect">
            <a:avLst/>
          </a:prstGeom>
          <a:noFill/>
          <a:ln w="53975">
            <a:solidFill>
              <a:schemeClr val="tx1"/>
            </a:solidFill>
          </a:ln>
          <a:effectLst/>
          <a:extLst/>
        </p:spPr>
      </p:pic>
    </p:spTree>
    <p:extLst>
      <p:ext uri="{BB962C8B-B14F-4D97-AF65-F5344CB8AC3E}">
        <p14:creationId xmlns:p14="http://schemas.microsoft.com/office/powerpoint/2010/main" val="337231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r>
              <a:rPr lang="en-US" dirty="0">
                <a:solidFill>
                  <a:schemeClr val="tx1"/>
                </a:solidFill>
              </a:rPr>
              <a:t>Diatom Research</a:t>
            </a:r>
          </a:p>
        </p:txBody>
      </p:sp>
      <p:sp>
        <p:nvSpPr>
          <p:cNvPr id="3" name="Content Placeholder 2"/>
          <p:cNvSpPr>
            <a:spLocks noGrp="1"/>
          </p:cNvSpPr>
          <p:nvPr>
            <p:ph idx="1"/>
          </p:nvPr>
        </p:nvSpPr>
        <p:spPr>
          <a:xfrm>
            <a:off x="285750" y="1524000"/>
            <a:ext cx="8302471" cy="5029199"/>
          </a:xfrm>
        </p:spPr>
        <p:txBody>
          <a:bodyPr>
            <a:noAutofit/>
          </a:bodyPr>
          <a:lstStyle/>
          <a:p>
            <a:pPr>
              <a:lnSpc>
                <a:spcPct val="80000"/>
              </a:lnSpc>
              <a:defRPr/>
            </a:pPr>
            <a:r>
              <a:rPr lang="en-US" sz="2800" b="1" dirty="0"/>
              <a:t>Assessment of Barnegat Bay condition based on sediment core analysis - </a:t>
            </a:r>
            <a:r>
              <a:rPr lang="en-US" sz="2800" dirty="0"/>
              <a:t>assess historical conditions and the impact of human activities on Barnegat Bay based on diatom assemblages.</a:t>
            </a:r>
          </a:p>
          <a:p>
            <a:pPr lvl="1">
              <a:lnSpc>
                <a:spcPct val="80000"/>
              </a:lnSpc>
              <a:defRPr/>
            </a:pPr>
            <a:r>
              <a:rPr lang="en-US" sz="2400" dirty="0"/>
              <a:t>Provides quantitative evaluation of changing nutrient conditions in the bay.</a:t>
            </a:r>
          </a:p>
          <a:p>
            <a:pPr>
              <a:lnSpc>
                <a:spcPct val="80000"/>
              </a:lnSpc>
              <a:defRPr/>
            </a:pPr>
            <a:endParaRPr lang="en-US" sz="2000" dirty="0"/>
          </a:p>
          <a:p>
            <a:r>
              <a:rPr lang="en-US" sz="2800" b="1" dirty="0"/>
              <a:t>Use DNA-metabarcoding of diatom assemblages for biomonitoring of New Jersey streams – </a:t>
            </a:r>
            <a:r>
              <a:rPr lang="en-US" sz="2800" dirty="0"/>
              <a:t>develop procedures to identify diatom assemblages using molecular techniques in addition to morphological techniques.</a:t>
            </a:r>
          </a:p>
          <a:p>
            <a:pPr>
              <a:lnSpc>
                <a:spcPct val="80000"/>
              </a:lnSpc>
              <a:defRPr/>
            </a:pPr>
            <a:endParaRPr lang="en-US" sz="1800" dirty="0"/>
          </a:p>
        </p:txBody>
      </p:sp>
    </p:spTree>
    <p:extLst>
      <p:ext uri="{BB962C8B-B14F-4D97-AF65-F5344CB8AC3E}">
        <p14:creationId xmlns:p14="http://schemas.microsoft.com/office/powerpoint/2010/main" val="2020253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 Reconnaissance of Contaminants of Emerging Concern in Wastewater and Sludge in NJ</a:t>
            </a:r>
          </a:p>
        </p:txBody>
      </p:sp>
      <p:sp>
        <p:nvSpPr>
          <p:cNvPr id="3" name="Content Placeholder 2"/>
          <p:cNvSpPr>
            <a:spLocks noGrp="1"/>
          </p:cNvSpPr>
          <p:nvPr>
            <p:ph idx="1"/>
          </p:nvPr>
        </p:nvSpPr>
        <p:spPr>
          <a:xfrm>
            <a:off x="152400" y="1676400"/>
            <a:ext cx="5181600" cy="5181600"/>
          </a:xfrm>
        </p:spPr>
        <p:txBody>
          <a:bodyPr>
            <a:normAutofit fontScale="70000" lnSpcReduction="20000"/>
          </a:bodyPr>
          <a:lstStyle/>
          <a:p>
            <a:pPr lvl="0"/>
            <a:r>
              <a:rPr lang="en-US" sz="3600" dirty="0">
                <a:solidFill>
                  <a:schemeClr val="tx1"/>
                </a:solidFill>
              </a:rPr>
              <a:t>General questions:</a:t>
            </a:r>
          </a:p>
          <a:p>
            <a:pPr lvl="1"/>
            <a:r>
              <a:rPr lang="en-US" sz="2900" dirty="0">
                <a:solidFill>
                  <a:schemeClr val="tx1"/>
                </a:solidFill>
              </a:rPr>
              <a:t>Do pharmaceutical processing plants, hospitals, or other human waste sources represent significant sources of APIs and other CECs to POTWs?</a:t>
            </a:r>
          </a:p>
          <a:p>
            <a:pPr lvl="1"/>
            <a:r>
              <a:rPr lang="en-US" sz="2900" dirty="0">
                <a:solidFill>
                  <a:schemeClr val="tx1"/>
                </a:solidFill>
              </a:rPr>
              <a:t>What APIs and other CECs are released at the outfalls of large POTWs?</a:t>
            </a:r>
          </a:p>
          <a:p>
            <a:pPr lvl="1"/>
            <a:r>
              <a:rPr lang="en-US" sz="2900" dirty="0">
                <a:solidFill>
                  <a:schemeClr val="tx1"/>
                </a:solidFill>
              </a:rPr>
              <a:t>What APIs and other CECs are present in solid bio-solids produced by POTWs?  </a:t>
            </a:r>
          </a:p>
          <a:p>
            <a:endParaRPr lang="en-US" sz="1300" dirty="0">
              <a:solidFill>
                <a:schemeClr val="tx1"/>
              </a:solidFill>
            </a:endParaRPr>
          </a:p>
          <a:p>
            <a:r>
              <a:rPr lang="en-US" dirty="0"/>
              <a:t>Overall, in the nineteen samples taken from wastewater sampling locations, every site had a detectable level of at least nine pharmaceutical compounds.</a:t>
            </a:r>
          </a:p>
          <a:p>
            <a:r>
              <a:rPr lang="en-US" dirty="0"/>
              <a:t>It appears that the wastewater treatment plants reduced the number and concentration of pharmaceuticals detected.</a:t>
            </a:r>
          </a:p>
        </p:txBody>
      </p:sp>
      <p:pic>
        <p:nvPicPr>
          <p:cNvPr id="1026" name="Picture 2" descr="Image result for wastewater treatment process">
            <a:extLst>
              <a:ext uri="{FF2B5EF4-FFF2-40B4-BE49-F238E27FC236}">
                <a16:creationId xmlns:a16="http://schemas.microsoft.com/office/drawing/2014/main" id="{C68D7C6A-4287-443A-8D67-7AD3DE867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906" y="2743201"/>
            <a:ext cx="3874093"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78" y="381000"/>
            <a:ext cx="8686800" cy="838200"/>
          </a:xfrm>
        </p:spPr>
        <p:txBody>
          <a:bodyPr>
            <a:noAutofit/>
          </a:bodyPr>
          <a:lstStyle/>
          <a:p>
            <a:r>
              <a:rPr lang="en-US" dirty="0"/>
              <a:t>Investigation of Levels of PFAS Compounds in Fish, Surface Water, and Sediment</a:t>
            </a:r>
          </a:p>
        </p:txBody>
      </p:sp>
      <p:sp>
        <p:nvSpPr>
          <p:cNvPr id="3" name="Content Placeholder 2"/>
          <p:cNvSpPr>
            <a:spLocks noGrp="1"/>
          </p:cNvSpPr>
          <p:nvPr>
            <p:ph idx="1"/>
          </p:nvPr>
        </p:nvSpPr>
        <p:spPr>
          <a:xfrm>
            <a:off x="60853" y="1781175"/>
            <a:ext cx="4495800" cy="4724400"/>
          </a:xfrm>
        </p:spPr>
        <p:txBody>
          <a:bodyPr>
            <a:normAutofit fontScale="92500" lnSpcReduction="10000"/>
          </a:bodyPr>
          <a:lstStyle/>
          <a:p>
            <a:r>
              <a:rPr lang="en-US" sz="2000" dirty="0">
                <a:solidFill>
                  <a:schemeClr val="tx1"/>
                </a:solidFill>
              </a:rPr>
              <a:t>Surveyed 11 waterways and 14 locations</a:t>
            </a:r>
          </a:p>
          <a:p>
            <a:endParaRPr lang="en-US" sz="2000" dirty="0">
              <a:solidFill>
                <a:schemeClr val="tx1"/>
              </a:solidFill>
            </a:endParaRPr>
          </a:p>
          <a:p>
            <a:r>
              <a:rPr lang="en-US" sz="2000" dirty="0">
                <a:solidFill>
                  <a:schemeClr val="tx1"/>
                </a:solidFill>
              </a:rPr>
              <a:t>PFAS detected in all three matrices</a:t>
            </a:r>
          </a:p>
          <a:p>
            <a:endParaRPr lang="en-US" sz="2000" dirty="0">
              <a:solidFill>
                <a:schemeClr val="tx1"/>
              </a:solidFill>
            </a:endParaRPr>
          </a:p>
          <a:p>
            <a:r>
              <a:rPr lang="en-US" sz="2000" dirty="0">
                <a:solidFill>
                  <a:schemeClr val="tx1"/>
                </a:solidFill>
              </a:rPr>
              <a:t>PFOS found to accumulate in fish tissue </a:t>
            </a:r>
          </a:p>
          <a:p>
            <a:endParaRPr lang="en-US" sz="2000" dirty="0">
              <a:solidFill>
                <a:schemeClr val="tx1"/>
              </a:solidFill>
            </a:endParaRPr>
          </a:p>
          <a:p>
            <a:r>
              <a:rPr lang="en-US" sz="2000" dirty="0">
                <a:solidFill>
                  <a:schemeClr val="tx1"/>
                </a:solidFill>
              </a:rPr>
              <a:t>PFAS detected even in fish from Echo Lake, a background high elevation lake.</a:t>
            </a:r>
          </a:p>
          <a:p>
            <a:endParaRPr lang="en-US" sz="2000" dirty="0">
              <a:solidFill>
                <a:schemeClr val="tx1"/>
              </a:solidFill>
            </a:endParaRPr>
          </a:p>
          <a:p>
            <a:r>
              <a:rPr lang="en-US" sz="2000" dirty="0">
                <a:solidFill>
                  <a:schemeClr val="tx1"/>
                </a:solidFill>
              </a:rPr>
              <a:t>Results provided guidance to establish fish consumption advisories for the monitored lakes and streams.</a:t>
            </a:r>
          </a:p>
          <a:p>
            <a:endParaRPr lang="en-US" sz="2000" b="1" dirty="0">
              <a:solidFill>
                <a:schemeClr val="tx1"/>
              </a:solidFill>
            </a:endParaRPr>
          </a:p>
        </p:txBody>
      </p:sp>
      <p:pic>
        <p:nvPicPr>
          <p:cNvPr id="7" name="Picture 6" descr="A body of water surrounded by trees&#10;&#10;Description generated with very high confidence">
            <a:extLst>
              <a:ext uri="{FF2B5EF4-FFF2-40B4-BE49-F238E27FC236}">
                <a16:creationId xmlns:a16="http://schemas.microsoft.com/office/drawing/2014/main" id="{042CB809-BF9C-4644-B250-40B994D13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1752600"/>
            <a:ext cx="4724400" cy="3543300"/>
          </a:xfrm>
          <a:prstGeom prst="rect">
            <a:avLst/>
          </a:prstGeom>
        </p:spPr>
      </p:pic>
    </p:spTree>
    <p:extLst>
      <p:ext uri="{BB962C8B-B14F-4D97-AF65-F5344CB8AC3E}">
        <p14:creationId xmlns:p14="http://schemas.microsoft.com/office/powerpoint/2010/main" val="141553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endParaRPr lang="en-US" sz="2800" dirty="0"/>
          </a:p>
          <a:p>
            <a:endParaRPr lang="en-US" sz="2800" dirty="0"/>
          </a:p>
          <a:p>
            <a:endParaRPr lang="en-US" sz="2800" dirty="0"/>
          </a:p>
        </p:txBody>
      </p:sp>
      <p:sp>
        <p:nvSpPr>
          <p:cNvPr id="2" name="Title 1"/>
          <p:cNvSpPr>
            <a:spLocks noGrp="1"/>
          </p:cNvSpPr>
          <p:nvPr>
            <p:ph type="title"/>
          </p:nvPr>
        </p:nvSpPr>
        <p:spPr>
          <a:xfrm>
            <a:off x="180475" y="2667001"/>
            <a:ext cx="8686800" cy="1464912"/>
          </a:xfrm>
        </p:spPr>
        <p:txBody>
          <a:bodyPr>
            <a:normAutofit/>
          </a:bodyPr>
          <a:lstStyle/>
          <a:p>
            <a:r>
              <a:rPr lang="en-US" sz="4000" cap="none" dirty="0">
                <a:solidFill>
                  <a:schemeClr val="tx1"/>
                </a:solidFill>
                <a:effectLst/>
              </a:rPr>
              <a:t>Active Research</a:t>
            </a:r>
          </a:p>
        </p:txBody>
      </p:sp>
    </p:spTree>
    <p:extLst>
      <p:ext uri="{BB962C8B-B14F-4D97-AF65-F5344CB8AC3E}">
        <p14:creationId xmlns:p14="http://schemas.microsoft.com/office/powerpoint/2010/main" val="398626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78" y="227374"/>
            <a:ext cx="8686800" cy="838200"/>
          </a:xfrm>
        </p:spPr>
        <p:txBody>
          <a:bodyPr/>
          <a:lstStyle/>
          <a:p>
            <a:r>
              <a:rPr lang="en-US" dirty="0">
                <a:solidFill>
                  <a:schemeClr val="tx1"/>
                </a:solidFill>
              </a:rPr>
              <a:t>Environmental Trends</a:t>
            </a:r>
          </a:p>
        </p:txBody>
      </p:sp>
      <p:sp>
        <p:nvSpPr>
          <p:cNvPr id="3" name="Content Placeholder 2"/>
          <p:cNvSpPr>
            <a:spLocks noGrp="1"/>
          </p:cNvSpPr>
          <p:nvPr>
            <p:ph idx="1"/>
          </p:nvPr>
        </p:nvSpPr>
        <p:spPr>
          <a:xfrm>
            <a:off x="319464" y="1175043"/>
            <a:ext cx="8302471" cy="2853999"/>
          </a:xfrm>
        </p:spPr>
        <p:txBody>
          <a:bodyPr>
            <a:noAutofit/>
          </a:bodyPr>
          <a:lstStyle/>
          <a:p>
            <a:pPr>
              <a:lnSpc>
                <a:spcPct val="80000"/>
              </a:lnSpc>
              <a:defRPr/>
            </a:pPr>
            <a:r>
              <a:rPr lang="en-US" sz="2800" dirty="0">
                <a:solidFill>
                  <a:schemeClr val="tx1"/>
                </a:solidFill>
              </a:rPr>
              <a:t>39 chapters on the status of key environmental parameters</a:t>
            </a:r>
          </a:p>
          <a:p>
            <a:pPr>
              <a:lnSpc>
                <a:spcPct val="80000"/>
              </a:lnSpc>
              <a:defRPr/>
            </a:pPr>
            <a:r>
              <a:rPr lang="en-US" sz="2800" dirty="0">
                <a:solidFill>
                  <a:schemeClr val="tx1"/>
                </a:solidFill>
              </a:rPr>
              <a:t>Updated as new data become available</a:t>
            </a:r>
          </a:p>
          <a:p>
            <a:pPr>
              <a:lnSpc>
                <a:spcPct val="80000"/>
              </a:lnSpc>
              <a:defRPr/>
            </a:pPr>
            <a:r>
              <a:rPr lang="en-US" sz="2800" dirty="0">
                <a:solidFill>
                  <a:schemeClr val="tx1"/>
                </a:solidFill>
              </a:rPr>
              <a:t>Provides a summary of a major environmental issue</a:t>
            </a:r>
          </a:p>
          <a:p>
            <a:pPr>
              <a:lnSpc>
                <a:spcPct val="80000"/>
              </a:lnSpc>
              <a:defRPr/>
            </a:pPr>
            <a:r>
              <a:rPr lang="en-US" sz="2800" dirty="0">
                <a:solidFill>
                  <a:schemeClr val="tx1"/>
                </a:solidFill>
              </a:rPr>
              <a:t>Each chapter includes references, DEP contacts, and sources of additional information</a:t>
            </a:r>
          </a:p>
          <a:p>
            <a:pPr>
              <a:lnSpc>
                <a:spcPct val="80000"/>
              </a:lnSpc>
              <a:defRPr/>
            </a:pPr>
            <a:r>
              <a:rPr lang="en-US" sz="2800" dirty="0">
                <a:solidFill>
                  <a:schemeClr val="tx1"/>
                </a:solidFill>
              </a:rPr>
              <a:t>Ten reports updated since last November. </a:t>
            </a:r>
          </a:p>
          <a:p>
            <a:pPr>
              <a:lnSpc>
                <a:spcPct val="80000"/>
              </a:lnSpc>
              <a:defRPr/>
            </a:pPr>
            <a:endParaRPr lang="en-US" sz="900" dirty="0">
              <a:solidFill>
                <a:schemeClr val="tx1"/>
              </a:solidFill>
            </a:endParaRPr>
          </a:p>
          <a:p>
            <a:pPr marL="0" indent="0">
              <a:buNone/>
            </a:pPr>
            <a:endParaRPr lang="en-US" sz="2200" dirty="0"/>
          </a:p>
        </p:txBody>
      </p:sp>
      <p:pic>
        <p:nvPicPr>
          <p:cNvPr id="5" name="Picture 4">
            <a:extLst>
              <a:ext uri="{FF2B5EF4-FFF2-40B4-BE49-F238E27FC236}">
                <a16:creationId xmlns:a16="http://schemas.microsoft.com/office/drawing/2014/main" id="{518926BB-4265-4D3F-82A1-3424B170991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050813"/>
            <a:ext cx="2895600" cy="2251392"/>
          </a:xfrm>
          <a:prstGeom prst="rect">
            <a:avLst/>
          </a:prstGeom>
          <a:noFill/>
          <a:ln>
            <a:solidFill>
              <a:sysClr val="windowText" lastClr="000000"/>
            </a:solidFill>
          </a:ln>
        </p:spPr>
      </p:pic>
      <p:sp>
        <p:nvSpPr>
          <p:cNvPr id="7" name="Rectangle 6">
            <a:extLst>
              <a:ext uri="{FF2B5EF4-FFF2-40B4-BE49-F238E27FC236}">
                <a16:creationId xmlns:a16="http://schemas.microsoft.com/office/drawing/2014/main" id="{A01BF1FB-FCC4-4354-9AEB-D8A2397D653D}"/>
              </a:ext>
            </a:extLst>
          </p:cNvPr>
          <p:cNvSpPr/>
          <p:nvPr/>
        </p:nvSpPr>
        <p:spPr>
          <a:xfrm>
            <a:off x="355899" y="6324600"/>
            <a:ext cx="4114800" cy="523220"/>
          </a:xfrm>
          <a:prstGeom prst="rect">
            <a:avLst/>
          </a:prstGeom>
        </p:spPr>
        <p:txBody>
          <a:bodyPr wrap="square">
            <a:spAutoFit/>
          </a:bodyPr>
          <a:lstStyle/>
          <a:p>
            <a:r>
              <a:rPr lang="en-US" sz="1400" dirty="0"/>
              <a:t>Figure 1: Annual </a:t>
            </a:r>
            <a:r>
              <a:rPr lang="en-US" sz="1400" b="1" dirty="0"/>
              <a:t>mercury</a:t>
            </a:r>
            <a:r>
              <a:rPr lang="en-US" sz="1400" dirty="0"/>
              <a:t> emissions from NJ coal-burning power plants </a:t>
            </a:r>
          </a:p>
        </p:txBody>
      </p:sp>
      <p:pic>
        <p:nvPicPr>
          <p:cNvPr id="8" name="Picture 7">
            <a:extLst>
              <a:ext uri="{FF2B5EF4-FFF2-40B4-BE49-F238E27FC236}">
                <a16:creationId xmlns:a16="http://schemas.microsoft.com/office/drawing/2014/main" id="{DA299D7F-0F40-4A7C-A251-273D97DF0A66}"/>
              </a:ext>
            </a:extLst>
          </p:cNvPr>
          <p:cNvPicPr>
            <a:picLocks noChangeAspect="1"/>
          </p:cNvPicPr>
          <p:nvPr/>
        </p:nvPicPr>
        <p:blipFill rotWithShape="1">
          <a:blip r:embed="rId4">
            <a:extLst>
              <a:ext uri="{28A0092B-C50C-407E-A947-70E740481C1C}">
                <a14:useLocalDpi xmlns:a14="http://schemas.microsoft.com/office/drawing/2010/main" val="0"/>
              </a:ext>
            </a:extLst>
          </a:blip>
          <a:srcRect l="5576" t="3048" r="5994" b="56629"/>
          <a:stretch/>
        </p:blipFill>
        <p:spPr>
          <a:xfrm>
            <a:off x="4437899" y="4029042"/>
            <a:ext cx="4343400" cy="2752758"/>
          </a:xfrm>
          <a:prstGeom prst="rect">
            <a:avLst/>
          </a:prstGeom>
        </p:spPr>
      </p:pic>
      <p:sp>
        <p:nvSpPr>
          <p:cNvPr id="4" name="TextBox 3">
            <a:extLst>
              <a:ext uri="{FF2B5EF4-FFF2-40B4-BE49-F238E27FC236}">
                <a16:creationId xmlns:a16="http://schemas.microsoft.com/office/drawing/2014/main" id="{928C8E76-A5CF-4367-92D7-58EF843FDEE9}"/>
              </a:ext>
            </a:extLst>
          </p:cNvPr>
          <p:cNvSpPr txBox="1"/>
          <p:nvPr/>
        </p:nvSpPr>
        <p:spPr>
          <a:xfrm>
            <a:off x="4838194" y="4181409"/>
            <a:ext cx="3745641" cy="369332"/>
          </a:xfrm>
          <a:prstGeom prst="rect">
            <a:avLst/>
          </a:prstGeom>
          <a:solidFill>
            <a:schemeClr val="bg1"/>
          </a:solidFill>
        </p:spPr>
        <p:txBody>
          <a:bodyPr wrap="none" rtlCol="0">
            <a:spAutoFit/>
          </a:bodyPr>
          <a:lstStyle/>
          <a:p>
            <a:r>
              <a:rPr lang="en-US" b="1" dirty="0">
                <a:highlight>
                  <a:srgbClr val="FFFF00"/>
                </a:highlight>
              </a:rPr>
              <a:t>https://www.nj.gov/dep/dsr/trends</a:t>
            </a:r>
          </a:p>
        </p:txBody>
      </p:sp>
    </p:spTree>
    <p:extLst>
      <p:ext uri="{BB962C8B-B14F-4D97-AF65-F5344CB8AC3E}">
        <p14:creationId xmlns:p14="http://schemas.microsoft.com/office/powerpoint/2010/main" val="3167551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r>
              <a:rPr lang="en-US" dirty="0">
                <a:solidFill>
                  <a:schemeClr val="tx1"/>
                </a:solidFill>
              </a:rPr>
              <a:t>New Jersey Private Well Testing</a:t>
            </a:r>
          </a:p>
        </p:txBody>
      </p:sp>
      <p:sp>
        <p:nvSpPr>
          <p:cNvPr id="3" name="Content Placeholder 2"/>
          <p:cNvSpPr>
            <a:spLocks noGrp="1"/>
          </p:cNvSpPr>
          <p:nvPr>
            <p:ph idx="1"/>
          </p:nvPr>
        </p:nvSpPr>
        <p:spPr>
          <a:xfrm>
            <a:off x="304800" y="1554162"/>
            <a:ext cx="4267200" cy="5075238"/>
          </a:xfrm>
        </p:spPr>
        <p:txBody>
          <a:bodyPr>
            <a:normAutofit fontScale="47500" lnSpcReduction="20000"/>
          </a:bodyPr>
          <a:lstStyle/>
          <a:p>
            <a:r>
              <a:rPr lang="en-US" sz="4200" dirty="0">
                <a:solidFill>
                  <a:schemeClr val="tx1"/>
                </a:solidFill>
              </a:rPr>
              <a:t>Approximately 400,000 private wells (13 % of residents) in NJ.</a:t>
            </a:r>
          </a:p>
          <a:p>
            <a:r>
              <a:rPr lang="en-US" sz="4200" dirty="0">
                <a:solidFill>
                  <a:schemeClr val="tx1"/>
                </a:solidFill>
              </a:rPr>
              <a:t>Wells are required to be tested for bacteria, nitrates, 26 volatile organic compounds, lead, pH, arsenic, gross alpha (radionuclides), iron, and manganese. Mercury and uranium are only required in certain counties.</a:t>
            </a:r>
          </a:p>
          <a:p>
            <a:r>
              <a:rPr lang="en-US" sz="4200" dirty="0">
                <a:solidFill>
                  <a:schemeClr val="tx1"/>
                </a:solidFill>
              </a:rPr>
              <a:t>Analysis of data show the variability in the concentration for each parameter in relation to state standards.</a:t>
            </a:r>
          </a:p>
          <a:p>
            <a:r>
              <a:rPr lang="en-US" sz="4200" dirty="0">
                <a:solidFill>
                  <a:schemeClr val="tx1"/>
                </a:solidFill>
              </a:rPr>
              <a:t>Data from the PWTA can be used to identify vulnerable communities and direct outreach efforts.</a:t>
            </a:r>
          </a:p>
          <a:p>
            <a:r>
              <a:rPr lang="en-US" sz="4200" dirty="0">
                <a:solidFill>
                  <a:schemeClr val="tx1"/>
                </a:solidFill>
              </a:rPr>
              <a:t>Data is also used by SDW, SRP, and NJGS.</a:t>
            </a:r>
          </a:p>
          <a:p>
            <a:pPr marL="0" indent="0">
              <a:buNone/>
            </a:pPr>
            <a:endParaRPr lang="en-US" dirty="0"/>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114425"/>
            <a:ext cx="4495795" cy="54864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61DA3A9-499D-44E3-9524-8037B87DD646}"/>
              </a:ext>
            </a:extLst>
          </p:cNvPr>
          <p:cNvSpPr txBox="1"/>
          <p:nvPr/>
        </p:nvSpPr>
        <p:spPr>
          <a:xfrm>
            <a:off x="4724400" y="6400800"/>
            <a:ext cx="2468689" cy="369332"/>
          </a:xfrm>
          <a:prstGeom prst="rect">
            <a:avLst/>
          </a:prstGeom>
          <a:noFill/>
        </p:spPr>
        <p:txBody>
          <a:bodyPr wrap="none" rtlCol="0">
            <a:spAutoFit/>
          </a:bodyPr>
          <a:lstStyle/>
          <a:p>
            <a:r>
              <a:rPr lang="en-US" dirty="0">
                <a:solidFill>
                  <a:srgbClr val="FF0000"/>
                </a:solidFill>
                <a:highlight>
                  <a:srgbClr val="FFFF00"/>
                </a:highlight>
              </a:rPr>
              <a:t>http://arcg.is/1CPkHyC</a:t>
            </a:r>
          </a:p>
        </p:txBody>
      </p:sp>
    </p:spTree>
    <p:extLst>
      <p:ext uri="{BB962C8B-B14F-4D97-AF65-F5344CB8AC3E}">
        <p14:creationId xmlns:p14="http://schemas.microsoft.com/office/powerpoint/2010/main" val="2736378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r>
              <a:rPr lang="en-US" sz="4800" dirty="0">
                <a:solidFill>
                  <a:schemeClr val="tx1"/>
                </a:solidFill>
              </a:rPr>
              <a:t>NJRISK </a:t>
            </a:r>
          </a:p>
        </p:txBody>
      </p:sp>
      <p:sp>
        <p:nvSpPr>
          <p:cNvPr id="3" name="Content Placeholder 2"/>
          <p:cNvSpPr>
            <a:spLocks noGrp="1"/>
          </p:cNvSpPr>
          <p:nvPr>
            <p:ph idx="1"/>
          </p:nvPr>
        </p:nvSpPr>
        <p:spPr>
          <a:xfrm>
            <a:off x="228600" y="1386681"/>
            <a:ext cx="4724400" cy="5151438"/>
          </a:xfrm>
        </p:spPr>
        <p:txBody>
          <a:bodyPr>
            <a:normAutofit fontScale="85000" lnSpcReduction="20000"/>
          </a:bodyPr>
          <a:lstStyle/>
          <a:p>
            <a:r>
              <a:rPr lang="en-US" dirty="0">
                <a:solidFill>
                  <a:schemeClr val="tx1"/>
                </a:solidFill>
              </a:rPr>
              <a:t>DEP has a need to evaluate the hazardous effects and exposure potential of chemicals in various environmental media</a:t>
            </a:r>
          </a:p>
          <a:p>
            <a:endParaRPr lang="en-US" sz="2100" dirty="0">
              <a:solidFill>
                <a:schemeClr val="tx1"/>
              </a:solidFill>
            </a:endParaRPr>
          </a:p>
          <a:p>
            <a:r>
              <a:rPr lang="en-US" dirty="0">
                <a:solidFill>
                  <a:schemeClr val="tx1"/>
                </a:solidFill>
              </a:rPr>
              <a:t>Computational tool to provide immediate information about chemical contaminants</a:t>
            </a:r>
          </a:p>
          <a:p>
            <a:pPr lvl="1"/>
            <a:r>
              <a:rPr lang="en-US" dirty="0">
                <a:solidFill>
                  <a:schemeClr val="tx1"/>
                </a:solidFill>
              </a:rPr>
              <a:t>Combining METIS and Protégé databases developed by DuPont and Rutgers University</a:t>
            </a:r>
          </a:p>
          <a:p>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8610" y="110639"/>
            <a:ext cx="4035390" cy="3851765"/>
          </a:xfrm>
          <a:prstGeom prst="rect">
            <a:avLst/>
          </a:prstGeom>
          <a:solidFill>
            <a:schemeClr val="tx2">
              <a:lumMod val="40000"/>
              <a:lumOff val="60000"/>
            </a:schemeClr>
          </a:solidFill>
          <a:ln>
            <a:noFill/>
          </a:ln>
          <a:effectLs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9766" y="4004175"/>
            <a:ext cx="4044239" cy="285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noAutofit/>
          </a:bodyPr>
          <a:lstStyle/>
          <a:p>
            <a:r>
              <a:rPr lang="en-US" b="1" dirty="0">
                <a:solidFill>
                  <a:schemeClr val="tx1"/>
                </a:solidFill>
              </a:rPr>
              <a:t>USGS Cooperative projects:</a:t>
            </a:r>
          </a:p>
        </p:txBody>
      </p:sp>
      <p:sp>
        <p:nvSpPr>
          <p:cNvPr id="5" name="TextBox 4"/>
          <p:cNvSpPr txBox="1"/>
          <p:nvPr/>
        </p:nvSpPr>
        <p:spPr>
          <a:xfrm>
            <a:off x="152400" y="1219210"/>
            <a:ext cx="8991600" cy="4748992"/>
          </a:xfrm>
          <a:prstGeom prst="rect">
            <a:avLst/>
          </a:prstGeom>
          <a:noFill/>
        </p:spPr>
        <p:txBody>
          <a:bodyPr wrap="square" rtlCol="0">
            <a:spAutoFit/>
          </a:bodyPr>
          <a:lstStyle/>
          <a:p>
            <a:pPr defTabSz="914400">
              <a:lnSpc>
                <a:spcPct val="90000"/>
              </a:lnSpc>
              <a:spcBef>
                <a:spcPct val="20000"/>
              </a:spcBef>
              <a:buClr>
                <a:srgbClr val="6F6F74"/>
              </a:buClr>
              <a:buSzPct val="70000"/>
            </a:pPr>
            <a:r>
              <a:rPr lang="en-US" sz="2400" b="1" dirty="0"/>
              <a:t>Natural Background Investigation of Arsenic and Vanadium concentrations in glauconitic soil and sediments in central NJ</a:t>
            </a:r>
          </a:p>
          <a:p>
            <a:pPr defTabSz="914400">
              <a:lnSpc>
                <a:spcPct val="90000"/>
              </a:lnSpc>
              <a:spcBef>
                <a:spcPct val="20000"/>
              </a:spcBef>
              <a:buClr>
                <a:srgbClr val="6F6F74"/>
              </a:buClr>
              <a:buSzPct val="70000"/>
            </a:pPr>
            <a:r>
              <a:rPr lang="en-US" sz="2000" dirty="0"/>
              <a:t>This study is evaluating elevated trace metal concentrations in soils by re-examining presumed natural (background) ranges for geogenic sources and to determine probable regional extent of strata or horizons showing the greatest enrichment.  Supports implementation of the Remediation Reform Act (SRRA).</a:t>
            </a:r>
          </a:p>
          <a:p>
            <a:pPr defTabSz="914400">
              <a:lnSpc>
                <a:spcPct val="90000"/>
              </a:lnSpc>
              <a:spcBef>
                <a:spcPct val="20000"/>
              </a:spcBef>
              <a:buClr>
                <a:srgbClr val="6F6F74"/>
              </a:buClr>
              <a:buSzPct val="70000"/>
            </a:pPr>
            <a:endParaRPr lang="en-US" dirty="0"/>
          </a:p>
          <a:p>
            <a:pPr defTabSz="914400">
              <a:lnSpc>
                <a:spcPct val="90000"/>
              </a:lnSpc>
              <a:spcBef>
                <a:spcPct val="20000"/>
              </a:spcBef>
              <a:buClr>
                <a:srgbClr val="6F6F74"/>
              </a:buClr>
              <a:buSzPct val="70000"/>
            </a:pPr>
            <a:endParaRPr lang="en-US" dirty="0"/>
          </a:p>
          <a:p>
            <a:pPr defTabSz="914400">
              <a:lnSpc>
                <a:spcPct val="90000"/>
              </a:lnSpc>
              <a:spcBef>
                <a:spcPct val="20000"/>
              </a:spcBef>
              <a:buClr>
                <a:srgbClr val="6F6F74"/>
              </a:buClr>
              <a:buSzPct val="70000"/>
            </a:pPr>
            <a:r>
              <a:rPr lang="en-US" sz="2400" b="1" dirty="0"/>
              <a:t>Analysis of total mercury and mercury isotopes in groundwater of the Kirkwood-</a:t>
            </a:r>
            <a:r>
              <a:rPr lang="en-US" sz="2400" b="1" dirty="0" err="1"/>
              <a:t>Cohansey</a:t>
            </a:r>
            <a:r>
              <a:rPr lang="en-US" sz="2400" b="1" dirty="0"/>
              <a:t> Aquifer</a:t>
            </a:r>
          </a:p>
          <a:p>
            <a:pPr defTabSz="914400">
              <a:lnSpc>
                <a:spcPct val="90000"/>
              </a:lnSpc>
              <a:spcBef>
                <a:spcPct val="20000"/>
              </a:spcBef>
              <a:buClr>
                <a:srgbClr val="6F6F74"/>
              </a:buClr>
              <a:buSzPct val="70000"/>
            </a:pPr>
            <a:r>
              <a:rPr lang="en-US" sz="2000" dirty="0"/>
              <a:t>Assessing and identifying the source of mercury through the use of isotope analysis as a “fingerprinting” tool. Such identification can help regulators make informed decisions and direct policies that aim to reduce mercury exposure to fish, wildlife, and humans.</a:t>
            </a:r>
          </a:p>
          <a:p>
            <a:pPr defTabSz="914400">
              <a:lnSpc>
                <a:spcPct val="90000"/>
              </a:lnSpc>
              <a:spcBef>
                <a:spcPct val="20000"/>
              </a:spcBef>
              <a:buClr>
                <a:srgbClr val="6F6F74"/>
              </a:buClr>
              <a:buSzPct val="70000"/>
            </a:pPr>
            <a:endParaRPr lang="en-US" dirty="0"/>
          </a:p>
        </p:txBody>
      </p:sp>
    </p:spTree>
    <p:extLst>
      <p:ext uri="{BB962C8B-B14F-4D97-AF65-F5344CB8AC3E}">
        <p14:creationId xmlns:p14="http://schemas.microsoft.com/office/powerpoint/2010/main" val="2392484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noAutofit/>
          </a:bodyPr>
          <a:lstStyle/>
          <a:p>
            <a:r>
              <a:rPr lang="en-US" sz="2400" b="1" dirty="0">
                <a:solidFill>
                  <a:schemeClr val="tx1"/>
                </a:solidFill>
              </a:rPr>
              <a:t>Endocrine Disrupting Chemicals and Prevalence of Intersex in Fish populations in NJ (USGS)</a:t>
            </a:r>
          </a:p>
        </p:txBody>
      </p:sp>
      <p:sp>
        <p:nvSpPr>
          <p:cNvPr id="5" name="TextBox 4"/>
          <p:cNvSpPr txBox="1"/>
          <p:nvPr/>
        </p:nvSpPr>
        <p:spPr>
          <a:xfrm>
            <a:off x="152400" y="1219210"/>
            <a:ext cx="5334000" cy="5496889"/>
          </a:xfrm>
          <a:prstGeom prst="rect">
            <a:avLst/>
          </a:prstGeom>
          <a:noFill/>
        </p:spPr>
        <p:txBody>
          <a:bodyPr wrap="square" rtlCol="0">
            <a:spAutoFit/>
          </a:bodyPr>
          <a:lstStyle/>
          <a:p>
            <a:pPr defTabSz="914400">
              <a:lnSpc>
                <a:spcPct val="90000"/>
              </a:lnSpc>
              <a:spcBef>
                <a:spcPct val="20000"/>
              </a:spcBef>
              <a:buClr>
                <a:srgbClr val="6F6F74"/>
              </a:buClr>
              <a:buSzPct val="70000"/>
            </a:pPr>
            <a:r>
              <a:rPr lang="en-US" sz="2200" u="sng" dirty="0"/>
              <a:t>Objectives:</a:t>
            </a:r>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dirty="0"/>
              <a:t>Determine if endocrine disrupting chemicals are present at varying levels in NJ waters and if so, are those levels related to land-use within the watersheds.</a:t>
            </a:r>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dirty="0"/>
              <a:t>Determine if the concentration of endocrine disrupting chemicals are positively correlated to the frequency and severity of intersex fish residing within those streams. </a:t>
            </a:r>
          </a:p>
          <a:p>
            <a:pPr defTabSz="914400">
              <a:lnSpc>
                <a:spcPct val="90000"/>
              </a:lnSpc>
              <a:spcBef>
                <a:spcPct val="20000"/>
              </a:spcBef>
              <a:buClr>
                <a:srgbClr val="6F6F74"/>
              </a:buClr>
              <a:buSzPct val="70000"/>
            </a:pPr>
            <a:endParaRPr lang="en-US" sz="1200" u="sng" dirty="0"/>
          </a:p>
          <a:p>
            <a:pPr defTabSz="914400">
              <a:lnSpc>
                <a:spcPct val="90000"/>
              </a:lnSpc>
              <a:spcBef>
                <a:spcPct val="20000"/>
              </a:spcBef>
              <a:buClr>
                <a:srgbClr val="6F6F74"/>
              </a:buClr>
              <a:buSzPct val="70000"/>
            </a:pPr>
            <a:r>
              <a:rPr lang="en-US" sz="2200" u="sng" dirty="0"/>
              <a:t>Status:</a:t>
            </a:r>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b="1" dirty="0"/>
              <a:t>Preparing final report</a:t>
            </a:r>
          </a:p>
          <a:p>
            <a:pPr marL="548640" lvl="1" indent="-182880" defTabSz="914400">
              <a:lnSpc>
                <a:spcPct val="90000"/>
              </a:lnSpc>
              <a:spcBef>
                <a:spcPct val="20000"/>
              </a:spcBef>
              <a:buClr>
                <a:schemeClr val="accent1"/>
              </a:buClr>
              <a:buSzPct val="70000"/>
              <a:buFont typeface="Wingdings" panose="05000000000000000000" pitchFamily="2" charset="2"/>
              <a:buChar char="§"/>
            </a:pPr>
            <a:r>
              <a:rPr lang="en-US" sz="2000" dirty="0"/>
              <a:t>Collected water-quality samples from 100 sites to assess hormone activity in water.</a:t>
            </a:r>
          </a:p>
          <a:p>
            <a:pPr marL="548640" lvl="1" indent="-182880" defTabSz="914400">
              <a:lnSpc>
                <a:spcPct val="90000"/>
              </a:lnSpc>
              <a:spcBef>
                <a:spcPct val="20000"/>
              </a:spcBef>
              <a:buClr>
                <a:schemeClr val="accent1"/>
              </a:buClr>
              <a:buSzPct val="70000"/>
              <a:buFont typeface="Wingdings" panose="05000000000000000000" pitchFamily="2" charset="2"/>
              <a:buChar char="§"/>
            </a:pPr>
            <a:r>
              <a:rPr lang="en-US" sz="2000" dirty="0"/>
              <a:t>Collected fish (smallmouth bass) from 9 sites with range of hormone activity levels.</a:t>
            </a:r>
          </a:p>
          <a:p>
            <a:pPr marL="548640" lvl="1" indent="-182880" defTabSz="914400">
              <a:lnSpc>
                <a:spcPct val="90000"/>
              </a:lnSpc>
              <a:spcBef>
                <a:spcPct val="20000"/>
              </a:spcBef>
              <a:buClr>
                <a:schemeClr val="accent1"/>
              </a:buClr>
              <a:buSzPct val="70000"/>
              <a:buFont typeface="Wingdings" panose="05000000000000000000" pitchFamily="2" charset="2"/>
              <a:buChar char="§"/>
            </a:pPr>
            <a:r>
              <a:rPr lang="en-US" sz="2000" dirty="0"/>
              <a:t>Conducted histology assessment to identify the presence of intersex in fish.</a:t>
            </a:r>
          </a:p>
        </p:txBody>
      </p:sp>
      <p:pic>
        <p:nvPicPr>
          <p:cNvPr id="6" name="Picture 5">
            <a:extLst>
              <a:ext uri="{FF2B5EF4-FFF2-40B4-BE49-F238E27FC236}">
                <a16:creationId xmlns:a16="http://schemas.microsoft.com/office/drawing/2014/main" id="{D7C0DDCA-AFC9-4669-87AC-26AF85FA7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64125" y="1927225"/>
            <a:ext cx="4445000" cy="3333750"/>
          </a:xfrm>
          <a:prstGeom prst="rect">
            <a:avLst/>
          </a:prstGeom>
          <a:ln>
            <a:noFill/>
          </a:ln>
          <a:effectLst>
            <a:softEdge rad="112500"/>
          </a:effectLst>
        </p:spPr>
      </p:pic>
    </p:spTree>
    <p:extLst>
      <p:ext uri="{BB962C8B-B14F-4D97-AF65-F5344CB8AC3E}">
        <p14:creationId xmlns:p14="http://schemas.microsoft.com/office/powerpoint/2010/main" val="35208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cap="none" dirty="0">
                <a:solidFill>
                  <a:schemeClr val="tx1"/>
                </a:solidFill>
                <a:effectLst/>
              </a:rPr>
              <a:t>DSR Goals: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solidFill>
                  <a:schemeClr val="tx1"/>
                </a:solidFill>
              </a:rPr>
              <a:t>Provide the department with, and access to, </a:t>
            </a:r>
            <a:r>
              <a:rPr lang="en-US" b="1" dirty="0">
                <a:solidFill>
                  <a:schemeClr val="tx1"/>
                </a:solidFill>
              </a:rPr>
              <a:t>expertise and information </a:t>
            </a:r>
            <a:r>
              <a:rPr lang="en-US" dirty="0">
                <a:solidFill>
                  <a:schemeClr val="tx1"/>
                </a:solidFill>
              </a:rPr>
              <a:t>that supports its technical, program and policy needs.</a:t>
            </a:r>
          </a:p>
          <a:p>
            <a:endParaRPr lang="en-US" dirty="0">
              <a:solidFill>
                <a:schemeClr val="tx1"/>
              </a:solidFill>
            </a:endParaRPr>
          </a:p>
          <a:p>
            <a:r>
              <a:rPr lang="en-US" dirty="0">
                <a:solidFill>
                  <a:schemeClr val="tx1"/>
                </a:solidFill>
              </a:rPr>
              <a:t>Act as liaisons to the </a:t>
            </a:r>
            <a:r>
              <a:rPr lang="en-US" b="1" dirty="0">
                <a:solidFill>
                  <a:schemeClr val="tx1"/>
                </a:solidFill>
              </a:rPr>
              <a:t>Science Advisory Board </a:t>
            </a:r>
            <a:r>
              <a:rPr lang="en-US" dirty="0">
                <a:solidFill>
                  <a:schemeClr val="tx1"/>
                </a:solidFill>
              </a:rPr>
              <a:t>and Standing Committees that will help provide the DEP with outside expertise on scientific issues. </a:t>
            </a:r>
          </a:p>
          <a:p>
            <a:endParaRPr lang="en-US" dirty="0">
              <a:solidFill>
                <a:schemeClr val="tx1"/>
              </a:solidFill>
            </a:endParaRPr>
          </a:p>
          <a:p>
            <a:r>
              <a:rPr lang="en-US" dirty="0">
                <a:solidFill>
                  <a:schemeClr val="tx1"/>
                </a:solidFill>
              </a:rPr>
              <a:t>Perform </a:t>
            </a:r>
            <a:r>
              <a:rPr lang="en-US" b="1" dirty="0">
                <a:solidFill>
                  <a:schemeClr val="tx1"/>
                </a:solidFill>
              </a:rPr>
              <a:t>research</a:t>
            </a:r>
            <a:r>
              <a:rPr lang="en-US" dirty="0">
                <a:solidFill>
                  <a:schemeClr val="tx1"/>
                </a:solidFill>
              </a:rPr>
              <a:t> to meet the information and problem-solving needs of the department, and to identify and understand </a:t>
            </a:r>
            <a:r>
              <a:rPr lang="en-US" b="1" dirty="0">
                <a:solidFill>
                  <a:schemeClr val="tx1"/>
                </a:solidFill>
              </a:rPr>
              <a:t>emerging issue</a:t>
            </a:r>
            <a:r>
              <a:rPr lang="en-US" dirty="0">
                <a:solidFill>
                  <a:schemeClr val="tx1"/>
                </a:solidFill>
              </a:rPr>
              <a:t>s that require the department's attention and response.</a:t>
            </a:r>
          </a:p>
          <a:p>
            <a:endParaRPr lang="en-US" dirty="0">
              <a:solidFill>
                <a:schemeClr val="tx1"/>
              </a:solidFill>
            </a:endParaRPr>
          </a:p>
          <a:p>
            <a:r>
              <a:rPr lang="en-US" dirty="0">
                <a:solidFill>
                  <a:schemeClr val="tx1"/>
                </a:solidFill>
              </a:rPr>
              <a:t>Advocate and integrate the </a:t>
            </a:r>
            <a:r>
              <a:rPr lang="en-US" b="1" dirty="0">
                <a:solidFill>
                  <a:schemeClr val="tx1"/>
                </a:solidFill>
              </a:rPr>
              <a:t>multi-disciplinary perspective </a:t>
            </a:r>
            <a:r>
              <a:rPr lang="en-US" dirty="0">
                <a:solidFill>
                  <a:schemeClr val="tx1"/>
                </a:solidFill>
              </a:rPr>
              <a:t>into the department's identification, analysis and resolution of environmental issues.</a:t>
            </a:r>
          </a:p>
          <a:p>
            <a:endParaRPr lang="en-US" dirty="0"/>
          </a:p>
        </p:txBody>
      </p:sp>
    </p:spTree>
    <p:extLst>
      <p:ext uri="{BB962C8B-B14F-4D97-AF65-F5344CB8AC3E}">
        <p14:creationId xmlns:p14="http://schemas.microsoft.com/office/powerpoint/2010/main" val="412497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noAutofit/>
          </a:bodyPr>
          <a:lstStyle/>
          <a:p>
            <a:r>
              <a:rPr lang="en-US" dirty="0"/>
              <a:t>Arsenic </a:t>
            </a:r>
            <a:r>
              <a:rPr lang="en-US" dirty="0" err="1"/>
              <a:t>Benchscale</a:t>
            </a:r>
            <a:r>
              <a:rPr lang="en-US" dirty="0"/>
              <a:t> Treatability of Wastewater</a:t>
            </a:r>
            <a:endParaRPr lang="en-US" sz="2400" b="1" dirty="0">
              <a:solidFill>
                <a:schemeClr val="tx1"/>
              </a:solidFill>
            </a:endParaRPr>
          </a:p>
        </p:txBody>
      </p:sp>
      <p:sp>
        <p:nvSpPr>
          <p:cNvPr id="3" name="Rectangle 2">
            <a:extLst>
              <a:ext uri="{FF2B5EF4-FFF2-40B4-BE49-F238E27FC236}">
                <a16:creationId xmlns:a16="http://schemas.microsoft.com/office/drawing/2014/main" id="{C4C2FC34-8C07-4188-A278-D519356D0B42}"/>
              </a:ext>
            </a:extLst>
          </p:cNvPr>
          <p:cNvSpPr/>
          <p:nvPr/>
        </p:nvSpPr>
        <p:spPr>
          <a:xfrm>
            <a:off x="76200" y="1295400"/>
            <a:ext cx="5029200" cy="5693866"/>
          </a:xfrm>
          <a:prstGeom prst="rect">
            <a:avLst/>
          </a:prstGeom>
        </p:spPr>
        <p:txBody>
          <a:bodyPr wrap="square">
            <a:spAutoFit/>
          </a:bodyPr>
          <a:lstStyle/>
          <a:p>
            <a:r>
              <a:rPr lang="en-US" sz="2400" u="sng" dirty="0"/>
              <a:t>Objective</a:t>
            </a:r>
            <a:r>
              <a:rPr lang="en-US" sz="2000" u="sng" dirty="0"/>
              <a:t>:</a:t>
            </a:r>
          </a:p>
          <a:p>
            <a:r>
              <a:rPr lang="en-US" sz="2000" dirty="0"/>
              <a:t>NJ has a surface water quality standard of 0.017 µg/L for arsenic which is often difficult to meet.  This bench scale investigation looks at the treatability of arsenic in </a:t>
            </a:r>
            <a:r>
              <a:rPr lang="en-US" sz="2000" u="sng" dirty="0"/>
              <a:t>wastewater</a:t>
            </a:r>
            <a:r>
              <a:rPr lang="en-US" sz="2000" dirty="0"/>
              <a:t> using various existing technologies. </a:t>
            </a:r>
          </a:p>
          <a:p>
            <a:endParaRPr lang="en-US" sz="2000" dirty="0"/>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b="1" dirty="0"/>
              <a:t>Phase 1</a:t>
            </a:r>
            <a:r>
              <a:rPr lang="en-US" sz="2000" dirty="0"/>
              <a:t>. Chemical Analyses of Wastewater and Sludge</a:t>
            </a:r>
          </a:p>
          <a:p>
            <a:pPr marL="342900" indent="-342900" defTabSz="914400">
              <a:lnSpc>
                <a:spcPct val="90000"/>
              </a:lnSpc>
              <a:spcBef>
                <a:spcPct val="20000"/>
              </a:spcBef>
              <a:buClr>
                <a:schemeClr val="accent1"/>
              </a:buClr>
              <a:buSzPct val="70000"/>
              <a:buFont typeface="Wingdings" panose="05000000000000000000" pitchFamily="2" charset="2"/>
              <a:buChar char="§"/>
            </a:pPr>
            <a:endParaRPr lang="en-US" sz="2000" dirty="0"/>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b="1" dirty="0"/>
              <a:t>Phase 2</a:t>
            </a:r>
            <a:r>
              <a:rPr lang="en-US" sz="2000" dirty="0"/>
              <a:t>. Treatment of Wastewater Samples Collected from the Primary Clarifier Effluent and Aeration Tanks</a:t>
            </a:r>
          </a:p>
          <a:p>
            <a:pPr marL="342900" indent="-342900" defTabSz="914400">
              <a:lnSpc>
                <a:spcPct val="90000"/>
              </a:lnSpc>
              <a:spcBef>
                <a:spcPct val="20000"/>
              </a:spcBef>
              <a:buClr>
                <a:schemeClr val="accent1"/>
              </a:buClr>
              <a:buSzPct val="70000"/>
              <a:buFont typeface="Wingdings" panose="05000000000000000000" pitchFamily="2" charset="2"/>
              <a:buChar char="§"/>
            </a:pPr>
            <a:endParaRPr lang="en-US" sz="2000" dirty="0"/>
          </a:p>
          <a:p>
            <a:pPr marL="342900" indent="-342900" defTabSz="914400">
              <a:lnSpc>
                <a:spcPct val="90000"/>
              </a:lnSpc>
              <a:spcBef>
                <a:spcPct val="20000"/>
              </a:spcBef>
              <a:buClr>
                <a:schemeClr val="accent1"/>
              </a:buClr>
              <a:buSzPct val="70000"/>
              <a:buFont typeface="Wingdings" panose="05000000000000000000" pitchFamily="2" charset="2"/>
              <a:buChar char="§"/>
            </a:pPr>
            <a:r>
              <a:rPr lang="en-US" sz="2000" b="1" dirty="0"/>
              <a:t>Phase 3</a:t>
            </a:r>
            <a:r>
              <a:rPr lang="en-US" sz="2000" dirty="0"/>
              <a:t>. Treatment of water samples collected from the effluent of the secondary clarifiers</a:t>
            </a:r>
          </a:p>
          <a:p>
            <a:endParaRPr lang="en-US" sz="2000" dirty="0"/>
          </a:p>
        </p:txBody>
      </p:sp>
      <p:pic>
        <p:nvPicPr>
          <p:cNvPr id="5" name="Picture 4" descr="A close up of a pond&#10;&#10;Description generated with very high confidence">
            <a:extLst>
              <a:ext uri="{FF2B5EF4-FFF2-40B4-BE49-F238E27FC236}">
                <a16:creationId xmlns:a16="http://schemas.microsoft.com/office/drawing/2014/main" id="{5100348A-310C-46B0-9FFF-B9EBC8478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700" y="1510070"/>
            <a:ext cx="3771900" cy="5029200"/>
          </a:xfrm>
          <a:prstGeom prst="rect">
            <a:avLst/>
          </a:prstGeom>
          <a:ln>
            <a:noFill/>
          </a:ln>
          <a:effectLst>
            <a:softEdge rad="112500"/>
          </a:effectLst>
        </p:spPr>
      </p:pic>
    </p:spTree>
    <p:extLst>
      <p:ext uri="{BB962C8B-B14F-4D97-AF65-F5344CB8AC3E}">
        <p14:creationId xmlns:p14="http://schemas.microsoft.com/office/powerpoint/2010/main" val="2270359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85800"/>
          </a:xfrm>
        </p:spPr>
        <p:txBody>
          <a:bodyPr>
            <a:noAutofit/>
          </a:bodyPr>
          <a:lstStyle/>
          <a:p>
            <a:r>
              <a:rPr lang="en-US" dirty="0"/>
              <a:t>Polycyclic Aromatic Hydrocarbon Study</a:t>
            </a:r>
            <a:endParaRPr lang="en-US" sz="2400" b="1" dirty="0">
              <a:solidFill>
                <a:schemeClr val="tx1"/>
              </a:solidFill>
            </a:endParaRPr>
          </a:p>
        </p:txBody>
      </p:sp>
      <p:sp>
        <p:nvSpPr>
          <p:cNvPr id="3" name="Rectangle 2">
            <a:extLst>
              <a:ext uri="{FF2B5EF4-FFF2-40B4-BE49-F238E27FC236}">
                <a16:creationId xmlns:a16="http://schemas.microsoft.com/office/drawing/2014/main" id="{6EB27DEC-A862-45C3-AC49-931B6B451957}"/>
              </a:ext>
            </a:extLst>
          </p:cNvPr>
          <p:cNvSpPr/>
          <p:nvPr/>
        </p:nvSpPr>
        <p:spPr>
          <a:xfrm>
            <a:off x="76200" y="1524000"/>
            <a:ext cx="5867400" cy="4462760"/>
          </a:xfrm>
          <a:prstGeom prst="rect">
            <a:avLst/>
          </a:prstGeom>
        </p:spPr>
        <p:txBody>
          <a:bodyPr wrap="square">
            <a:spAutoFit/>
          </a:bodyPr>
          <a:lstStyle/>
          <a:p>
            <a:r>
              <a:rPr lang="en-US" sz="2400" u="sng" dirty="0"/>
              <a:t>Objectives</a:t>
            </a:r>
            <a:r>
              <a:rPr lang="en-US" sz="2000" dirty="0"/>
              <a:t>:</a:t>
            </a:r>
          </a:p>
          <a:p>
            <a:r>
              <a:rPr lang="en-US" sz="2000" b="1" dirty="0"/>
              <a:t>Phase I </a:t>
            </a:r>
            <a:r>
              <a:rPr lang="en-US" sz="2000" dirty="0"/>
              <a:t>- determine background levels of the contaminants throughout New Jersey and assess potential relationships between PAH concentrations and characteristics including depth of sample, county, population density, distance to nearest known contaminated site, forested versus open areas, and metal concentration. </a:t>
            </a:r>
          </a:p>
          <a:p>
            <a:endParaRPr lang="en-US" sz="2000" dirty="0"/>
          </a:p>
          <a:p>
            <a:r>
              <a:rPr lang="en-US" sz="2000" b="1" dirty="0"/>
              <a:t>Phase II </a:t>
            </a:r>
            <a:r>
              <a:rPr lang="en-US" sz="2000" dirty="0"/>
              <a:t>- determine whether there was a change in PAH concentrations as distance from potential sources, such as railroads and asphalt surfaces, increased. </a:t>
            </a:r>
          </a:p>
          <a:p>
            <a:endParaRPr lang="en-US" sz="2000" dirty="0"/>
          </a:p>
        </p:txBody>
      </p:sp>
      <p:pic>
        <p:nvPicPr>
          <p:cNvPr id="1026" name="Picture 2" descr="Railroad Tracks">
            <a:extLst>
              <a:ext uri="{FF2B5EF4-FFF2-40B4-BE49-F238E27FC236}">
                <a16:creationId xmlns:a16="http://schemas.microsoft.com/office/drawing/2014/main" id="{9840290D-3B7C-4B16-85AE-DA8B081F5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1524000"/>
            <a:ext cx="31623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3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5599"/>
            <a:ext cx="8229600" cy="1143000"/>
          </a:xfrm>
        </p:spPr>
        <p:txBody>
          <a:bodyPr>
            <a:normAutofit/>
          </a:bodyPr>
          <a:lstStyle/>
          <a:p>
            <a:r>
              <a:rPr lang="en-US" sz="4000" dirty="0"/>
              <a:t>  </a:t>
            </a:r>
            <a:r>
              <a:rPr lang="en-US" sz="4000" cap="none" dirty="0">
                <a:solidFill>
                  <a:schemeClr val="tx1"/>
                </a:solidFill>
                <a:effectLst/>
              </a:rPr>
              <a:t>Barnegat Bay</a:t>
            </a:r>
            <a:endParaRPr lang="en-US" sz="40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868" y="1066801"/>
            <a:ext cx="4839932" cy="5770686"/>
          </a:xfrm>
          <a:prstGeom prst="rect">
            <a:avLst/>
          </a:prstGeom>
        </p:spPr>
      </p:pic>
    </p:spTree>
    <p:extLst>
      <p:ext uri="{BB962C8B-B14F-4D97-AF65-F5344CB8AC3E}">
        <p14:creationId xmlns:p14="http://schemas.microsoft.com/office/powerpoint/2010/main" val="413832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b="1" cap="none" dirty="0">
                <a:solidFill>
                  <a:schemeClr val="tx1"/>
                </a:solidFill>
                <a:effectLst/>
              </a:rPr>
              <a:t>Barnegat Bay Research - status</a:t>
            </a:r>
          </a:p>
        </p:txBody>
      </p:sp>
      <p:sp>
        <p:nvSpPr>
          <p:cNvPr id="3" name="Content Placeholder 2"/>
          <p:cNvSpPr>
            <a:spLocks noGrp="1"/>
          </p:cNvSpPr>
          <p:nvPr>
            <p:ph idx="1"/>
          </p:nvPr>
        </p:nvSpPr>
        <p:spPr>
          <a:xfrm>
            <a:off x="304800" y="1447800"/>
            <a:ext cx="8686800" cy="5105400"/>
          </a:xfrm>
        </p:spPr>
        <p:txBody>
          <a:bodyPr>
            <a:normAutofit/>
          </a:bodyPr>
          <a:lstStyle/>
          <a:p>
            <a:r>
              <a:rPr lang="en-US" dirty="0">
                <a:solidFill>
                  <a:schemeClr val="tx1"/>
                </a:solidFill>
              </a:rPr>
              <a:t>Additional research underway/completed</a:t>
            </a:r>
          </a:p>
          <a:p>
            <a:r>
              <a:rPr lang="en-US" dirty="0">
                <a:solidFill>
                  <a:schemeClr val="tx1"/>
                </a:solidFill>
              </a:rPr>
              <a:t>Baseline conditions &amp; relative health of the bay</a:t>
            </a:r>
          </a:p>
          <a:p>
            <a:r>
              <a:rPr lang="en-US" dirty="0"/>
              <a:t>Barnegat Bay: Moving Science into Action (Phase Two) </a:t>
            </a:r>
            <a:r>
              <a:rPr lang="en-US" sz="2800" dirty="0">
                <a:hlinkClick r:id="rId3"/>
              </a:rPr>
              <a:t>http://www.nj.gov/dep/barnegatbay/</a:t>
            </a:r>
            <a:r>
              <a:rPr lang="en-US" sz="2800" dirty="0"/>
              <a:t> </a:t>
            </a:r>
          </a:p>
          <a:p>
            <a:endParaRPr lang="en-US" dirty="0"/>
          </a:p>
        </p:txBody>
      </p:sp>
      <p:pic>
        <p:nvPicPr>
          <p:cNvPr id="7" name="Picture 6">
            <a:extLst>
              <a:ext uri="{FF2B5EF4-FFF2-40B4-BE49-F238E27FC236}">
                <a16:creationId xmlns:a16="http://schemas.microsoft.com/office/drawing/2014/main" id="{8D89084C-CA5C-4A23-A684-3D6FB353F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3886200"/>
            <a:ext cx="6553200" cy="2971800"/>
          </a:xfrm>
          <a:prstGeom prst="rect">
            <a:avLst/>
          </a:prstGeom>
        </p:spPr>
      </p:pic>
    </p:spTree>
    <p:extLst>
      <p:ext uri="{BB962C8B-B14F-4D97-AF65-F5344CB8AC3E}">
        <p14:creationId xmlns:p14="http://schemas.microsoft.com/office/powerpoint/2010/main" val="19348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fontScale="90000"/>
          </a:bodyPr>
          <a:lstStyle/>
          <a:p>
            <a:r>
              <a:rPr lang="en-US" b="1" cap="none" dirty="0">
                <a:solidFill>
                  <a:schemeClr val="tx1"/>
                </a:solidFill>
                <a:effectLst/>
              </a:rPr>
              <a:t>Barnegat Bay Research – Additional Research</a:t>
            </a:r>
          </a:p>
        </p:txBody>
      </p:sp>
      <p:sp>
        <p:nvSpPr>
          <p:cNvPr id="3" name="Content Placeholder 2"/>
          <p:cNvSpPr>
            <a:spLocks noGrp="1"/>
          </p:cNvSpPr>
          <p:nvPr>
            <p:ph idx="1"/>
          </p:nvPr>
        </p:nvSpPr>
        <p:spPr>
          <a:xfrm>
            <a:off x="304800" y="1447800"/>
            <a:ext cx="8686800" cy="5105400"/>
          </a:xfrm>
        </p:spPr>
        <p:txBody>
          <a:bodyPr>
            <a:normAutofit/>
          </a:bodyPr>
          <a:lstStyle/>
          <a:p>
            <a:r>
              <a:rPr lang="en-US" dirty="0">
                <a:solidFill>
                  <a:schemeClr val="tx1"/>
                </a:solidFill>
              </a:rPr>
              <a:t>Ecosystem monitoring of pre- and post-closure of Oyster Creek Nuclear Generating Station.</a:t>
            </a:r>
          </a:p>
          <a:p>
            <a:pPr lvl="1"/>
            <a:r>
              <a:rPr lang="en-US" sz="2400" dirty="0"/>
              <a:t>Assessment of the impacts of the OCNGS on </a:t>
            </a:r>
            <a:r>
              <a:rPr lang="en-US" sz="2400" u="sng" dirty="0"/>
              <a:t>gelatinous zooplankton</a:t>
            </a:r>
            <a:r>
              <a:rPr lang="en-US" sz="2400" dirty="0"/>
              <a:t> and planktonic community structure (Montclair)</a:t>
            </a:r>
          </a:p>
          <a:p>
            <a:pPr lvl="1"/>
            <a:r>
              <a:rPr lang="en-US" sz="2400" dirty="0"/>
              <a:t>Assessment of the effect of cooling water effluent on </a:t>
            </a:r>
            <a:r>
              <a:rPr lang="en-US" sz="2400" u="sng" dirty="0"/>
              <a:t>fish</a:t>
            </a:r>
            <a:r>
              <a:rPr lang="en-US" sz="2400" dirty="0"/>
              <a:t>, </a:t>
            </a:r>
            <a:r>
              <a:rPr lang="en-US" sz="2400" u="sng" dirty="0"/>
              <a:t>crab</a:t>
            </a:r>
            <a:r>
              <a:rPr lang="en-US" sz="2400" dirty="0"/>
              <a:t>, and </a:t>
            </a:r>
            <a:r>
              <a:rPr lang="en-US" sz="2400" u="sng" dirty="0"/>
              <a:t>benthic invertebrates </a:t>
            </a:r>
            <a:r>
              <a:rPr lang="en-US" sz="2400" dirty="0"/>
              <a:t>(Rutgers and Rider Univ.)</a:t>
            </a:r>
          </a:p>
          <a:p>
            <a:pPr lvl="1"/>
            <a:r>
              <a:rPr lang="en-US" sz="2400" dirty="0"/>
              <a:t>Study of </a:t>
            </a:r>
            <a:r>
              <a:rPr lang="en-US" sz="2400" u="sng" dirty="0"/>
              <a:t>zooplankton</a:t>
            </a:r>
            <a:r>
              <a:rPr lang="en-US" sz="2400" dirty="0"/>
              <a:t> for monitoring and assessment of the closure Oyster Creek Nuclear Plant (Monmouth Univ.)</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lvl="1"/>
            <a:r>
              <a:rPr lang="en-US" sz="2400" dirty="0"/>
              <a:t>Characterization of </a:t>
            </a:r>
            <a:r>
              <a:rPr lang="en-US" sz="2400" u="sng" dirty="0"/>
              <a:t>phytoplankton</a:t>
            </a:r>
            <a:r>
              <a:rPr lang="en-US" sz="2400" dirty="0"/>
              <a:t> community changes in Barnegat Bay related to the closure of Oyster Creek Nuclear Generating Station, combining next generation sequencing and microscopy analyses (George Mason Univ.)</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lvl="1"/>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lvl="1"/>
            <a:endParaRPr lang="en-US" sz="4000" dirty="0">
              <a:latin typeface="Arial" panose="020B0604020202020204" pitchFamily="34" charset="0"/>
              <a:ea typeface="Times New Roman" panose="02020603050405020304" pitchFamily="18" charset="0"/>
              <a:cs typeface="Times New Roman" panose="02020603050405020304" pitchFamily="18" charset="0"/>
            </a:endParaRPr>
          </a:p>
          <a:p>
            <a:pPr lvl="1"/>
            <a:endParaRPr lang="en-US" dirty="0">
              <a:solidFill>
                <a:schemeClr val="tx1"/>
              </a:solidFill>
            </a:endParaRPr>
          </a:p>
          <a:p>
            <a:endParaRPr lang="en-US" dirty="0"/>
          </a:p>
        </p:txBody>
      </p:sp>
    </p:spTree>
    <p:extLst>
      <p:ext uri="{BB962C8B-B14F-4D97-AF65-F5344CB8AC3E}">
        <p14:creationId xmlns:p14="http://schemas.microsoft.com/office/powerpoint/2010/main" val="20212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19200"/>
          </a:xfrm>
        </p:spPr>
        <p:txBody>
          <a:bodyPr>
            <a:noAutofit/>
          </a:bodyPr>
          <a:lstStyle/>
          <a:p>
            <a:r>
              <a:rPr lang="en-US" sz="3200" b="1" dirty="0">
                <a:solidFill>
                  <a:schemeClr val="tx1"/>
                </a:solidFill>
              </a:rPr>
              <a:t>Assessment and Distribution of Clinging Jellyfish (MSU)</a:t>
            </a:r>
          </a:p>
        </p:txBody>
      </p:sp>
      <p:sp>
        <p:nvSpPr>
          <p:cNvPr id="3" name="Content Placeholder 2"/>
          <p:cNvSpPr>
            <a:spLocks noGrp="1"/>
          </p:cNvSpPr>
          <p:nvPr>
            <p:ph idx="1"/>
          </p:nvPr>
        </p:nvSpPr>
        <p:spPr>
          <a:xfrm>
            <a:off x="142874" y="1295400"/>
            <a:ext cx="5038725" cy="5486400"/>
          </a:xfrm>
        </p:spPr>
        <p:txBody>
          <a:bodyPr>
            <a:normAutofit fontScale="47500" lnSpcReduction="20000"/>
          </a:bodyPr>
          <a:lstStyle/>
          <a:p>
            <a:pPr marL="0" indent="0">
              <a:buNone/>
            </a:pPr>
            <a:r>
              <a:rPr lang="en-US" sz="5100" u="sng" dirty="0">
                <a:solidFill>
                  <a:schemeClr val="tx1"/>
                </a:solidFill>
              </a:rPr>
              <a:t>Objectives (year 3)</a:t>
            </a:r>
            <a:r>
              <a:rPr lang="en-US" sz="5100" dirty="0">
                <a:solidFill>
                  <a:schemeClr val="tx1"/>
                </a:solidFill>
              </a:rPr>
              <a:t>:</a:t>
            </a:r>
          </a:p>
          <a:p>
            <a:r>
              <a:rPr lang="en-US" sz="4200" dirty="0">
                <a:solidFill>
                  <a:schemeClr val="tx1"/>
                </a:solidFill>
              </a:rPr>
              <a:t>Extent of clinging jellyfish in Shrewsbury River, Manasquan River &amp; northern Barnegat Bay. </a:t>
            </a:r>
          </a:p>
          <a:p>
            <a:r>
              <a:rPr lang="en-US" sz="4200" dirty="0">
                <a:solidFill>
                  <a:schemeClr val="tx1"/>
                </a:solidFill>
              </a:rPr>
              <a:t>Are medusa being transported to other waters?</a:t>
            </a:r>
          </a:p>
          <a:p>
            <a:r>
              <a:rPr lang="en-US" sz="4200" dirty="0">
                <a:solidFill>
                  <a:schemeClr val="tx1"/>
                </a:solidFill>
              </a:rPr>
              <a:t>What is the reproductive potential in these waters?</a:t>
            </a:r>
          </a:p>
          <a:p>
            <a:pPr marL="0" indent="0">
              <a:buNone/>
            </a:pPr>
            <a:endParaRPr lang="en-US" sz="2000" dirty="0">
              <a:solidFill>
                <a:schemeClr val="tx1"/>
              </a:solidFill>
            </a:endParaRPr>
          </a:p>
          <a:p>
            <a:pPr marL="0" indent="0">
              <a:buNone/>
            </a:pPr>
            <a:r>
              <a:rPr lang="en-US" sz="5100" u="sng" dirty="0">
                <a:solidFill>
                  <a:schemeClr val="tx1"/>
                </a:solidFill>
              </a:rPr>
              <a:t>Status</a:t>
            </a:r>
            <a:r>
              <a:rPr lang="en-US" sz="5100" dirty="0">
                <a:solidFill>
                  <a:schemeClr val="tx1"/>
                </a:solidFill>
              </a:rPr>
              <a:t>:</a:t>
            </a:r>
          </a:p>
          <a:p>
            <a:r>
              <a:rPr lang="en-US" sz="4200" dirty="0">
                <a:solidFill>
                  <a:schemeClr val="tx1"/>
                </a:solidFill>
              </a:rPr>
              <a:t>2018 Field sampling in the Shrewsbury and Manasquan Rivers, and                                                                          Northern Barnegat Bay complete.</a:t>
            </a:r>
          </a:p>
          <a:p>
            <a:r>
              <a:rPr lang="en-US" sz="4200" dirty="0">
                <a:solidFill>
                  <a:schemeClr val="tx1"/>
                </a:solidFill>
              </a:rPr>
              <a:t>Jellyfish Attracting Devices (JADs) and docks analyzed for clinging jellyfish polyps. </a:t>
            </a:r>
          </a:p>
          <a:p>
            <a:r>
              <a:rPr lang="en-US" sz="4200" dirty="0">
                <a:solidFill>
                  <a:schemeClr val="tx1"/>
                </a:solidFill>
              </a:rPr>
              <a:t>DNA sequencing and analyses on all media conducted.</a:t>
            </a:r>
          </a:p>
          <a:p>
            <a:r>
              <a:rPr lang="en-US" sz="4200" dirty="0">
                <a:solidFill>
                  <a:schemeClr val="tx1"/>
                </a:solidFill>
              </a:rPr>
              <a:t>NJDEP Interactive clinging jellyfish map updated to track confirmed sightings.</a:t>
            </a:r>
          </a:p>
          <a:p>
            <a:endParaRPr lang="en-US" sz="2900" dirty="0">
              <a:solidFill>
                <a:schemeClr val="tx1"/>
              </a:solidFill>
            </a:endParaRPr>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21336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558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914400"/>
          </a:xfrm>
        </p:spPr>
        <p:txBody>
          <a:bodyPr/>
          <a:lstStyle/>
          <a:p>
            <a:r>
              <a:rPr lang="en-US" dirty="0">
                <a:solidFill>
                  <a:schemeClr val="tx1"/>
                </a:solidFill>
              </a:rPr>
              <a:t>Clinging jellyfish – Invasive SPECIES</a:t>
            </a:r>
          </a:p>
        </p:txBody>
      </p:sp>
      <p:pic>
        <p:nvPicPr>
          <p:cNvPr id="7" name="Picture 2">
            <a:extLst>
              <a:ext uri="{FF2B5EF4-FFF2-40B4-BE49-F238E27FC236}">
                <a16:creationId xmlns:a16="http://schemas.microsoft.com/office/drawing/2014/main" id="{96163DDC-E751-4CB3-9BB0-D52FF03388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2500"/>
          <a:stretch/>
        </p:blipFill>
        <p:spPr bwMode="auto">
          <a:xfrm>
            <a:off x="838200" y="1257301"/>
            <a:ext cx="7086600"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6DDF80B-F27E-4267-8456-B5678DEEDFE7}"/>
              </a:ext>
            </a:extLst>
          </p:cNvPr>
          <p:cNvSpPr txBox="1"/>
          <p:nvPr/>
        </p:nvSpPr>
        <p:spPr>
          <a:xfrm>
            <a:off x="6324600" y="1371600"/>
            <a:ext cx="1371600" cy="523220"/>
          </a:xfrm>
          <a:prstGeom prst="rect">
            <a:avLst/>
          </a:prstGeom>
          <a:noFill/>
        </p:spPr>
        <p:txBody>
          <a:bodyPr wrap="square" rtlCol="0">
            <a:spAutoFit/>
          </a:bodyPr>
          <a:lstStyle/>
          <a:p>
            <a:pPr algn="ctr"/>
            <a:r>
              <a:rPr lang="en-US" sz="2800" b="1" dirty="0">
                <a:solidFill>
                  <a:srgbClr val="FF0000"/>
                </a:solidFill>
              </a:rPr>
              <a:t>2017</a:t>
            </a:r>
          </a:p>
        </p:txBody>
      </p:sp>
      <p:grpSp>
        <p:nvGrpSpPr>
          <p:cNvPr id="9" name="Group 8">
            <a:extLst>
              <a:ext uri="{FF2B5EF4-FFF2-40B4-BE49-F238E27FC236}">
                <a16:creationId xmlns:a16="http://schemas.microsoft.com/office/drawing/2014/main" id="{222F899F-F283-4719-8EC5-3970EC17A8CC}"/>
              </a:ext>
            </a:extLst>
          </p:cNvPr>
          <p:cNvGrpSpPr/>
          <p:nvPr/>
        </p:nvGrpSpPr>
        <p:grpSpPr>
          <a:xfrm>
            <a:off x="-44091" y="1143001"/>
            <a:ext cx="9072562" cy="5714999"/>
            <a:chOff x="0" y="1123951"/>
            <a:chExt cx="9072562" cy="5714999"/>
          </a:xfrm>
        </p:grpSpPr>
        <p:grpSp>
          <p:nvGrpSpPr>
            <p:cNvPr id="3" name="Group 2">
              <a:extLst>
                <a:ext uri="{FF2B5EF4-FFF2-40B4-BE49-F238E27FC236}">
                  <a16:creationId xmlns:a16="http://schemas.microsoft.com/office/drawing/2014/main" id="{EE028EC3-28B9-4077-9169-18F8220FDCD0}"/>
                </a:ext>
              </a:extLst>
            </p:cNvPr>
            <p:cNvGrpSpPr/>
            <p:nvPr/>
          </p:nvGrpSpPr>
          <p:grpSpPr>
            <a:xfrm>
              <a:off x="0" y="1123951"/>
              <a:ext cx="9072562" cy="5714999"/>
              <a:chOff x="0" y="1143001"/>
              <a:chExt cx="9072562" cy="5714999"/>
            </a:xfrm>
          </p:grpSpPr>
          <p:pic>
            <p:nvPicPr>
              <p:cNvPr id="5" name="Picture 4">
                <a:extLst>
                  <a:ext uri="{FF2B5EF4-FFF2-40B4-BE49-F238E27FC236}">
                    <a16:creationId xmlns:a16="http://schemas.microsoft.com/office/drawing/2014/main" id="{DF9DA42D-DC9F-4E39-A12E-B70920BFA0CC}"/>
                  </a:ext>
                </a:extLst>
              </p:cNvPr>
              <p:cNvPicPr>
                <a:picLocks noChangeAspect="1"/>
              </p:cNvPicPr>
              <p:nvPr/>
            </p:nvPicPr>
            <p:blipFill rotWithShape="1">
              <a:blip r:embed="rId4"/>
              <a:srcRect t="-1" r="35833" b="14037"/>
              <a:stretch/>
            </p:blipFill>
            <p:spPr>
              <a:xfrm>
                <a:off x="223837" y="1143001"/>
                <a:ext cx="8848725" cy="5638800"/>
              </a:xfrm>
              <a:prstGeom prst="rect">
                <a:avLst/>
              </a:prstGeom>
            </p:spPr>
          </p:pic>
          <p:pic>
            <p:nvPicPr>
              <p:cNvPr id="6" name="Picture 5">
                <a:extLst>
                  <a:ext uri="{FF2B5EF4-FFF2-40B4-BE49-F238E27FC236}">
                    <a16:creationId xmlns:a16="http://schemas.microsoft.com/office/drawing/2014/main" id="{DE4D6ECF-FF85-48B8-A908-91F2A4A3A3DA}"/>
                  </a:ext>
                </a:extLst>
              </p:cNvPr>
              <p:cNvPicPr>
                <a:picLocks noChangeAspect="1"/>
              </p:cNvPicPr>
              <p:nvPr/>
            </p:nvPicPr>
            <p:blipFill>
              <a:blip r:embed="rId5"/>
              <a:stretch>
                <a:fillRect/>
              </a:stretch>
            </p:blipFill>
            <p:spPr>
              <a:xfrm>
                <a:off x="0" y="4541668"/>
                <a:ext cx="2362200" cy="2316332"/>
              </a:xfrm>
              <a:prstGeom prst="rect">
                <a:avLst/>
              </a:prstGeom>
            </p:spPr>
          </p:pic>
        </p:grpSp>
        <p:sp>
          <p:nvSpPr>
            <p:cNvPr id="8" name="TextBox 7">
              <a:extLst>
                <a:ext uri="{FF2B5EF4-FFF2-40B4-BE49-F238E27FC236}">
                  <a16:creationId xmlns:a16="http://schemas.microsoft.com/office/drawing/2014/main" id="{22517182-3E67-4BAE-B661-5F9657BA9820}"/>
                </a:ext>
              </a:extLst>
            </p:cNvPr>
            <p:cNvSpPr txBox="1"/>
            <p:nvPr/>
          </p:nvSpPr>
          <p:spPr>
            <a:xfrm>
              <a:off x="6324600" y="1332846"/>
              <a:ext cx="1008546" cy="523220"/>
            </a:xfrm>
            <a:prstGeom prst="rect">
              <a:avLst/>
            </a:prstGeom>
            <a:noFill/>
          </p:spPr>
          <p:txBody>
            <a:bodyPr wrap="none" rtlCol="0">
              <a:spAutoFit/>
            </a:bodyPr>
            <a:lstStyle/>
            <a:p>
              <a:r>
                <a:rPr lang="en-US" sz="2800" b="1" dirty="0">
                  <a:solidFill>
                    <a:srgbClr val="FF0000"/>
                  </a:solidFill>
                </a:rPr>
                <a:t>2018</a:t>
              </a:r>
            </a:p>
          </p:txBody>
        </p:sp>
      </p:grpSp>
    </p:spTree>
    <p:extLst>
      <p:ext uri="{BB962C8B-B14F-4D97-AF65-F5344CB8AC3E}">
        <p14:creationId xmlns:p14="http://schemas.microsoft.com/office/powerpoint/2010/main" val="29497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685800"/>
          </a:xfrm>
        </p:spPr>
        <p:txBody>
          <a:bodyPr>
            <a:noAutofit/>
          </a:bodyPr>
          <a:lstStyle/>
          <a:p>
            <a:r>
              <a:rPr lang="en-US" sz="3200" b="1" dirty="0">
                <a:solidFill>
                  <a:schemeClr val="tx1"/>
                </a:solidFill>
              </a:rPr>
              <a:t>Biological Control of Sea Nettles using Nudibranchs (Montclair State University)</a:t>
            </a:r>
          </a:p>
        </p:txBody>
      </p:sp>
      <p:sp>
        <p:nvSpPr>
          <p:cNvPr id="5" name="TextBox 4"/>
          <p:cNvSpPr txBox="1"/>
          <p:nvPr/>
        </p:nvSpPr>
        <p:spPr>
          <a:xfrm>
            <a:off x="152400" y="1219210"/>
            <a:ext cx="8991600" cy="2911566"/>
          </a:xfrm>
          <a:prstGeom prst="rect">
            <a:avLst/>
          </a:prstGeom>
          <a:noFill/>
        </p:spPr>
        <p:txBody>
          <a:bodyPr wrap="square" rtlCol="0">
            <a:spAutoFit/>
          </a:bodyPr>
          <a:lstStyle/>
          <a:p>
            <a:pPr defTabSz="914400">
              <a:lnSpc>
                <a:spcPct val="90000"/>
              </a:lnSpc>
              <a:spcBef>
                <a:spcPct val="20000"/>
              </a:spcBef>
              <a:buClr>
                <a:srgbClr val="6F6F74"/>
              </a:buClr>
              <a:buSzPct val="70000"/>
            </a:pPr>
            <a:r>
              <a:rPr lang="en-US" sz="2200" u="sng" dirty="0"/>
              <a:t>Objectives:</a:t>
            </a:r>
          </a:p>
          <a:p>
            <a:pPr marL="342840" indent="-342840" defTabSz="914400">
              <a:lnSpc>
                <a:spcPct val="80000"/>
              </a:lnSpc>
              <a:spcBef>
                <a:spcPct val="20000"/>
              </a:spcBef>
              <a:buClr>
                <a:srgbClr val="6F6F74"/>
              </a:buClr>
              <a:buSzPct val="70000"/>
              <a:buFont typeface="Wingdings 2"/>
              <a:buChar char=""/>
            </a:pPr>
            <a:r>
              <a:rPr lang="en-US" sz="2000" dirty="0"/>
              <a:t>Identify potential nudibranch predators of sea nettle polyps in Barnegat Bay. </a:t>
            </a:r>
          </a:p>
          <a:p>
            <a:pPr marL="342840" indent="-342840" defTabSz="914400">
              <a:lnSpc>
                <a:spcPct val="80000"/>
              </a:lnSpc>
              <a:spcBef>
                <a:spcPct val="20000"/>
              </a:spcBef>
              <a:buClr>
                <a:srgbClr val="6F6F74"/>
              </a:buClr>
              <a:buSzPct val="70000"/>
              <a:buFont typeface="Wingdings 2"/>
              <a:buChar char=""/>
            </a:pPr>
            <a:r>
              <a:rPr lang="en-US" sz="2000" dirty="0"/>
              <a:t>Assess nudibranch potential as a biological control of sea nettle polyps. </a:t>
            </a:r>
          </a:p>
          <a:p>
            <a:pPr marL="342840" indent="-342840" defTabSz="914400">
              <a:lnSpc>
                <a:spcPct val="80000"/>
              </a:lnSpc>
              <a:spcBef>
                <a:spcPct val="20000"/>
              </a:spcBef>
              <a:buClr>
                <a:srgbClr val="6F6F74"/>
              </a:buClr>
              <a:buSzPct val="70000"/>
              <a:buFont typeface="Wingdings 2"/>
              <a:buChar char=""/>
            </a:pPr>
            <a:r>
              <a:rPr lang="en-US" sz="2000" dirty="0"/>
              <a:t>Field assessment of nudibranch feeding.</a:t>
            </a:r>
          </a:p>
          <a:p>
            <a:pPr defTabSz="914400">
              <a:lnSpc>
                <a:spcPct val="90000"/>
              </a:lnSpc>
              <a:spcBef>
                <a:spcPct val="20000"/>
              </a:spcBef>
              <a:buClr>
                <a:srgbClr val="6F6F74"/>
              </a:buClr>
              <a:buSzPct val="70000"/>
            </a:pPr>
            <a:r>
              <a:rPr lang="en-US" sz="2200" u="sng" dirty="0"/>
              <a:t>Status:</a:t>
            </a:r>
          </a:p>
          <a:p>
            <a:pPr marL="342840" indent="-342840" defTabSz="914400">
              <a:lnSpc>
                <a:spcPct val="80000"/>
              </a:lnSpc>
              <a:spcBef>
                <a:spcPct val="20000"/>
              </a:spcBef>
              <a:buClr>
                <a:srgbClr val="6F6F74"/>
              </a:buClr>
              <a:buSzPct val="70000"/>
              <a:buFont typeface="Wingdings 2"/>
              <a:buChar char=""/>
            </a:pPr>
            <a:r>
              <a:rPr lang="en-US" sz="2000" dirty="0"/>
              <a:t>50 laboratory feeding trials on sea nettle polyps with a few different Nudibranch species.</a:t>
            </a:r>
          </a:p>
          <a:p>
            <a:pPr marL="342840" indent="-342840" defTabSz="914400">
              <a:lnSpc>
                <a:spcPct val="80000"/>
              </a:lnSpc>
              <a:spcBef>
                <a:spcPct val="20000"/>
              </a:spcBef>
              <a:buClr>
                <a:srgbClr val="6F6F74"/>
              </a:buClr>
              <a:buSzPct val="70000"/>
              <a:buFont typeface="Wingdings 2"/>
              <a:buChar char=""/>
            </a:pPr>
            <a:r>
              <a:rPr lang="en-US" sz="2000" dirty="0"/>
              <a:t>Field based experiments conducted</a:t>
            </a:r>
          </a:p>
          <a:p>
            <a:pPr marL="342840" indent="-342840" defTabSz="914400">
              <a:lnSpc>
                <a:spcPct val="80000"/>
              </a:lnSpc>
              <a:spcBef>
                <a:spcPct val="20000"/>
              </a:spcBef>
              <a:buClr>
                <a:srgbClr val="6F6F74"/>
              </a:buClr>
              <a:buSzPct val="70000"/>
              <a:buFont typeface="Wingdings 2"/>
              <a:buChar char=""/>
            </a:pPr>
            <a:r>
              <a:rPr lang="en-US" sz="2000" dirty="0"/>
              <a:t>DNA analysis ongoing for species identification.</a:t>
            </a:r>
          </a:p>
        </p:txBody>
      </p:sp>
      <p:pic>
        <p:nvPicPr>
          <p:cNvPr id="8" name="Picture 2" descr="Image result for Coryphella species">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100641"/>
            <a:ext cx="5181600" cy="27347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81200" y="6553200"/>
            <a:ext cx="2971800" cy="261610"/>
          </a:xfrm>
          <a:prstGeom prst="rect">
            <a:avLst/>
          </a:prstGeom>
          <a:noFill/>
        </p:spPr>
        <p:txBody>
          <a:bodyPr wrap="square" rtlCol="0">
            <a:spAutoFit/>
          </a:bodyPr>
          <a:lstStyle/>
          <a:p>
            <a:r>
              <a:rPr lang="en-US" sz="1100" i="1" dirty="0" err="1">
                <a:solidFill>
                  <a:srgbClr val="000000">
                    <a:lumMod val="65000"/>
                    <a:lumOff val="35000"/>
                  </a:srgbClr>
                </a:solidFill>
              </a:rPr>
              <a:t>Coryphella</a:t>
            </a:r>
            <a:r>
              <a:rPr lang="en-US" sz="1100" dirty="0">
                <a:solidFill>
                  <a:srgbClr val="000000">
                    <a:lumMod val="65000"/>
                    <a:lumOff val="35000"/>
                  </a:srgbClr>
                </a:solidFill>
              </a:rPr>
              <a:t> sp. Source: njscuba.net</a:t>
            </a:r>
          </a:p>
        </p:txBody>
      </p:sp>
    </p:spTree>
    <p:extLst>
      <p:ext uri="{BB962C8B-B14F-4D97-AF65-F5344CB8AC3E}">
        <p14:creationId xmlns:p14="http://schemas.microsoft.com/office/powerpoint/2010/main" val="3470367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10;&#10;Description generated with very high confidence">
            <a:extLst>
              <a:ext uri="{FF2B5EF4-FFF2-40B4-BE49-F238E27FC236}">
                <a16:creationId xmlns:a16="http://schemas.microsoft.com/office/drawing/2014/main" id="{EBC8294D-0F54-43F0-B18E-72FF0590F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496981"/>
            <a:ext cx="4019550" cy="5359400"/>
          </a:xfrm>
          <a:prstGeom prst="rect">
            <a:avLst/>
          </a:prstGeom>
        </p:spPr>
      </p:pic>
      <p:sp>
        <p:nvSpPr>
          <p:cNvPr id="2" name="Title 1"/>
          <p:cNvSpPr>
            <a:spLocks noGrp="1"/>
          </p:cNvSpPr>
          <p:nvPr>
            <p:ph type="title"/>
          </p:nvPr>
        </p:nvSpPr>
        <p:spPr>
          <a:xfrm>
            <a:off x="228600" y="152400"/>
            <a:ext cx="8610600" cy="685800"/>
          </a:xfrm>
        </p:spPr>
        <p:txBody>
          <a:bodyPr>
            <a:noAutofit/>
          </a:bodyPr>
          <a:lstStyle/>
          <a:p>
            <a:br>
              <a:rPr lang="en-US" dirty="0"/>
            </a:br>
            <a:r>
              <a:rPr lang="en-US" b="1" dirty="0"/>
              <a:t>Nutrient and Carbon Fluxes to Barnegat Bay from Marginal Saline Wetlands (USGS and ANS)</a:t>
            </a:r>
            <a:endParaRPr lang="en-US" sz="2400" b="1" dirty="0">
              <a:solidFill>
                <a:schemeClr val="tx1"/>
              </a:solidFill>
            </a:endParaRPr>
          </a:p>
        </p:txBody>
      </p:sp>
      <p:sp>
        <p:nvSpPr>
          <p:cNvPr id="5" name="TextBox 4"/>
          <p:cNvSpPr txBox="1"/>
          <p:nvPr/>
        </p:nvSpPr>
        <p:spPr>
          <a:xfrm>
            <a:off x="0" y="1815977"/>
            <a:ext cx="4800600" cy="5115246"/>
          </a:xfrm>
          <a:prstGeom prst="rect">
            <a:avLst/>
          </a:prstGeom>
          <a:noFill/>
        </p:spPr>
        <p:txBody>
          <a:bodyPr wrap="square" rtlCol="0">
            <a:spAutoFit/>
          </a:bodyPr>
          <a:lstStyle/>
          <a:p>
            <a:r>
              <a:rPr lang="en-US" sz="2400" b="1" u="sng" dirty="0"/>
              <a:t>Goals and Objectives</a:t>
            </a:r>
          </a:p>
          <a:p>
            <a:endParaRPr lang="en-US" b="1" dirty="0"/>
          </a:p>
          <a:p>
            <a:r>
              <a:rPr lang="en-US" sz="2000" b="1" dirty="0"/>
              <a:t>M</a:t>
            </a:r>
            <a:r>
              <a:rPr lang="en-US" sz="2000" dirty="0"/>
              <a:t>easure nutrient and carbon exchange between the tidal streams flowing through marginal saline wetlands of Barnegat Bay. </a:t>
            </a:r>
          </a:p>
          <a:p>
            <a:endParaRPr lang="en-US" sz="2000" u="sng" dirty="0"/>
          </a:p>
          <a:p>
            <a:pPr defTabSz="914400">
              <a:lnSpc>
                <a:spcPct val="90000"/>
              </a:lnSpc>
              <a:spcBef>
                <a:spcPct val="20000"/>
              </a:spcBef>
              <a:buClr>
                <a:srgbClr val="6F6F74"/>
              </a:buClr>
              <a:buSzPct val="70000"/>
            </a:pPr>
            <a:r>
              <a:rPr lang="en-US" sz="2000" dirty="0"/>
              <a:t>Determine whether the marshland surrounding the creek is acting as a source or sink of nutrients as they are transported from the uplands, through the marsh complex into the bay</a:t>
            </a:r>
          </a:p>
          <a:p>
            <a:pPr defTabSz="914400">
              <a:lnSpc>
                <a:spcPct val="90000"/>
              </a:lnSpc>
              <a:spcBef>
                <a:spcPct val="20000"/>
              </a:spcBef>
              <a:buClr>
                <a:srgbClr val="6F6F74"/>
              </a:buClr>
              <a:buSzPct val="70000"/>
            </a:pPr>
            <a:endParaRPr lang="en-US" sz="2000" u="sng" dirty="0"/>
          </a:p>
          <a:p>
            <a:r>
              <a:rPr lang="en-US" sz="2000" dirty="0"/>
              <a:t>The results will provide information needed to integrate wetlands into the Barnegat Bay geochemical model and determine how marsh creeks impact nutrient loading.</a:t>
            </a:r>
          </a:p>
        </p:txBody>
      </p:sp>
    </p:spTree>
    <p:extLst>
      <p:ext uri="{BB962C8B-B14F-4D97-AF65-F5344CB8AC3E}">
        <p14:creationId xmlns:p14="http://schemas.microsoft.com/office/powerpoint/2010/main" val="2444974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31" y="152400"/>
            <a:ext cx="8686800" cy="914400"/>
          </a:xfrm>
        </p:spPr>
        <p:txBody>
          <a:bodyPr>
            <a:normAutofit fontScale="90000"/>
          </a:bodyPr>
          <a:lstStyle/>
          <a:p>
            <a:r>
              <a:rPr lang="en-US" b="1" cap="none" dirty="0">
                <a:solidFill>
                  <a:schemeClr val="tx1"/>
                </a:solidFill>
                <a:effectLst/>
              </a:rPr>
              <a:t>Developing a Wetland Baseline at the Watershed Scale (EPA Grant)</a:t>
            </a:r>
          </a:p>
        </p:txBody>
      </p:sp>
      <p:sp>
        <p:nvSpPr>
          <p:cNvPr id="3" name="Content Placeholder 2"/>
          <p:cNvSpPr>
            <a:spLocks noGrp="1"/>
          </p:cNvSpPr>
          <p:nvPr>
            <p:ph idx="1"/>
          </p:nvPr>
        </p:nvSpPr>
        <p:spPr>
          <a:xfrm>
            <a:off x="95250" y="1630362"/>
            <a:ext cx="5589270" cy="4999038"/>
          </a:xfrm>
        </p:spPr>
        <p:txBody>
          <a:bodyPr>
            <a:noAutofit/>
          </a:bodyPr>
          <a:lstStyle/>
          <a:p>
            <a:r>
              <a:rPr lang="en-US" sz="2000" dirty="0">
                <a:solidFill>
                  <a:schemeClr val="tx1"/>
                </a:solidFill>
              </a:rPr>
              <a:t>Up to 80% of commercial/recreational fishes, shellfish and their forage base in coastal regions have “estuarine dependent” early life stages.</a:t>
            </a:r>
          </a:p>
          <a:p>
            <a:r>
              <a:rPr lang="en-US" sz="2000" dirty="0">
                <a:solidFill>
                  <a:schemeClr val="tx1"/>
                </a:solidFill>
              </a:rPr>
              <a:t>Objectives:</a:t>
            </a:r>
          </a:p>
          <a:p>
            <a:pPr marL="457200" lvl="1"/>
            <a:r>
              <a:rPr lang="en-US" sz="2000" dirty="0">
                <a:solidFill>
                  <a:schemeClr val="tx1"/>
                </a:solidFill>
              </a:rPr>
              <a:t>conduct a meta-analysis of existing literature that relates the role of riverine fresh, tidal fresh, and tidal saline marshes as essential habitat for the secondary production of fauna:</a:t>
            </a:r>
          </a:p>
          <a:p>
            <a:pPr marL="457200" lvl="1"/>
            <a:r>
              <a:rPr lang="en-US" sz="2000" dirty="0">
                <a:solidFill>
                  <a:schemeClr val="tx1"/>
                </a:solidFill>
              </a:rPr>
              <a:t>use aerial photo interpretation and remote sensing to develop qualitative measures of vegetation coverage, diversity, and “health”;</a:t>
            </a:r>
          </a:p>
          <a:p>
            <a:pPr marL="457200" lvl="1"/>
            <a:r>
              <a:rPr lang="en-US" sz="2000" dirty="0">
                <a:solidFill>
                  <a:schemeClr val="tx1"/>
                </a:solidFill>
              </a:rPr>
              <a:t>establish quantitative metrics that relate marsh geomorphology to species access.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84520" y="1828800"/>
            <a:ext cx="3383280" cy="4270503"/>
          </a:xfrm>
          <a:prstGeom prst="rect">
            <a:avLst/>
          </a:prstGeom>
          <a:ln w="508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586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r>
              <a:rPr lang="en-US" b="1" cap="none" dirty="0">
                <a:solidFill>
                  <a:schemeClr val="tx2">
                    <a:lumMod val="50000"/>
                  </a:schemeClr>
                </a:solidFill>
                <a:effectLst/>
              </a:rPr>
              <a:t>Staff Expertise</a:t>
            </a:r>
          </a:p>
        </p:txBody>
      </p:sp>
      <p:sp>
        <p:nvSpPr>
          <p:cNvPr id="5" name="Rectangle 3"/>
          <p:cNvSpPr txBox="1">
            <a:spLocks noChangeArrowheads="1"/>
          </p:cNvSpPr>
          <p:nvPr/>
        </p:nvSpPr>
        <p:spPr bwMode="auto">
          <a:xfrm>
            <a:off x="762000" y="1447800"/>
            <a:ext cx="7924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840" indent="-342840">
              <a:buClr>
                <a:srgbClr val="FFCC00"/>
              </a:buClr>
              <a:defRPr/>
            </a:pPr>
            <a:r>
              <a:rPr lang="en-US" sz="2800" b="1" kern="0" dirty="0">
                <a:solidFill>
                  <a:schemeClr val="bg2">
                    <a:lumMod val="10000"/>
                  </a:schemeClr>
                </a:solidFill>
                <a:effectLst/>
                <a:latin typeface="Garamond"/>
              </a:rPr>
              <a:t>Toxicologists/Risk Assessment</a:t>
            </a:r>
          </a:p>
          <a:p>
            <a:pPr marL="342840" indent="-342840">
              <a:buClr>
                <a:srgbClr val="FFCC00"/>
              </a:buClr>
              <a:defRPr/>
            </a:pPr>
            <a:r>
              <a:rPr lang="en-US" sz="2800" b="1" kern="0" dirty="0">
                <a:solidFill>
                  <a:schemeClr val="bg2">
                    <a:lumMod val="10000"/>
                  </a:schemeClr>
                </a:solidFill>
                <a:effectLst/>
                <a:latin typeface="Garamond"/>
              </a:rPr>
              <a:t>Biologists/Ecologists</a:t>
            </a:r>
          </a:p>
          <a:p>
            <a:pPr marL="342840" indent="-342840">
              <a:buClr>
                <a:srgbClr val="FFCC00"/>
              </a:buClr>
              <a:defRPr/>
            </a:pPr>
            <a:r>
              <a:rPr lang="en-US" sz="2800" b="1" kern="0" dirty="0">
                <a:solidFill>
                  <a:schemeClr val="bg2">
                    <a:lumMod val="10000"/>
                  </a:schemeClr>
                </a:solidFill>
                <a:effectLst/>
                <a:latin typeface="Garamond"/>
              </a:rPr>
              <a:t>Air Quality/Modeling Specialists</a:t>
            </a:r>
          </a:p>
          <a:p>
            <a:pPr marL="342840" indent="-342840">
              <a:buClr>
                <a:srgbClr val="FFCC00"/>
              </a:buClr>
              <a:defRPr/>
            </a:pPr>
            <a:r>
              <a:rPr lang="en-US" sz="2800" b="1" kern="0" dirty="0">
                <a:solidFill>
                  <a:schemeClr val="bg2">
                    <a:lumMod val="10000"/>
                  </a:schemeClr>
                </a:solidFill>
                <a:effectLst/>
                <a:latin typeface="Garamond"/>
              </a:rPr>
              <a:t>Water Quality Specialists</a:t>
            </a:r>
          </a:p>
          <a:p>
            <a:pPr marL="342840" indent="-342840">
              <a:buClr>
                <a:srgbClr val="FFCC00"/>
              </a:buClr>
              <a:defRPr/>
            </a:pPr>
            <a:r>
              <a:rPr lang="en-US" sz="2800" b="1" kern="0" dirty="0">
                <a:solidFill>
                  <a:schemeClr val="bg2">
                    <a:lumMod val="10000"/>
                  </a:schemeClr>
                </a:solidFill>
                <a:effectLst/>
                <a:latin typeface="Garamond"/>
              </a:rPr>
              <a:t>GIS</a:t>
            </a:r>
          </a:p>
          <a:p>
            <a:pPr marL="342840" indent="-342840">
              <a:buClr>
                <a:srgbClr val="FFCC00"/>
              </a:buClr>
              <a:defRPr/>
            </a:pPr>
            <a:r>
              <a:rPr lang="en-US" sz="2800" b="1" kern="0" dirty="0">
                <a:solidFill>
                  <a:schemeClr val="bg2">
                    <a:lumMod val="10000"/>
                  </a:schemeClr>
                </a:solidFill>
                <a:effectLst/>
                <a:latin typeface="Garamond"/>
              </a:rPr>
              <a:t>Chemist</a:t>
            </a:r>
          </a:p>
          <a:p>
            <a:pPr marL="342840" indent="-342840">
              <a:buClr>
                <a:srgbClr val="FFCC00"/>
              </a:buClr>
              <a:defRPr/>
            </a:pPr>
            <a:r>
              <a:rPr lang="en-US" sz="2800" b="1" kern="0" dirty="0">
                <a:solidFill>
                  <a:schemeClr val="bg2">
                    <a:lumMod val="10000"/>
                  </a:schemeClr>
                </a:solidFill>
                <a:effectLst/>
                <a:latin typeface="Garamond"/>
              </a:rPr>
              <a:t>Statistician</a:t>
            </a:r>
          </a:p>
          <a:p>
            <a:pPr marL="342840" indent="-342840">
              <a:buClr>
                <a:srgbClr val="FFCC00"/>
              </a:buClr>
              <a:defRPr/>
            </a:pPr>
            <a:r>
              <a:rPr lang="en-US" sz="2800" b="1" kern="0" dirty="0">
                <a:solidFill>
                  <a:schemeClr val="bg2">
                    <a:lumMod val="10000"/>
                  </a:schemeClr>
                </a:solidFill>
                <a:effectLst/>
                <a:latin typeface="Garamond"/>
              </a:rPr>
              <a:t>Microbiologist</a:t>
            </a:r>
          </a:p>
          <a:p>
            <a:pPr marL="342840" indent="-342840">
              <a:buClr>
                <a:srgbClr val="FFCC00"/>
              </a:buClr>
              <a:defRPr/>
            </a:pPr>
            <a:r>
              <a:rPr lang="en-US" sz="2800" b="1" kern="0" dirty="0">
                <a:solidFill>
                  <a:schemeClr val="bg2">
                    <a:lumMod val="10000"/>
                  </a:schemeClr>
                </a:solidFill>
                <a:effectLst/>
                <a:latin typeface="Garamond"/>
              </a:rPr>
              <a:t>Environmental Scientists</a:t>
            </a:r>
          </a:p>
          <a:p>
            <a:pPr marL="342840" indent="-342840">
              <a:buClr>
                <a:srgbClr val="FFCC00"/>
              </a:buClr>
              <a:buNone/>
              <a:defRPr/>
            </a:pPr>
            <a:endParaRPr lang="en-US" sz="2800" kern="0" dirty="0">
              <a:solidFill>
                <a:srgbClr val="FFFFFF"/>
              </a:solidFill>
              <a:latin typeface="Garamond"/>
            </a:endParaRPr>
          </a:p>
        </p:txBody>
      </p:sp>
    </p:spTree>
    <p:extLst>
      <p:ext uri="{BB962C8B-B14F-4D97-AF65-F5344CB8AC3E}">
        <p14:creationId xmlns:p14="http://schemas.microsoft.com/office/powerpoint/2010/main" val="42482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b="1" cap="none" dirty="0">
                <a:solidFill>
                  <a:schemeClr val="tx1"/>
                </a:solidFill>
              </a:rPr>
              <a:t>Developing a Metric to Identify and Rank the Status of NJ Coastal Wetlands (</a:t>
            </a:r>
            <a:r>
              <a:rPr lang="en-US" cap="none" dirty="0">
                <a:solidFill>
                  <a:schemeClr val="tx1"/>
                </a:solidFill>
              </a:rPr>
              <a:t>EPA Grant)</a:t>
            </a:r>
          </a:p>
        </p:txBody>
      </p:sp>
      <p:sp>
        <p:nvSpPr>
          <p:cNvPr id="3" name="Content Placeholder 2"/>
          <p:cNvSpPr>
            <a:spLocks noGrp="1"/>
          </p:cNvSpPr>
          <p:nvPr>
            <p:ph idx="1"/>
          </p:nvPr>
        </p:nvSpPr>
        <p:spPr>
          <a:xfrm>
            <a:off x="304800" y="1295400"/>
            <a:ext cx="5257800" cy="5227638"/>
          </a:xfrm>
        </p:spPr>
        <p:txBody>
          <a:bodyPr>
            <a:normAutofit fontScale="25000" lnSpcReduction="20000"/>
          </a:bodyPr>
          <a:lstStyle/>
          <a:p>
            <a:r>
              <a:rPr lang="en-US" sz="8800" dirty="0">
                <a:solidFill>
                  <a:schemeClr val="tx1"/>
                </a:solidFill>
              </a:rPr>
              <a:t>Monitoring of the various coastal wetland systems throughout NJ would enable us to compare, contrast and make informed decisions on the status, trends, health and continued ability of wetlands to provide ecosystem services.</a:t>
            </a:r>
          </a:p>
          <a:p>
            <a:endParaRPr lang="en-US" sz="8000" dirty="0">
              <a:solidFill>
                <a:schemeClr val="tx1"/>
              </a:solidFill>
            </a:endParaRPr>
          </a:p>
          <a:p>
            <a:r>
              <a:rPr lang="en-US" sz="8800" dirty="0">
                <a:solidFill>
                  <a:schemeClr val="tx1"/>
                </a:solidFill>
              </a:rPr>
              <a:t>Objectives are to:</a:t>
            </a:r>
          </a:p>
          <a:p>
            <a:pPr lvl="1"/>
            <a:r>
              <a:rPr lang="en-US" sz="8800" dirty="0">
                <a:solidFill>
                  <a:schemeClr val="tx1"/>
                </a:solidFill>
              </a:rPr>
              <a:t>Develop a decision making matrix of science-based metrics to identify, quantify and rank the status of wetland degradation and link to the most appropriate restoration technique(s);</a:t>
            </a:r>
          </a:p>
          <a:p>
            <a:pPr lvl="1"/>
            <a:r>
              <a:rPr lang="en-US" sz="8800" dirty="0">
                <a:solidFill>
                  <a:schemeClr val="tx1"/>
                </a:solidFill>
              </a:rPr>
              <a:t>Expand the long-term wetlands monitoring system to be inclusive of coastal wetland systems found in NJ</a:t>
            </a:r>
            <a:r>
              <a:rPr lang="en-US" sz="8800" dirty="0"/>
              <a:t>.</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62601" y="2286000"/>
            <a:ext cx="3508304" cy="2743200"/>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74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0B2DCF-C1A5-41A4-968B-6FBE03046260}"/>
              </a:ext>
            </a:extLst>
          </p:cNvPr>
          <p:cNvSpPr>
            <a:spLocks noGrp="1"/>
          </p:cNvSpPr>
          <p:nvPr>
            <p:ph type="title"/>
          </p:nvPr>
        </p:nvSpPr>
        <p:spPr/>
        <p:txBody>
          <a:bodyPr>
            <a:normAutofit fontScale="90000"/>
          </a:bodyPr>
          <a:lstStyle/>
          <a:p>
            <a:r>
              <a:rPr lang="en-US" dirty="0"/>
              <a:t>PFAS: </a:t>
            </a:r>
            <a:r>
              <a:rPr lang="en-US" sz="3100" dirty="0"/>
              <a:t>Per- and Polyfluoroalkyl Substances </a:t>
            </a:r>
            <a:endParaRPr lang="en-US" dirty="0"/>
          </a:p>
        </p:txBody>
      </p:sp>
      <p:sp>
        <p:nvSpPr>
          <p:cNvPr id="6" name="Content Placeholder 5">
            <a:extLst>
              <a:ext uri="{FF2B5EF4-FFF2-40B4-BE49-F238E27FC236}">
                <a16:creationId xmlns:a16="http://schemas.microsoft.com/office/drawing/2014/main" id="{B44D4F85-49E7-46C7-AD7D-BB57FAB0AD15}"/>
              </a:ext>
            </a:extLst>
          </p:cNvPr>
          <p:cNvSpPr>
            <a:spLocks noGrp="1"/>
          </p:cNvSpPr>
          <p:nvPr>
            <p:ph idx="1"/>
          </p:nvPr>
        </p:nvSpPr>
        <p:spPr>
          <a:xfrm>
            <a:off x="304800" y="1447801"/>
            <a:ext cx="8686800" cy="5029200"/>
          </a:xfrm>
        </p:spPr>
        <p:txBody>
          <a:bodyPr>
            <a:normAutofit fontScale="92500" lnSpcReduction="20000"/>
          </a:bodyPr>
          <a:lstStyle/>
          <a:p>
            <a:r>
              <a:rPr lang="en-US" dirty="0"/>
              <a:t>3,000+ manmade chemicals</a:t>
            </a:r>
          </a:p>
          <a:p>
            <a:r>
              <a:rPr lang="en-US" dirty="0"/>
              <a:t>Coatings for textiles, paper products, and cookware and firefighting foams</a:t>
            </a:r>
          </a:p>
          <a:p>
            <a:r>
              <a:rPr lang="en-US" dirty="0"/>
              <a:t>Aerospace, photographic imaging, semiconductor, automotive, construction, electronics and aviation industries</a:t>
            </a:r>
          </a:p>
          <a:p>
            <a:r>
              <a:rPr lang="en-US" dirty="0"/>
              <a:t>PFOA - Perfluorooctanoate</a:t>
            </a:r>
          </a:p>
          <a:p>
            <a:r>
              <a:rPr lang="en-US" dirty="0"/>
              <a:t>PFOS – Perfluorooctane Sulfonate</a:t>
            </a:r>
          </a:p>
          <a:p>
            <a:r>
              <a:rPr lang="en-US" dirty="0"/>
              <a:t>PFNA – Perfluorononanoic Acid</a:t>
            </a:r>
          </a:p>
          <a:p>
            <a:r>
              <a:rPr lang="en-US" dirty="0"/>
              <a:t>ITRC Fact Sheets: </a:t>
            </a:r>
            <a:r>
              <a:rPr lang="en-US" dirty="0">
                <a:solidFill>
                  <a:srgbClr val="FF0000"/>
                </a:solidFill>
                <a:hlinkClick r:id="rId2"/>
              </a:rPr>
              <a:t>http://pfas-1.itrcweb.org/fact-sheets/</a:t>
            </a:r>
            <a:r>
              <a:rPr lang="en-US" dirty="0">
                <a:solidFill>
                  <a:srgbClr val="FF0000"/>
                </a:solidFill>
              </a:rPr>
              <a:t> </a:t>
            </a:r>
          </a:p>
        </p:txBody>
      </p:sp>
    </p:spTree>
    <p:extLst>
      <p:ext uri="{BB962C8B-B14F-4D97-AF65-F5344CB8AC3E}">
        <p14:creationId xmlns:p14="http://schemas.microsoft.com/office/powerpoint/2010/main" val="2517929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143000"/>
          </a:xfrm>
        </p:spPr>
        <p:txBody>
          <a:bodyPr>
            <a:normAutofit fontScale="90000"/>
          </a:bodyPr>
          <a:lstStyle/>
          <a:p>
            <a:pPr algn="ctr"/>
            <a:r>
              <a:rPr lang="en-US" dirty="0">
                <a:solidFill>
                  <a:schemeClr val="tx1"/>
                </a:solidFill>
              </a:rPr>
              <a:t>PFAS Source Track Down in Cooperation with Site Remediation and Air Programs</a:t>
            </a:r>
          </a:p>
        </p:txBody>
      </p:sp>
      <p:sp>
        <p:nvSpPr>
          <p:cNvPr id="3" name="Content Placeholder 2"/>
          <p:cNvSpPr>
            <a:spLocks noGrp="1"/>
          </p:cNvSpPr>
          <p:nvPr>
            <p:ph idx="1"/>
          </p:nvPr>
        </p:nvSpPr>
        <p:spPr>
          <a:xfrm>
            <a:off x="35983" y="1600200"/>
            <a:ext cx="4840817" cy="5181600"/>
          </a:xfrm>
        </p:spPr>
        <p:txBody>
          <a:bodyPr>
            <a:normAutofit fontScale="62500" lnSpcReduction="20000"/>
          </a:bodyPr>
          <a:lstStyle/>
          <a:p>
            <a:r>
              <a:rPr lang="en-US" sz="3800" dirty="0">
                <a:solidFill>
                  <a:schemeClr val="tx1"/>
                </a:solidFill>
              </a:rPr>
              <a:t>A research and implementation effort to identify potential sources of Perfluoroalkyl Substances (PFAS) to NJ’s environment</a:t>
            </a:r>
          </a:p>
          <a:p>
            <a:pPr lvl="1"/>
            <a:r>
              <a:rPr lang="en-US" sz="3200" dirty="0">
                <a:solidFill>
                  <a:schemeClr val="tx1"/>
                </a:solidFill>
              </a:rPr>
              <a:t>Review of identified contaminated wells and surrounding industrial facilities</a:t>
            </a:r>
          </a:p>
          <a:p>
            <a:pPr lvl="1"/>
            <a:endParaRPr lang="en-US" sz="1300" dirty="0">
              <a:solidFill>
                <a:schemeClr val="tx1"/>
              </a:solidFill>
            </a:endParaRPr>
          </a:p>
          <a:p>
            <a:pPr lvl="1"/>
            <a:r>
              <a:rPr lang="en-US" sz="3200" dirty="0">
                <a:solidFill>
                  <a:schemeClr val="tx1"/>
                </a:solidFill>
              </a:rPr>
              <a:t>Review of NAICS and SIC codes to determine likely, potential sources,</a:t>
            </a:r>
          </a:p>
          <a:p>
            <a:pPr lvl="1"/>
            <a:endParaRPr lang="en-US" sz="1300" dirty="0">
              <a:solidFill>
                <a:schemeClr val="tx1"/>
              </a:solidFill>
            </a:endParaRPr>
          </a:p>
          <a:p>
            <a:pPr lvl="1"/>
            <a:r>
              <a:rPr lang="en-US" sz="3200" dirty="0">
                <a:solidFill>
                  <a:schemeClr val="tx1"/>
                </a:solidFill>
              </a:rPr>
              <a:t>Review of air permits</a:t>
            </a:r>
          </a:p>
          <a:p>
            <a:pPr lvl="1"/>
            <a:endParaRPr lang="en-US" sz="1300" dirty="0">
              <a:solidFill>
                <a:schemeClr val="tx1"/>
              </a:solidFill>
            </a:endParaRPr>
          </a:p>
          <a:p>
            <a:pPr lvl="1"/>
            <a:r>
              <a:rPr lang="en-US" sz="3200" dirty="0">
                <a:solidFill>
                  <a:schemeClr val="tx1"/>
                </a:solidFill>
              </a:rPr>
              <a:t>Site inspections, working with DEP Compliance and Enforcement, in determining the occurrence, fate and transport of PFAS by examining methods of use and current pollution controls</a:t>
            </a:r>
            <a:r>
              <a:rPr lang="en-US" sz="3200" dirty="0"/>
              <a: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29200" y="2384008"/>
            <a:ext cx="4038600" cy="2949995"/>
          </a:xfrm>
          <a:prstGeom prst="rect">
            <a:avLst/>
          </a:prstGeom>
          <a:noFill/>
          <a:ln>
            <a:solidFill>
              <a:schemeClr val="tx1"/>
            </a:solidFill>
          </a:ln>
        </p:spPr>
      </p:pic>
    </p:spTree>
    <p:extLst>
      <p:ext uri="{BB962C8B-B14F-4D97-AF65-F5344CB8AC3E}">
        <p14:creationId xmlns:p14="http://schemas.microsoft.com/office/powerpoint/2010/main" val="306587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fontScale="90000"/>
          </a:bodyPr>
          <a:lstStyle/>
          <a:p>
            <a:r>
              <a:rPr lang="en-US" sz="3600" dirty="0">
                <a:solidFill>
                  <a:prstClr val="black"/>
                </a:solidFill>
              </a:rPr>
              <a:t>Health-Based Standard Setting for PFAS</a:t>
            </a:r>
            <a:r>
              <a:rPr lang="en-US" sz="3600" cap="none" dirty="0">
                <a:solidFill>
                  <a:prstClr val="black"/>
                </a:solidFill>
              </a:rPr>
              <a:t>s</a:t>
            </a:r>
            <a:r>
              <a:rPr lang="en-US" sz="3600" dirty="0">
                <a:solidFill>
                  <a:prstClr val="black"/>
                </a:solidFill>
              </a:rPr>
              <a:t> </a:t>
            </a:r>
            <a:endParaRPr lang="en-US" dirty="0"/>
          </a:p>
        </p:txBody>
      </p:sp>
      <p:sp>
        <p:nvSpPr>
          <p:cNvPr id="3" name="Content Placeholder 2"/>
          <p:cNvSpPr>
            <a:spLocks noGrp="1"/>
          </p:cNvSpPr>
          <p:nvPr>
            <p:ph idx="1"/>
          </p:nvPr>
        </p:nvSpPr>
        <p:spPr>
          <a:xfrm>
            <a:off x="533400" y="1905000"/>
            <a:ext cx="8458200" cy="4175130"/>
          </a:xfrm>
        </p:spPr>
        <p:txBody>
          <a:bodyPr>
            <a:normAutofit/>
          </a:bodyPr>
          <a:lstStyle/>
          <a:p>
            <a:r>
              <a:rPr lang="en-US" dirty="0">
                <a:solidFill>
                  <a:schemeClr val="tx1"/>
                </a:solidFill>
              </a:rPr>
              <a:t>PFNA (Perfluorononanoic Acid) –MCL adopted September 2018 – 13 ng/L</a:t>
            </a:r>
          </a:p>
          <a:p>
            <a:r>
              <a:rPr lang="en-US" dirty="0">
                <a:solidFill>
                  <a:schemeClr val="tx1"/>
                </a:solidFill>
              </a:rPr>
              <a:t>PFOA (Perfluorooctanoic Acid) – DWQI recommended MCL – 14 ng/L</a:t>
            </a:r>
          </a:p>
          <a:p>
            <a:r>
              <a:rPr lang="en-US" dirty="0">
                <a:solidFill>
                  <a:schemeClr val="tx1"/>
                </a:solidFill>
              </a:rPr>
              <a:t>PFOS (Perfluorooctanoic Sulfonate) – DWQI recommended MCL – 13 ng/L</a:t>
            </a:r>
          </a:p>
        </p:txBody>
      </p:sp>
    </p:spTree>
    <p:extLst>
      <p:ext uri="{BB962C8B-B14F-4D97-AF65-F5344CB8AC3E}">
        <p14:creationId xmlns:p14="http://schemas.microsoft.com/office/powerpoint/2010/main" val="3471054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a:noAutofit/>
          </a:bodyPr>
          <a:lstStyle/>
          <a:p>
            <a:r>
              <a:rPr lang="en-US" sz="2800" b="1" dirty="0">
                <a:solidFill>
                  <a:schemeClr val="tx1"/>
                </a:solidFill>
              </a:rPr>
              <a:t>Monitoring and Targeted Research of Selected Chemical Contaminants in New Jersey Fish</a:t>
            </a:r>
            <a:endParaRPr lang="en-US" sz="2800" dirty="0">
              <a:solidFill>
                <a:schemeClr val="tx1"/>
              </a:solidFill>
            </a:endParaRPr>
          </a:p>
        </p:txBody>
      </p:sp>
      <p:sp>
        <p:nvSpPr>
          <p:cNvPr id="3" name="Content Placeholder 2"/>
          <p:cNvSpPr>
            <a:spLocks noGrp="1"/>
          </p:cNvSpPr>
          <p:nvPr>
            <p:ph idx="1"/>
          </p:nvPr>
        </p:nvSpPr>
        <p:spPr>
          <a:xfrm>
            <a:off x="381000" y="1676400"/>
            <a:ext cx="5257800" cy="5256864"/>
          </a:xfrm>
        </p:spPr>
        <p:txBody>
          <a:bodyPr>
            <a:normAutofit fontScale="77500" lnSpcReduction="20000"/>
          </a:bodyPr>
          <a:lstStyle/>
          <a:p>
            <a:r>
              <a:rPr lang="en-US" b="1" dirty="0">
                <a:solidFill>
                  <a:schemeClr val="tx1"/>
                </a:solidFill>
              </a:rPr>
              <a:t>Task 1 - Routine Monitoring of Toxics in Fish</a:t>
            </a:r>
            <a:endParaRPr lang="en-US" dirty="0">
              <a:solidFill>
                <a:schemeClr val="tx1"/>
              </a:solidFill>
            </a:endParaRPr>
          </a:p>
          <a:p>
            <a:pPr lvl="1"/>
            <a:r>
              <a:rPr lang="en-US" dirty="0">
                <a:solidFill>
                  <a:schemeClr val="tx1"/>
                </a:solidFill>
              </a:rPr>
              <a:t>Includes the monitoring of fish tissue statewide, evaluating multiple target contaminants, fish species and water bodies;</a:t>
            </a:r>
          </a:p>
          <a:p>
            <a:pPr lvl="1"/>
            <a:endParaRPr lang="en-US" sz="1500" dirty="0">
              <a:solidFill>
                <a:schemeClr val="tx1"/>
              </a:solidFill>
            </a:endParaRPr>
          </a:p>
          <a:p>
            <a:pPr lvl="1"/>
            <a:r>
              <a:rPr lang="en-US" dirty="0">
                <a:solidFill>
                  <a:schemeClr val="tx1"/>
                </a:solidFill>
              </a:rPr>
              <a:t>Informs the appropriateness of current fish consumption advisories and need for modifications;</a:t>
            </a:r>
          </a:p>
          <a:p>
            <a:pPr lvl="1"/>
            <a:endParaRPr lang="en-US" sz="1500" dirty="0">
              <a:solidFill>
                <a:schemeClr val="tx1"/>
              </a:solidFill>
            </a:endParaRPr>
          </a:p>
          <a:p>
            <a:pPr lvl="1"/>
            <a:r>
              <a:rPr lang="en-US" dirty="0">
                <a:solidFill>
                  <a:schemeClr val="tx1"/>
                </a:solidFill>
              </a:rPr>
              <a:t>Examine new species, contaminants, and waterbodies; and</a:t>
            </a:r>
          </a:p>
          <a:p>
            <a:pPr lvl="1"/>
            <a:endParaRPr lang="en-US" sz="1500" dirty="0">
              <a:solidFill>
                <a:schemeClr val="tx1"/>
              </a:solidFill>
            </a:endParaRPr>
          </a:p>
          <a:p>
            <a:pPr lvl="1"/>
            <a:r>
              <a:rPr lang="en-US" dirty="0">
                <a:solidFill>
                  <a:schemeClr val="tx1"/>
                </a:solidFill>
              </a:rPr>
              <a:t>Support education and outreach efforts in protecting the public.</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3600" y="1905000"/>
            <a:ext cx="3063138" cy="4073592"/>
          </a:xfrm>
          <a:prstGeom prst="rect">
            <a:avLst/>
          </a:prstGeom>
        </p:spPr>
      </p:pic>
      <p:sp>
        <p:nvSpPr>
          <p:cNvPr id="6" name="TextBox 5"/>
          <p:cNvSpPr txBox="1"/>
          <p:nvPr/>
        </p:nvSpPr>
        <p:spPr>
          <a:xfrm>
            <a:off x="8222202" y="5602602"/>
            <a:ext cx="914400" cy="369332"/>
          </a:xfrm>
          <a:prstGeom prst="rect">
            <a:avLst/>
          </a:prstGeom>
          <a:noFill/>
        </p:spPr>
        <p:txBody>
          <a:bodyPr wrap="square" rtlCol="0">
            <a:spAutoFit/>
          </a:bodyPr>
          <a:lstStyle/>
          <a:p>
            <a:r>
              <a:rPr lang="en-US" sz="900" i="1" dirty="0">
                <a:solidFill>
                  <a:srgbClr val="0070C0"/>
                </a:solidFill>
              </a:rPr>
              <a:t>Bruce Ruppel, DSREH</a:t>
            </a:r>
          </a:p>
        </p:txBody>
      </p:sp>
    </p:spTree>
    <p:extLst>
      <p:ext uri="{BB962C8B-B14F-4D97-AF65-F5344CB8AC3E}">
        <p14:creationId xmlns:p14="http://schemas.microsoft.com/office/powerpoint/2010/main" val="3004855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78" y="228600"/>
            <a:ext cx="8686800" cy="838200"/>
          </a:xfrm>
        </p:spPr>
        <p:txBody>
          <a:bodyPr>
            <a:noAutofit/>
          </a:bodyPr>
          <a:lstStyle/>
          <a:p>
            <a:r>
              <a:rPr lang="en-US" sz="2800" b="1" dirty="0">
                <a:solidFill>
                  <a:schemeClr val="tx1"/>
                </a:solidFill>
              </a:rPr>
              <a:t>Monitoring and Targeted Research of Selected Chemical Contaminants in New Jersey Fish</a:t>
            </a:r>
            <a:endParaRPr lang="en-US" sz="2800" dirty="0">
              <a:solidFill>
                <a:schemeClr val="tx1"/>
              </a:solidFill>
            </a:endParaRPr>
          </a:p>
        </p:txBody>
      </p:sp>
      <p:sp>
        <p:nvSpPr>
          <p:cNvPr id="3" name="Content Placeholder 2"/>
          <p:cNvSpPr>
            <a:spLocks noGrp="1"/>
          </p:cNvSpPr>
          <p:nvPr>
            <p:ph idx="1"/>
          </p:nvPr>
        </p:nvSpPr>
        <p:spPr>
          <a:xfrm>
            <a:off x="152400" y="1447800"/>
            <a:ext cx="4495800" cy="5410200"/>
          </a:xfrm>
        </p:spPr>
        <p:txBody>
          <a:bodyPr>
            <a:normAutofit fontScale="32500" lnSpcReduction="20000"/>
          </a:bodyPr>
          <a:lstStyle/>
          <a:p>
            <a:r>
              <a:rPr lang="en-US" sz="6200" b="1" dirty="0">
                <a:solidFill>
                  <a:schemeClr val="tx1"/>
                </a:solidFill>
              </a:rPr>
              <a:t>Task 2- Investigate Levels of Perfluoroalkyl Substances (PFAS) in NJ Fish Species</a:t>
            </a:r>
          </a:p>
          <a:p>
            <a:endParaRPr lang="en-US" sz="3000" b="1" dirty="0">
              <a:solidFill>
                <a:schemeClr val="tx1"/>
              </a:solidFill>
            </a:endParaRPr>
          </a:p>
          <a:p>
            <a:pPr marL="569913" lvl="1" indent="-225425"/>
            <a:r>
              <a:rPr lang="en-US" sz="6000" dirty="0">
                <a:solidFill>
                  <a:schemeClr val="tx1"/>
                </a:solidFill>
              </a:rPr>
              <a:t>As an emerging compound, PFAS, particularly PFOS, have been found to accumulate in fish tissue if a source is present.</a:t>
            </a:r>
          </a:p>
          <a:p>
            <a:pPr marL="569913" lvl="1" indent="-225425"/>
            <a:endParaRPr lang="en-US" sz="6000" dirty="0">
              <a:solidFill>
                <a:schemeClr val="tx1"/>
              </a:solidFill>
            </a:endParaRPr>
          </a:p>
          <a:p>
            <a:pPr marL="569913" lvl="1" indent="-225425"/>
            <a:r>
              <a:rPr lang="en-US" sz="6000" dirty="0">
                <a:solidFill>
                  <a:schemeClr val="tx1"/>
                </a:solidFill>
              </a:rPr>
              <a:t>Contamination has been identified in public and private drinking water wells, and potential sources have been identified, NJ fish and consumers may be impacted.</a:t>
            </a:r>
          </a:p>
          <a:p>
            <a:pPr marL="569913" lvl="1" indent="-225425"/>
            <a:endParaRPr lang="en-US" sz="6000" dirty="0">
              <a:solidFill>
                <a:schemeClr val="tx1"/>
              </a:solidFill>
            </a:endParaRPr>
          </a:p>
          <a:p>
            <a:pPr marL="569913" lvl="1" indent="-225425"/>
            <a:r>
              <a:rPr lang="en-US" sz="6000" dirty="0">
                <a:solidFill>
                  <a:schemeClr val="tx1"/>
                </a:solidFill>
              </a:rPr>
              <a:t>Concentrations in fish tissue will be quantified and evaluated along with health criteria.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8200" y="2125270"/>
            <a:ext cx="4495800" cy="3433367"/>
          </a:xfrm>
          <a:prstGeom prst="rect">
            <a:avLst/>
          </a:prstGeom>
          <a:ln>
            <a:solidFill>
              <a:schemeClr val="tx1"/>
            </a:solidFill>
          </a:ln>
        </p:spPr>
      </p:pic>
      <p:sp>
        <p:nvSpPr>
          <p:cNvPr id="5" name="TextBox 4"/>
          <p:cNvSpPr txBox="1"/>
          <p:nvPr/>
        </p:nvSpPr>
        <p:spPr>
          <a:xfrm>
            <a:off x="4532316" y="5327801"/>
            <a:ext cx="1030289" cy="230832"/>
          </a:xfrm>
          <a:prstGeom prst="rect">
            <a:avLst/>
          </a:prstGeom>
          <a:noFill/>
        </p:spPr>
        <p:txBody>
          <a:bodyPr wrap="square" rtlCol="0">
            <a:spAutoFit/>
          </a:bodyPr>
          <a:lstStyle/>
          <a:p>
            <a:r>
              <a:rPr lang="en-US" sz="900" i="1" dirty="0">
                <a:solidFill>
                  <a:srgbClr val="FFFFFF"/>
                </a:solidFill>
              </a:rPr>
              <a:t>Passaic River</a:t>
            </a:r>
          </a:p>
        </p:txBody>
      </p:sp>
    </p:spTree>
    <p:extLst>
      <p:ext uri="{BB962C8B-B14F-4D97-AF65-F5344CB8AC3E}">
        <p14:creationId xmlns:p14="http://schemas.microsoft.com/office/powerpoint/2010/main" val="3826755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839200" cy="1066800"/>
          </a:xfrm>
        </p:spPr>
        <p:txBody>
          <a:bodyPr>
            <a:normAutofit fontScale="90000"/>
          </a:bodyPr>
          <a:lstStyle/>
          <a:p>
            <a:r>
              <a:rPr lang="en-US" sz="3600" dirty="0">
                <a:solidFill>
                  <a:srgbClr val="002060"/>
                </a:solidFill>
                <a:effectLst>
                  <a:outerShdw blurRad="50800" dist="50800" dir="5400000" algn="ctr" rotWithShape="0">
                    <a:schemeClr val="bg1"/>
                  </a:outerShdw>
                </a:effectLst>
              </a:rPr>
              <a:t>Comprehensive Estuarine Fish Inventory Program: Great Bay-Mullica River – Year 3 </a:t>
            </a:r>
            <a:br>
              <a:rPr lang="en-US" sz="3600" dirty="0">
                <a:solidFill>
                  <a:srgbClr val="002060"/>
                </a:solidFill>
                <a:effectLst>
                  <a:outerShdw blurRad="50800" dist="50800" dir="5400000" algn="ctr" rotWithShape="0">
                    <a:schemeClr val="bg1"/>
                  </a:outerShdw>
                </a:effectLst>
              </a:rPr>
            </a:br>
            <a:r>
              <a:rPr lang="en-US" sz="2400" dirty="0">
                <a:solidFill>
                  <a:schemeClr val="tx1"/>
                </a:solidFill>
                <a:effectLst>
                  <a:outerShdw blurRad="50800" dist="50800" dir="5400000" algn="ctr" rotWithShape="0">
                    <a:schemeClr val="bg1"/>
                  </a:outerShdw>
                </a:effectLst>
              </a:rPr>
              <a:t>Kenneth W. Able and Thomas M. </a:t>
            </a:r>
            <a:r>
              <a:rPr lang="en-US" sz="2400" dirty="0" err="1">
                <a:solidFill>
                  <a:schemeClr val="tx1"/>
                </a:solidFill>
                <a:effectLst>
                  <a:outerShdw blurRad="50800" dist="50800" dir="5400000" algn="ctr" rotWithShape="0">
                    <a:schemeClr val="bg1"/>
                  </a:outerShdw>
                </a:effectLst>
              </a:rPr>
              <a:t>Grothues</a:t>
            </a:r>
            <a:r>
              <a:rPr lang="en-US" sz="2400" dirty="0">
                <a:solidFill>
                  <a:schemeClr val="tx1"/>
                </a:solidFill>
                <a:effectLst>
                  <a:outerShdw blurRad="50800" dist="50800" dir="5400000" algn="ctr" rotWithShape="0">
                    <a:schemeClr val="bg1"/>
                  </a:outerShdw>
                </a:effectLst>
              </a:rPr>
              <a:t>, Rutgers University</a:t>
            </a:r>
          </a:p>
        </p:txBody>
      </p:sp>
      <p:sp>
        <p:nvSpPr>
          <p:cNvPr id="3" name="Subtitle 2"/>
          <p:cNvSpPr>
            <a:spLocks noGrp="1"/>
          </p:cNvSpPr>
          <p:nvPr>
            <p:ph idx="1"/>
          </p:nvPr>
        </p:nvSpPr>
        <p:spPr>
          <a:xfrm>
            <a:off x="304800" y="1752600"/>
            <a:ext cx="4524653" cy="5105400"/>
          </a:xfrm>
        </p:spPr>
        <p:txBody>
          <a:bodyPr>
            <a:noAutofit/>
          </a:bodyPr>
          <a:lstStyle/>
          <a:p>
            <a:r>
              <a:rPr lang="en-US" sz="2000" b="1" dirty="0">
                <a:solidFill>
                  <a:schemeClr val="tx1"/>
                </a:solidFill>
              </a:rPr>
              <a:t>Objectives: </a:t>
            </a:r>
            <a:r>
              <a:rPr lang="en-US" sz="1800" dirty="0">
                <a:solidFill>
                  <a:schemeClr val="tx1"/>
                </a:solidFill>
              </a:rPr>
              <a:t>Assess the current status of New Jersey estuaries. Examine water quality, habitat characteristics, and distribution and abundance of fishes and ecologically important invertebrates such as crabs and jellyfishes</a:t>
            </a:r>
          </a:p>
          <a:p>
            <a:endParaRPr lang="en-US" sz="1800" dirty="0">
              <a:solidFill>
                <a:schemeClr val="tx1"/>
              </a:solidFill>
            </a:endParaRPr>
          </a:p>
          <a:p>
            <a:r>
              <a:rPr lang="en-US" sz="2000" b="1" dirty="0">
                <a:solidFill>
                  <a:schemeClr val="tx1"/>
                </a:solidFill>
              </a:rPr>
              <a:t>Benefits: </a:t>
            </a:r>
            <a:r>
              <a:rPr lang="en-US" sz="1800" dirty="0">
                <a:solidFill>
                  <a:schemeClr val="tx1"/>
                </a:solidFill>
              </a:rPr>
              <a:t>These data are critical for recreational and commercial fisheries management programs within NJDEP and federal agencies to better understand the relationships between changing environmental conditions, larval and juvenile fish dynamics, stock assessments and in supporting  the appropriate fishery management planning and decision making</a:t>
            </a:r>
            <a:r>
              <a:rPr lang="en-US" sz="1600" dirty="0">
                <a:solidFill>
                  <a:schemeClr val="tx1"/>
                </a:solidFill>
              </a:rPr>
              <a:t>.</a:t>
            </a:r>
          </a:p>
          <a:p>
            <a:endParaRPr lang="en-US" sz="1600" dirty="0">
              <a:solidFill>
                <a:srgbClr val="002060"/>
              </a:solidFill>
            </a:endParaRPr>
          </a:p>
          <a:p>
            <a:endParaRPr lang="en-US" sz="1600" dirty="0">
              <a:solidFill>
                <a:srgbClr val="002060"/>
              </a:solidFill>
            </a:endParaRPr>
          </a:p>
        </p:txBody>
      </p:sp>
      <p:pic>
        <p:nvPicPr>
          <p:cNvPr id="4" name="Picture 3"/>
          <p:cNvPicPr>
            <a:picLocks noChangeAspect="1"/>
          </p:cNvPicPr>
          <p:nvPr/>
        </p:nvPicPr>
        <p:blipFill>
          <a:blip r:embed="rId2"/>
          <a:stretch>
            <a:fillRect/>
          </a:stretch>
        </p:blipFill>
        <p:spPr>
          <a:xfrm>
            <a:off x="4829453" y="1752600"/>
            <a:ext cx="4314547" cy="5029200"/>
          </a:xfrm>
          <a:prstGeom prst="rect">
            <a:avLst/>
          </a:prstGeom>
        </p:spPr>
      </p:pic>
    </p:spTree>
    <p:extLst>
      <p:ext uri="{BB962C8B-B14F-4D97-AF65-F5344CB8AC3E}">
        <p14:creationId xmlns:p14="http://schemas.microsoft.com/office/powerpoint/2010/main" val="4228072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1070518"/>
          </a:xfrm>
        </p:spPr>
        <p:txBody>
          <a:bodyPr>
            <a:normAutofit/>
          </a:bodyPr>
          <a:lstStyle/>
          <a:p>
            <a:pPr lvl="0" defTabSz="457200">
              <a:lnSpc>
                <a:spcPct val="100000"/>
              </a:lnSpc>
              <a:spcBef>
                <a:spcPts val="0"/>
              </a:spcBef>
            </a:pPr>
            <a:r>
              <a:rPr lang="en-US" sz="3100" b="1" dirty="0">
                <a:solidFill>
                  <a:srgbClr val="0070C0"/>
                </a:solidFill>
                <a:effectLst/>
              </a:rPr>
              <a:t>NJ’s Coastal Estuaries Inventory – year 3</a:t>
            </a:r>
            <a:br>
              <a:rPr lang="en-US" sz="3200" b="1" dirty="0">
                <a:solidFill>
                  <a:srgbClr val="0070C0"/>
                </a:solidFill>
                <a:effectLst/>
              </a:rPr>
            </a:br>
            <a:r>
              <a:rPr lang="en-US" sz="2400" spc="0" dirty="0">
                <a:solidFill>
                  <a:schemeClr val="tx1"/>
                </a:solidFill>
                <a:effectLst/>
                <a:ea typeface="+mn-ea"/>
                <a:cs typeface="+mn-cs"/>
              </a:rPr>
              <a:t>Mark Sullivan and Steve Evert, Stockton University</a:t>
            </a:r>
            <a:endParaRPr lang="en-US" sz="2800" dirty="0">
              <a:solidFill>
                <a:schemeClr val="tx1"/>
              </a:solidFill>
              <a:effectLst/>
            </a:endParaRPr>
          </a:p>
        </p:txBody>
      </p:sp>
      <p:sp>
        <p:nvSpPr>
          <p:cNvPr id="3" name="Subtitle 2"/>
          <p:cNvSpPr>
            <a:spLocks noGrp="1"/>
          </p:cNvSpPr>
          <p:nvPr>
            <p:ph idx="1"/>
          </p:nvPr>
        </p:nvSpPr>
        <p:spPr>
          <a:xfrm>
            <a:off x="304801" y="1828800"/>
            <a:ext cx="6019799" cy="5029200"/>
          </a:xfrm>
        </p:spPr>
        <p:txBody>
          <a:bodyPr>
            <a:noAutofit/>
          </a:bodyPr>
          <a:lstStyle/>
          <a:p>
            <a:r>
              <a:rPr lang="en-US" sz="2000" b="1" dirty="0">
                <a:solidFill>
                  <a:srgbClr val="000000"/>
                </a:solidFill>
                <a:latin typeface="Times New Roman" panose="02020603050405020304" pitchFamily="18" charset="0"/>
              </a:rPr>
              <a:t>Objective 1 – </a:t>
            </a:r>
            <a:r>
              <a:rPr lang="en-US" sz="2000" dirty="0">
                <a:solidFill>
                  <a:srgbClr val="000000"/>
                </a:solidFill>
                <a:latin typeface="Times New Roman" panose="02020603050405020304" pitchFamily="18" charset="0"/>
              </a:rPr>
              <a:t>Foster</a:t>
            </a:r>
            <a:r>
              <a:rPr lang="en-US" sz="2000" b="1" dirty="0">
                <a:solidFill>
                  <a:srgbClr val="000000"/>
                </a:solidFill>
                <a:latin typeface="Times New Roman" panose="02020603050405020304" pitchFamily="18" charset="0"/>
              </a:rPr>
              <a:t> </a:t>
            </a:r>
            <a:r>
              <a:rPr lang="en-US" sz="2000" dirty="0">
                <a:solidFill>
                  <a:srgbClr val="000000"/>
                </a:solidFill>
                <a:latin typeface="Times New Roman" panose="02020603050405020304" pitchFamily="18" charset="0"/>
              </a:rPr>
              <a:t>cooperation with local stakeholders and colleagues through data collection, training, collaboration, and data transfer. </a:t>
            </a:r>
            <a:endParaRPr lang="en-US" sz="800" dirty="0">
              <a:solidFill>
                <a:srgbClr val="000000"/>
              </a:solidFill>
              <a:latin typeface="Times New Roman" panose="02020603050405020304" pitchFamily="18" charset="0"/>
            </a:endParaRPr>
          </a:p>
          <a:p>
            <a:r>
              <a:rPr lang="en-US" sz="2000" b="1" dirty="0">
                <a:solidFill>
                  <a:srgbClr val="000000"/>
                </a:solidFill>
                <a:latin typeface="Times New Roman" panose="02020603050405020304" pitchFamily="18" charset="0"/>
              </a:rPr>
              <a:t>Objective 2 – </a:t>
            </a:r>
            <a:r>
              <a:rPr lang="en-US" sz="2000" dirty="0">
                <a:solidFill>
                  <a:srgbClr val="000000"/>
                </a:solidFill>
                <a:latin typeface="Times New Roman" panose="02020603050405020304" pitchFamily="18" charset="0"/>
              </a:rPr>
              <a:t>Collect accurate and comprehensive scientific data that is relevant to multiple life stages of commercial and recreational species managed by DEP / ASMFC. </a:t>
            </a:r>
          </a:p>
          <a:p>
            <a:r>
              <a:rPr lang="en-US" sz="2000" b="1" dirty="0">
                <a:solidFill>
                  <a:srgbClr val="000000"/>
                </a:solidFill>
                <a:latin typeface="Times New Roman" panose="02020603050405020304" pitchFamily="18" charset="0"/>
              </a:rPr>
              <a:t>Objective 3 – </a:t>
            </a:r>
            <a:r>
              <a:rPr lang="en-US" sz="2000" dirty="0">
                <a:solidFill>
                  <a:srgbClr val="000000"/>
                </a:solidFill>
                <a:latin typeface="Times New Roman" panose="02020603050405020304" pitchFamily="18" charset="0"/>
              </a:rPr>
              <a:t>Produce data reports for DEP fishery scientists in stock assessment and population model development. </a:t>
            </a:r>
          </a:p>
          <a:p>
            <a:r>
              <a:rPr lang="en-US" sz="2000" b="1" dirty="0">
                <a:solidFill>
                  <a:srgbClr val="000000"/>
                </a:solidFill>
                <a:latin typeface="Times New Roman" panose="02020603050405020304" pitchFamily="18" charset="0"/>
              </a:rPr>
              <a:t>Objective 4 - </a:t>
            </a:r>
            <a:r>
              <a:rPr lang="en-US" sz="2000" dirty="0">
                <a:solidFill>
                  <a:srgbClr val="000000"/>
                </a:solidFill>
                <a:latin typeface="Times New Roman" panose="02020603050405020304" pitchFamily="18" charset="0"/>
              </a:rPr>
              <a:t>Develop protocols that are transferable to other systems/estuaries in NJ.</a:t>
            </a:r>
          </a:p>
        </p:txBody>
      </p:sp>
      <p:pic>
        <p:nvPicPr>
          <p:cNvPr id="8" name="Picture 7"/>
          <p:cNvPicPr>
            <a:picLocks noChangeAspect="1"/>
          </p:cNvPicPr>
          <p:nvPr/>
        </p:nvPicPr>
        <p:blipFill>
          <a:blip r:embed="rId2"/>
          <a:stretch>
            <a:fillRect/>
          </a:stretch>
        </p:blipFill>
        <p:spPr>
          <a:xfrm>
            <a:off x="6477000" y="1527718"/>
            <a:ext cx="2209799" cy="1990524"/>
          </a:xfrm>
          <a:prstGeom prst="rect">
            <a:avLst/>
          </a:prstGeom>
        </p:spPr>
      </p:pic>
      <p:pic>
        <p:nvPicPr>
          <p:cNvPr id="9" name="Picture 8"/>
          <p:cNvPicPr>
            <a:picLocks noChangeAspect="1"/>
          </p:cNvPicPr>
          <p:nvPr/>
        </p:nvPicPr>
        <p:blipFill>
          <a:blip r:embed="rId3"/>
          <a:stretch>
            <a:fillRect/>
          </a:stretch>
        </p:blipFill>
        <p:spPr>
          <a:xfrm>
            <a:off x="6709286" y="5259830"/>
            <a:ext cx="1977514" cy="1598170"/>
          </a:xfrm>
          <a:prstGeom prst="rect">
            <a:avLst/>
          </a:prstGeom>
        </p:spPr>
      </p:pic>
      <p:pic>
        <p:nvPicPr>
          <p:cNvPr id="10" name="Picture 9"/>
          <p:cNvPicPr>
            <a:picLocks noChangeAspect="1"/>
          </p:cNvPicPr>
          <p:nvPr/>
        </p:nvPicPr>
        <p:blipFill>
          <a:blip r:embed="rId4"/>
          <a:stretch>
            <a:fillRect/>
          </a:stretch>
        </p:blipFill>
        <p:spPr>
          <a:xfrm>
            <a:off x="6853499" y="3518242"/>
            <a:ext cx="1609140" cy="1741588"/>
          </a:xfrm>
          <a:prstGeom prst="rect">
            <a:avLst/>
          </a:prstGeom>
        </p:spPr>
      </p:pic>
    </p:spTree>
    <p:extLst>
      <p:ext uri="{BB962C8B-B14F-4D97-AF65-F5344CB8AC3E}">
        <p14:creationId xmlns:p14="http://schemas.microsoft.com/office/powerpoint/2010/main" val="3740589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376448"/>
          </a:xfrm>
        </p:spPr>
        <p:txBody>
          <a:bodyPr>
            <a:noAutofit/>
          </a:bodyPr>
          <a:lstStyle/>
          <a:p>
            <a:r>
              <a:rPr lang="en-US" sz="2400" dirty="0">
                <a:solidFill>
                  <a:srgbClr val="002060"/>
                </a:solidFill>
              </a:rPr>
              <a:t>A Pilot Trap Survey of Artificial Reefs in New Jersey for Monitoring of Black Sea Bass, Tautog, and American Lobster – Year 3 (</a:t>
            </a:r>
            <a:r>
              <a:rPr lang="en-US" sz="2400" dirty="0">
                <a:solidFill>
                  <a:schemeClr val="tx1"/>
                </a:solidFill>
              </a:rPr>
              <a:t>RUTGERS UNIVERSITY)</a:t>
            </a:r>
          </a:p>
        </p:txBody>
      </p:sp>
      <p:sp>
        <p:nvSpPr>
          <p:cNvPr id="3" name="Content Placeholder 2"/>
          <p:cNvSpPr>
            <a:spLocks noGrp="1"/>
          </p:cNvSpPr>
          <p:nvPr>
            <p:ph idx="1"/>
          </p:nvPr>
        </p:nvSpPr>
        <p:spPr>
          <a:xfrm>
            <a:off x="304800" y="1554167"/>
            <a:ext cx="5943600" cy="5303833"/>
          </a:xfrm>
        </p:spPr>
        <p:txBody>
          <a:bodyPr>
            <a:normAutofit fontScale="62500" lnSpcReduction="20000"/>
          </a:bodyPr>
          <a:lstStyle/>
          <a:p>
            <a:pPr defTabSz="457200"/>
            <a:r>
              <a:rPr lang="en-US" b="1" dirty="0">
                <a:solidFill>
                  <a:schemeClr val="tx1"/>
                </a:solidFill>
                <a:latin typeface="Times New Roman" panose="02020603050405020304" pitchFamily="18" charset="0"/>
              </a:rPr>
              <a:t>Objectives: </a:t>
            </a:r>
            <a:r>
              <a:rPr lang="en-US" dirty="0">
                <a:solidFill>
                  <a:prstClr val="black"/>
                </a:solidFill>
                <a:latin typeface="Times New Roman" panose="02020603050405020304" pitchFamily="18" charset="0"/>
              </a:rPr>
              <a:t>1) characterize seasonal and spatial variation in community composition and relative abundance of structure-associated species on artificial reefs off of the New Jersey coast and 2) to provide the information necessary to design a statistically robust trap survey for NJDEP fisheries management programs </a:t>
            </a:r>
          </a:p>
          <a:p>
            <a:pPr defTabSz="457200"/>
            <a:endParaRPr lang="en-US" sz="1600" b="1" dirty="0">
              <a:solidFill>
                <a:srgbClr val="FFFF00"/>
              </a:solidFill>
              <a:latin typeface="Times New Roman" panose="02020603050405020304" pitchFamily="18" charset="0"/>
            </a:endParaRPr>
          </a:p>
          <a:p>
            <a:pPr defTabSz="457200"/>
            <a:r>
              <a:rPr lang="en-US" b="1" dirty="0">
                <a:solidFill>
                  <a:schemeClr val="tx1"/>
                </a:solidFill>
                <a:latin typeface="Times New Roman" panose="02020603050405020304" pitchFamily="18" charset="0"/>
              </a:rPr>
              <a:t>Benefits - </a:t>
            </a:r>
            <a:r>
              <a:rPr lang="en-US" dirty="0">
                <a:solidFill>
                  <a:prstClr val="black"/>
                </a:solidFill>
                <a:latin typeface="Times New Roman" panose="02020603050405020304" pitchFamily="18" charset="0"/>
              </a:rPr>
              <a:t>The data generated will provide: </a:t>
            </a:r>
          </a:p>
          <a:p>
            <a:pPr marL="342900" indent="-342900" defTabSz="457200">
              <a:buFontTx/>
              <a:buAutoNum type="arabicParenBoth"/>
            </a:pPr>
            <a:r>
              <a:rPr lang="en-US" dirty="0">
                <a:solidFill>
                  <a:prstClr val="black"/>
                </a:solidFill>
                <a:latin typeface="Times New Roman" panose="02020603050405020304" pitchFamily="18" charset="0"/>
              </a:rPr>
              <a:t>A characterization of seasonal changes in the fish and invertebrate communities inhabiting two artificial reefs (i.e., Sea Girt and Little Egg Reefs). </a:t>
            </a:r>
          </a:p>
          <a:p>
            <a:pPr marL="342900" indent="-342900" defTabSz="457200">
              <a:buFontTx/>
              <a:buAutoNum type="arabicParenBoth"/>
            </a:pPr>
            <a:r>
              <a:rPr lang="en-US" dirty="0">
                <a:solidFill>
                  <a:prstClr val="black"/>
                </a:solidFill>
                <a:latin typeface="Times New Roman" panose="02020603050405020304" pitchFamily="18" charset="0"/>
              </a:rPr>
              <a:t>A comparison between different artificial reef materials: Concrete-based structures and Metal structures. </a:t>
            </a:r>
          </a:p>
          <a:p>
            <a:pPr marL="342900" indent="-342900" defTabSz="457200">
              <a:buFontTx/>
              <a:buAutoNum type="arabicParenBoth"/>
            </a:pPr>
            <a:r>
              <a:rPr lang="en-US" dirty="0">
                <a:solidFill>
                  <a:prstClr val="black"/>
                </a:solidFill>
                <a:latin typeface="Times New Roman" panose="02020603050405020304" pitchFamily="18" charset="0"/>
              </a:rPr>
              <a:t>Develop design recommendations for a long-term trap survey that can provide a statistically valid index of relative abundance for the three target species.</a:t>
            </a:r>
          </a:p>
        </p:txBody>
      </p:sp>
      <p:sp>
        <p:nvSpPr>
          <p:cNvPr id="4" name="Rectangle 3"/>
          <p:cNvSpPr/>
          <p:nvPr/>
        </p:nvSpPr>
        <p:spPr>
          <a:xfrm>
            <a:off x="514417" y="2209800"/>
            <a:ext cx="8674969" cy="830997"/>
          </a:xfrm>
          <a:prstGeom prst="rect">
            <a:avLst/>
          </a:prstGeom>
        </p:spPr>
        <p:txBody>
          <a:bodyPr wrap="square">
            <a:spAutoFit/>
          </a:bodyPr>
          <a:lstStyle/>
          <a:p>
            <a:pPr defTabSz="457200"/>
            <a:endParaRPr lang="en-US" sz="2400" dirty="0">
              <a:solidFill>
                <a:prstClr val="white"/>
              </a:solidFill>
            </a:endParaRPr>
          </a:p>
          <a:p>
            <a:pPr defTabSz="457200"/>
            <a:r>
              <a:rPr lang="en-US" sz="2400" dirty="0">
                <a:solidFill>
                  <a:prstClr val="white"/>
                </a:solidFill>
              </a:rPr>
              <a:t>                                 </a:t>
            </a:r>
            <a:endParaRPr lang="en-US" sz="2400" b="1" dirty="0"/>
          </a:p>
        </p:txBody>
      </p:sp>
      <p:pic>
        <p:nvPicPr>
          <p:cNvPr id="1026" name="Picture 2" descr="Image result for artificial reef phot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1" y="3435968"/>
            <a:ext cx="1741990" cy="1677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tificial reef 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973" y="1528848"/>
            <a:ext cx="2495550" cy="1907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rtificial reef 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113608"/>
            <a:ext cx="2133600" cy="174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556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400"/>
            <a:ext cx="8686800" cy="838200"/>
          </a:xfrm>
        </p:spPr>
        <p:txBody>
          <a:bodyPr>
            <a:noAutofit/>
          </a:bodyPr>
          <a:lstStyle/>
          <a:p>
            <a:r>
              <a:rPr lang="en-US" cap="none" dirty="0">
                <a:solidFill>
                  <a:schemeClr val="tx1"/>
                </a:solidFill>
                <a:effectLst/>
              </a:rPr>
              <a:t>Division of Science and Research</a:t>
            </a:r>
          </a:p>
        </p:txBody>
      </p:sp>
      <p:sp>
        <p:nvSpPr>
          <p:cNvPr id="4" name="Content Placeholder 3"/>
          <p:cNvSpPr>
            <a:spLocks noGrp="1"/>
          </p:cNvSpPr>
          <p:nvPr>
            <p:ph idx="1"/>
          </p:nvPr>
        </p:nvSpPr>
        <p:spPr>
          <a:xfrm>
            <a:off x="304800" y="1524002"/>
            <a:ext cx="8686800" cy="4556125"/>
          </a:xfrm>
        </p:spPr>
        <p:txBody>
          <a:bodyPr>
            <a:normAutofit fontScale="70000" lnSpcReduction="20000"/>
          </a:bodyPr>
          <a:lstStyle/>
          <a:p>
            <a:pPr>
              <a:lnSpc>
                <a:spcPct val="120000"/>
              </a:lnSpc>
            </a:pPr>
            <a:r>
              <a:rPr lang="en-US" sz="3800" dirty="0">
                <a:solidFill>
                  <a:schemeClr val="tx1"/>
                </a:solidFill>
              </a:rPr>
              <a:t>Acknowledgements: DSREH Scientists, DEP Programs, Principal Investigators and their Universities </a:t>
            </a:r>
          </a:p>
          <a:p>
            <a:pPr>
              <a:lnSpc>
                <a:spcPct val="80000"/>
              </a:lnSpc>
            </a:pPr>
            <a:endParaRPr lang="en-US" dirty="0">
              <a:solidFill>
                <a:schemeClr val="tx1"/>
              </a:solidFill>
            </a:endParaRPr>
          </a:p>
          <a:p>
            <a:pPr marL="0" indent="0" algn="ctr">
              <a:lnSpc>
                <a:spcPct val="80000"/>
              </a:lnSpc>
              <a:buNone/>
            </a:pPr>
            <a:r>
              <a:rPr lang="en-US" dirty="0">
                <a:solidFill>
                  <a:schemeClr val="tx1"/>
                </a:solidFill>
              </a:rPr>
              <a:t>Director: </a:t>
            </a:r>
            <a:r>
              <a:rPr lang="en-US" dirty="0">
                <a:solidFill>
                  <a:schemeClr val="tx1"/>
                </a:solidFill>
                <a:hlinkClick r:id="rId2"/>
              </a:rPr>
              <a:t>Gary.Buchanan@dep.nj.gov</a:t>
            </a:r>
            <a:endParaRPr lang="en-US" dirty="0">
              <a:solidFill>
                <a:schemeClr val="tx1"/>
              </a:solidFill>
            </a:endParaRPr>
          </a:p>
          <a:p>
            <a:pPr marL="0" indent="0" algn="ctr">
              <a:lnSpc>
                <a:spcPct val="80000"/>
              </a:lnSpc>
              <a:buNone/>
            </a:pPr>
            <a:r>
              <a:rPr lang="en-US" dirty="0">
                <a:solidFill>
                  <a:schemeClr val="tx1"/>
                </a:solidFill>
              </a:rPr>
              <a:t>609-984-6070</a:t>
            </a:r>
          </a:p>
          <a:p>
            <a:pPr marL="0" indent="0" algn="ctr">
              <a:lnSpc>
                <a:spcPct val="80000"/>
              </a:lnSpc>
              <a:buNone/>
            </a:pPr>
            <a:endParaRPr lang="en-US" dirty="0">
              <a:solidFill>
                <a:schemeClr val="tx1"/>
              </a:solidFill>
            </a:endParaRPr>
          </a:p>
          <a:p>
            <a:pPr marL="0" indent="0" algn="ctr">
              <a:lnSpc>
                <a:spcPct val="80000"/>
              </a:lnSpc>
              <a:buNone/>
            </a:pPr>
            <a:r>
              <a:rPr lang="en-US" dirty="0">
                <a:solidFill>
                  <a:schemeClr val="tx1"/>
                </a:solidFill>
              </a:rPr>
              <a:t>Bureau Chief: </a:t>
            </a:r>
            <a:r>
              <a:rPr lang="en-US" dirty="0">
                <a:solidFill>
                  <a:schemeClr val="tx1"/>
                </a:solidFill>
                <a:hlinkClick r:id="rId3"/>
              </a:rPr>
              <a:t>Nick.Procopio@dep.nj.gov</a:t>
            </a:r>
            <a:endParaRPr lang="en-US" dirty="0">
              <a:solidFill>
                <a:schemeClr val="tx1"/>
              </a:solidFill>
            </a:endParaRPr>
          </a:p>
          <a:p>
            <a:pPr marL="0" indent="0" algn="ctr">
              <a:lnSpc>
                <a:spcPct val="80000"/>
              </a:lnSpc>
              <a:buNone/>
            </a:pPr>
            <a:r>
              <a:rPr lang="en-US" sz="2900" dirty="0">
                <a:solidFill>
                  <a:schemeClr val="tx1"/>
                </a:solidFill>
              </a:rPr>
              <a:t>609-633-7713</a:t>
            </a:r>
          </a:p>
          <a:p>
            <a:pPr lvl="1" algn="ctr">
              <a:lnSpc>
                <a:spcPct val="80000"/>
              </a:lnSpc>
              <a:buFont typeface="Wingdings" pitchFamily="2" charset="2"/>
              <a:buChar char="v"/>
            </a:pPr>
            <a:endParaRPr lang="en-US" sz="2900" dirty="0">
              <a:solidFill>
                <a:schemeClr val="tx1"/>
              </a:solidFill>
            </a:endParaRPr>
          </a:p>
          <a:p>
            <a:pPr lvl="1" algn="ctr">
              <a:lnSpc>
                <a:spcPct val="80000"/>
              </a:lnSpc>
              <a:buFont typeface="Wingdings" pitchFamily="2" charset="2"/>
              <a:buChar char="v"/>
            </a:pPr>
            <a:endParaRPr lang="en-US" dirty="0">
              <a:solidFill>
                <a:schemeClr val="tx1"/>
              </a:solidFill>
            </a:endParaRPr>
          </a:p>
          <a:p>
            <a:pPr algn="ctr">
              <a:lnSpc>
                <a:spcPct val="80000"/>
              </a:lnSpc>
            </a:pPr>
            <a:r>
              <a:rPr lang="en-US" sz="3600" dirty="0">
                <a:solidFill>
                  <a:schemeClr val="tx1"/>
                </a:solidFill>
              </a:rPr>
              <a:t>Information and Publications:</a:t>
            </a:r>
          </a:p>
          <a:p>
            <a:pPr marL="0" indent="0" algn="ctr">
              <a:lnSpc>
                <a:spcPct val="80000"/>
              </a:lnSpc>
              <a:buNone/>
            </a:pPr>
            <a:r>
              <a:rPr lang="en-US" sz="3200" dirty="0">
                <a:solidFill>
                  <a:schemeClr val="tx1"/>
                </a:solidFill>
                <a:hlinkClick r:id="rId4"/>
              </a:rPr>
              <a:t>www.nj.gov/dep/dsr/</a:t>
            </a:r>
            <a:r>
              <a:rPr lang="en-US" sz="3200" dirty="0">
                <a:solidFill>
                  <a:schemeClr val="tx1"/>
                </a:solidFill>
              </a:rPr>
              <a:t> </a:t>
            </a:r>
          </a:p>
          <a:p>
            <a:pPr marL="399979" lvl="1" indent="0" algn="ctr">
              <a:lnSpc>
                <a:spcPct val="80000"/>
              </a:lnSpc>
              <a:buNone/>
            </a:pPr>
            <a:endParaRPr lang="en-US" sz="3600" dirty="0">
              <a:solidFill>
                <a:schemeClr val="tx1"/>
              </a:solidFill>
            </a:endParaRPr>
          </a:p>
          <a:p>
            <a:pPr marL="344488" indent="-344488" algn="ctr">
              <a:lnSpc>
                <a:spcPct val="80000"/>
              </a:lnSpc>
            </a:pPr>
            <a:r>
              <a:rPr lang="en-US" sz="4000" dirty="0">
                <a:solidFill>
                  <a:schemeClr val="tx1"/>
                </a:solidFill>
              </a:rPr>
              <a:t>Check for new reports!</a:t>
            </a:r>
          </a:p>
        </p:txBody>
      </p:sp>
    </p:spTree>
    <p:extLst>
      <p:ext uri="{BB962C8B-B14F-4D97-AF65-F5344CB8AC3E}">
        <p14:creationId xmlns:p14="http://schemas.microsoft.com/office/powerpoint/2010/main" val="23860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
                                            <p:txEl>
                                              <p:pRg st="0" end="0"/>
                                            </p:txEl>
                                          </p:spTgt>
                                        </p:tgtEl>
                                        <p:attrNameLst>
                                          <p:attrName>style.color</p:attrName>
                                        </p:attrNameLst>
                                      </p:cBhvr>
                                      <p:to>
                                        <a:schemeClr val="bg1"/>
                                      </p:to>
                                    </p:animClr>
                                    <p:animClr clrSpc="rgb" dir="cw">
                                      <p:cBhvr>
                                        <p:cTn id="7" dur="250" autoRev="1" fill="remove"/>
                                        <p:tgtEl>
                                          <p:spTgt spid="4">
                                            <p:txEl>
                                              <p:pRg st="0" end="0"/>
                                            </p:txEl>
                                          </p:spTgt>
                                        </p:tgtEl>
                                        <p:attrNameLst>
                                          <p:attrName>fillcolor</p:attrName>
                                        </p:attrNameLst>
                                      </p:cBhvr>
                                      <p:to>
                                        <a:schemeClr val="bg1"/>
                                      </p:to>
                                    </p:animClr>
                                    <p:set>
                                      <p:cBhvr>
                                        <p:cTn id="8" dur="250" autoRev="1" fill="remove"/>
                                        <p:tgtEl>
                                          <p:spTgt spid="4">
                                            <p:txEl>
                                              <p:pRg st="0" end="0"/>
                                            </p:txEl>
                                          </p:spTgt>
                                        </p:tgtEl>
                                        <p:attrNameLst>
                                          <p:attrName>fill.type</p:attrName>
                                        </p:attrNameLst>
                                      </p:cBhvr>
                                      <p:to>
                                        <p:strVal val="solid"/>
                                      </p:to>
                                    </p:set>
                                    <p:set>
                                      <p:cBhvr>
                                        <p:cTn id="9" dur="250" autoRev="1" fill="remove"/>
                                        <p:tgtEl>
                                          <p:spTgt spid="4">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4">
                                            <p:txEl>
                                              <p:pRg st="12" end="12"/>
                                            </p:txEl>
                                          </p:spTgt>
                                        </p:tgtEl>
                                      </p:cBhvr>
                                    </p:animEffect>
                                    <p:animScale>
                                      <p:cBhvr>
                                        <p:cTn id="14" dur="250" autoRev="1" fill="hold"/>
                                        <p:tgtEl>
                                          <p:spTgt spid="4">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152400"/>
            <a:ext cx="8229600" cy="1143000"/>
          </a:xfrm>
          <a:prstGeom prst="rect">
            <a:avLst/>
          </a:prstGeom>
        </p:spPr>
        <p:txBody>
          <a:bodyPr vert="horz" lIns="91424" tIns="45712" rIns="91424" bIns="4571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Science Based Support</a:t>
            </a:r>
          </a:p>
        </p:txBody>
      </p:sp>
      <p:sp>
        <p:nvSpPr>
          <p:cNvPr id="3" name="Rectangle 3"/>
          <p:cNvSpPr txBox="1">
            <a:spLocks noChangeArrowheads="1"/>
          </p:cNvSpPr>
          <p:nvPr/>
        </p:nvSpPr>
        <p:spPr>
          <a:xfrm>
            <a:off x="457200" y="1600206"/>
            <a:ext cx="8229600" cy="4525963"/>
          </a:xfrm>
          <a:prstGeom prst="rect">
            <a:avLst/>
          </a:prstGeom>
        </p:spPr>
        <p:txBody>
          <a:bodyPr vert="horz" lIns="91424" tIns="45712" rIns="91424" bIns="45712"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5000"/>
              </a:lnSpc>
            </a:pPr>
            <a:r>
              <a:rPr lang="en-US" dirty="0"/>
              <a:t>Air Monitoring/Modeling</a:t>
            </a:r>
          </a:p>
          <a:p>
            <a:pPr>
              <a:lnSpc>
                <a:spcPct val="115000"/>
              </a:lnSpc>
            </a:pPr>
            <a:r>
              <a:rPr lang="en-US" dirty="0"/>
              <a:t>Fish Monitoring &amp; Consumption Advisories</a:t>
            </a:r>
          </a:p>
          <a:p>
            <a:pPr>
              <a:lnSpc>
                <a:spcPct val="115000"/>
              </a:lnSpc>
            </a:pPr>
            <a:r>
              <a:rPr lang="en-US" dirty="0"/>
              <a:t>Human Health Risk Assessment</a:t>
            </a:r>
          </a:p>
          <a:p>
            <a:pPr>
              <a:lnSpc>
                <a:spcPct val="115000"/>
              </a:lnSpc>
            </a:pPr>
            <a:r>
              <a:rPr lang="en-US" dirty="0"/>
              <a:t>Standards Development </a:t>
            </a:r>
          </a:p>
          <a:p>
            <a:pPr>
              <a:lnSpc>
                <a:spcPct val="115000"/>
              </a:lnSpc>
            </a:pPr>
            <a:r>
              <a:rPr lang="en-US" dirty="0"/>
              <a:t>Data Analysis &amp; Interpretation</a:t>
            </a:r>
          </a:p>
          <a:p>
            <a:pPr>
              <a:lnSpc>
                <a:spcPct val="115000"/>
              </a:lnSpc>
            </a:pPr>
            <a:r>
              <a:rPr lang="en-US" dirty="0"/>
              <a:t>Analytical Chemistry</a:t>
            </a:r>
          </a:p>
          <a:p>
            <a:pPr>
              <a:lnSpc>
                <a:spcPct val="115000"/>
              </a:lnSpc>
            </a:pPr>
            <a:r>
              <a:rPr lang="en-US" dirty="0"/>
              <a:t>Field Investigations and Sample Collection</a:t>
            </a:r>
          </a:p>
          <a:p>
            <a:pPr>
              <a:lnSpc>
                <a:spcPct val="115000"/>
              </a:lnSpc>
            </a:pPr>
            <a:r>
              <a:rPr lang="en-US" dirty="0"/>
              <a:t>Literature Reviews</a:t>
            </a:r>
          </a:p>
        </p:txBody>
      </p:sp>
    </p:spTree>
    <p:extLst>
      <p:ext uri="{BB962C8B-B14F-4D97-AF65-F5344CB8AC3E}">
        <p14:creationId xmlns:p14="http://schemas.microsoft.com/office/powerpoint/2010/main" val="51420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3240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sz="4800" kern="0" dirty="0">
                <a:solidFill>
                  <a:srgbClr val="FFFF00"/>
                </a:solidFill>
                <a:latin typeface="Garamond"/>
              </a:rPr>
              <a:t>Science Advisory Board</a:t>
            </a:r>
          </a:p>
        </p:txBody>
      </p:sp>
      <p:graphicFrame>
        <p:nvGraphicFramePr>
          <p:cNvPr id="6" name="Diagram 5"/>
          <p:cNvGraphicFramePr/>
          <p:nvPr>
            <p:extLst>
              <p:ext uri="{D42A27DB-BD31-4B8C-83A1-F6EECF244321}">
                <p14:modId xmlns:p14="http://schemas.microsoft.com/office/powerpoint/2010/main" val="1515477429"/>
              </p:ext>
            </p:extLst>
          </p:nvPr>
        </p:nvGraphicFramePr>
        <p:xfrm>
          <a:off x="152400" y="1417645"/>
          <a:ext cx="8839200" cy="475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65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610600" cy="838200"/>
          </a:xfrm>
        </p:spPr>
        <p:txBody>
          <a:bodyPr/>
          <a:lstStyle/>
          <a:p>
            <a:r>
              <a:rPr lang="en-US" cap="none" dirty="0">
                <a:solidFill>
                  <a:schemeClr val="tx1"/>
                </a:solidFill>
                <a:effectLst/>
              </a:rPr>
              <a:t>SCIENCE ADVISORY BOARD</a:t>
            </a:r>
            <a:r>
              <a:rPr lang="en-US" dirty="0"/>
              <a:t>	- COMPLETED</a:t>
            </a:r>
          </a:p>
        </p:txBody>
      </p:sp>
      <p:sp>
        <p:nvSpPr>
          <p:cNvPr id="3" name="Content Placeholder 2"/>
          <p:cNvSpPr>
            <a:spLocks noGrp="1"/>
          </p:cNvSpPr>
          <p:nvPr>
            <p:ph idx="1"/>
          </p:nvPr>
        </p:nvSpPr>
        <p:spPr>
          <a:xfrm>
            <a:off x="533400" y="1554167"/>
            <a:ext cx="8458200" cy="4525963"/>
          </a:xfrm>
        </p:spPr>
        <p:txBody>
          <a:bodyPr>
            <a:normAutofit fontScale="70000" lnSpcReduction="20000"/>
          </a:bodyPr>
          <a:lstStyle/>
          <a:p>
            <a:pPr marL="0" indent="0">
              <a:buNone/>
            </a:pPr>
            <a:r>
              <a:rPr lang="en-US" dirty="0">
                <a:solidFill>
                  <a:schemeClr val="tx1"/>
                </a:solidFill>
              </a:rPr>
              <a:t>Completed 2018</a:t>
            </a:r>
          </a:p>
          <a:p>
            <a:r>
              <a:rPr lang="en-US" dirty="0">
                <a:solidFill>
                  <a:schemeClr val="tx1"/>
                </a:solidFill>
              </a:rPr>
              <a:t>Long-term Effects of Eutrophication</a:t>
            </a:r>
          </a:p>
          <a:p>
            <a:r>
              <a:rPr lang="en-US" dirty="0">
                <a:solidFill>
                  <a:schemeClr val="tx1"/>
                </a:solidFill>
              </a:rPr>
              <a:t>Impacts of Dredging and Dredge Material Management on Coastal Ecosystems</a:t>
            </a:r>
          </a:p>
          <a:p>
            <a:r>
              <a:rPr lang="en-US" dirty="0">
                <a:solidFill>
                  <a:schemeClr val="tx1"/>
                </a:solidFill>
              </a:rPr>
              <a:t>Role of Omics (e.g., metabolomics, genomics) and use by DEP for human health risk assessment</a:t>
            </a:r>
          </a:p>
          <a:p>
            <a:endParaRPr lang="en-US" dirty="0">
              <a:solidFill>
                <a:srgbClr val="0000FF"/>
              </a:solidFill>
            </a:endParaRPr>
          </a:p>
          <a:p>
            <a:pPr marL="0" indent="0">
              <a:buNone/>
            </a:pPr>
            <a:r>
              <a:rPr lang="en-US" dirty="0">
                <a:solidFill>
                  <a:schemeClr val="bg1">
                    <a:lumMod val="50000"/>
                  </a:schemeClr>
                </a:solidFill>
              </a:rPr>
              <a:t>Completed 2017</a:t>
            </a:r>
          </a:p>
          <a:p>
            <a:r>
              <a:rPr lang="en-US" dirty="0">
                <a:solidFill>
                  <a:schemeClr val="bg1">
                    <a:lumMod val="50000"/>
                  </a:schemeClr>
                </a:solidFill>
              </a:rPr>
              <a:t>Re-use and Disposal of Hatchery Fish diseased by Furunculosis – April 2017</a:t>
            </a:r>
          </a:p>
          <a:p>
            <a:r>
              <a:rPr lang="en-US" dirty="0">
                <a:solidFill>
                  <a:schemeClr val="bg1">
                    <a:lumMod val="50000"/>
                  </a:schemeClr>
                </a:solidFill>
              </a:rPr>
              <a:t>Marine Dissolved Oxygen – April 2017</a:t>
            </a:r>
          </a:p>
          <a:p>
            <a:r>
              <a:rPr lang="en-US" dirty="0">
                <a:solidFill>
                  <a:schemeClr val="bg1">
                    <a:lumMod val="50000"/>
                  </a:schemeClr>
                </a:solidFill>
              </a:rPr>
              <a:t>Acrylamide Monomer  - April 2017</a:t>
            </a:r>
          </a:p>
          <a:p>
            <a:endParaRPr lang="en-US" dirty="0">
              <a:solidFill>
                <a:srgbClr val="0000FF"/>
              </a:solidFill>
            </a:endParaRPr>
          </a:p>
          <a:p>
            <a:r>
              <a:rPr lang="en-US" b="1" dirty="0">
                <a:solidFill>
                  <a:schemeClr val="tx1"/>
                </a:solidFill>
                <a:hlinkClick r:id="rId2"/>
              </a:rPr>
              <a:t>See http://www.state.nj.us/dep/sab/</a:t>
            </a:r>
            <a:r>
              <a:rPr lang="en-US" b="1" dirty="0">
                <a:solidFill>
                  <a:schemeClr val="tx1"/>
                </a:solidFill>
              </a:rPr>
              <a:t> </a:t>
            </a:r>
          </a:p>
        </p:txBody>
      </p:sp>
    </p:spTree>
    <p:extLst>
      <p:ext uri="{BB962C8B-B14F-4D97-AF65-F5344CB8AC3E}">
        <p14:creationId xmlns:p14="http://schemas.microsoft.com/office/powerpoint/2010/main" val="178242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763000" cy="914400"/>
          </a:xfrm>
          <a:effectLst/>
        </p:spPr>
        <p:txBody>
          <a:bodyPr>
            <a:normAutofit fontScale="90000"/>
          </a:bodyPr>
          <a:lstStyle/>
          <a:p>
            <a:r>
              <a:rPr lang="en-US" dirty="0"/>
              <a:t>Science advisory board – ongoing Work</a:t>
            </a:r>
          </a:p>
        </p:txBody>
      </p:sp>
      <p:sp>
        <p:nvSpPr>
          <p:cNvPr id="3" name="Content Placeholder 2"/>
          <p:cNvSpPr>
            <a:spLocks noGrp="1"/>
          </p:cNvSpPr>
          <p:nvPr>
            <p:ph idx="1"/>
          </p:nvPr>
        </p:nvSpPr>
        <p:spPr>
          <a:xfrm>
            <a:off x="304800" y="1554167"/>
            <a:ext cx="8686800" cy="5075233"/>
          </a:xfrm>
        </p:spPr>
        <p:txBody>
          <a:bodyPr>
            <a:normAutofit fontScale="70000" lnSpcReduction="20000"/>
          </a:bodyPr>
          <a:lstStyle/>
          <a:p>
            <a:r>
              <a:rPr lang="en-US" dirty="0"/>
              <a:t>What are potential human health and environmental exposures to asphalt millings or RAP?</a:t>
            </a:r>
            <a:endParaRPr lang="en-US" dirty="0">
              <a:solidFill>
                <a:schemeClr val="tx1"/>
              </a:solidFill>
            </a:endParaRPr>
          </a:p>
          <a:p>
            <a:r>
              <a:rPr lang="en-US" dirty="0"/>
              <a:t>How can the DEP be proactive in working with citizen scientists throughout the state? </a:t>
            </a:r>
          </a:p>
          <a:p>
            <a:r>
              <a:rPr lang="en-US" dirty="0"/>
              <a:t>What are the actual or potential impacts of seismic testing on ocean resources?  </a:t>
            </a:r>
          </a:p>
          <a:p>
            <a:r>
              <a:rPr lang="en-US" dirty="0"/>
              <a:t>Is there a way of looking at contaminants of emerging concern (CECs) in a broader context and how should DEP approach and manage the thousands of chemicals in use today?</a:t>
            </a:r>
            <a:endParaRPr lang="en-US" dirty="0">
              <a:solidFill>
                <a:schemeClr val="tx1"/>
              </a:solidFill>
            </a:endParaRPr>
          </a:p>
          <a:p>
            <a:r>
              <a:rPr lang="en-US" dirty="0"/>
              <a:t>How could pipeline installation and operation affect groundwater quality in those areas of the Piedmont province?</a:t>
            </a:r>
          </a:p>
          <a:p>
            <a:r>
              <a:rPr lang="en-US" dirty="0"/>
              <a:t>What are the potential impacts to groundwater and air from outdoor food waste composting?</a:t>
            </a:r>
          </a:p>
          <a:p>
            <a:r>
              <a:rPr lang="en-US" dirty="0"/>
              <a:t>What are potential effects on drought, streamflow and flooding in terms of recent weather patterns, broad weather patterns, and expected climate change?</a:t>
            </a:r>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356640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475" y="2743201"/>
            <a:ext cx="8686800" cy="1388712"/>
          </a:xfrm>
        </p:spPr>
        <p:txBody>
          <a:bodyPr>
            <a:normAutofit/>
          </a:bodyPr>
          <a:lstStyle/>
          <a:p>
            <a:r>
              <a:rPr lang="en-US" sz="4400" b="1" cap="none" dirty="0">
                <a:solidFill>
                  <a:schemeClr val="tx1"/>
                </a:solidFill>
                <a:effectLst/>
              </a:rPr>
              <a:t>Completed Research</a:t>
            </a:r>
          </a:p>
        </p:txBody>
      </p:sp>
    </p:spTree>
    <p:extLst>
      <p:ext uri="{BB962C8B-B14F-4D97-AF65-F5344CB8AC3E}">
        <p14:creationId xmlns:p14="http://schemas.microsoft.com/office/powerpoint/2010/main" val="53926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itle 3"/>
          <p:cNvSpPr>
            <a:spLocks noGrp="1"/>
          </p:cNvSpPr>
          <p:nvPr>
            <p:ph type="title"/>
          </p:nvPr>
        </p:nvSpPr>
        <p:spPr>
          <a:xfrm>
            <a:off x="76200" y="184438"/>
            <a:ext cx="8763000" cy="1077202"/>
          </a:xfrm>
        </p:spPr>
        <p:txBody>
          <a:bodyPr wrap="square">
            <a:spAutoFit/>
          </a:bodyPr>
          <a:lstStyle/>
          <a:p>
            <a:pPr algn="ctr"/>
            <a:r>
              <a:rPr lang="en-US" altLang="en-US" sz="2000" b="1" dirty="0">
                <a:solidFill>
                  <a:srgbClr val="002060"/>
                </a:solidFill>
                <a:latin typeface="Arial" panose="020B0604020202020204" pitchFamily="34" charset="0"/>
                <a:cs typeface="Arial" panose="020B0604020202020204" pitchFamily="34" charset="0"/>
              </a:rPr>
              <a:t>Development of Phytoplankton Index of Biotic Integrity (P-IBI) in Barnegat Bay–Little Egg Harbor </a:t>
            </a:r>
            <a:br>
              <a:rPr lang="en-US" altLang="en-US" sz="2400" b="1" dirty="0">
                <a:solidFill>
                  <a:srgbClr val="002060"/>
                </a:solidFill>
                <a:latin typeface="Arial" panose="020B0604020202020204" pitchFamily="34" charset="0"/>
                <a:cs typeface="Arial" panose="020B0604020202020204" pitchFamily="34" charset="0"/>
              </a:rPr>
            </a:b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108546" name="Content Placeholder 2"/>
          <p:cNvSpPr>
            <a:spLocks noGrp="1"/>
          </p:cNvSpPr>
          <p:nvPr>
            <p:ph idx="1"/>
          </p:nvPr>
        </p:nvSpPr>
        <p:spPr>
          <a:xfrm>
            <a:off x="910699" y="1534021"/>
            <a:ext cx="8229600" cy="1513979"/>
          </a:xfrm>
        </p:spPr>
        <p:txBody>
          <a:bodyPr>
            <a:normAutofit lnSpcReduction="10000"/>
          </a:bodyPr>
          <a:lstStyle/>
          <a:p>
            <a:r>
              <a:rPr lang="en-US" altLang="en-US" sz="2400" dirty="0">
                <a:solidFill>
                  <a:schemeClr val="tx1"/>
                </a:solidFill>
                <a:latin typeface="Arial" panose="020B0604020202020204" pitchFamily="34" charset="0"/>
                <a:cs typeface="Arial" panose="020B0604020202020204" pitchFamily="34" charset="0"/>
              </a:rPr>
              <a:t>Develop season-salinity specific phytoplankton index of biotic integrity (P-IBI) for BB-LEH.</a:t>
            </a:r>
          </a:p>
          <a:p>
            <a:pPr marL="341313" indent="-341313"/>
            <a:r>
              <a:rPr lang="en-US" altLang="en-US" sz="2400" dirty="0">
                <a:solidFill>
                  <a:schemeClr val="tx1"/>
                </a:solidFill>
                <a:latin typeface="Arial" panose="020B0604020202020204" pitchFamily="34" charset="0"/>
                <a:cs typeface="Arial" panose="020B0604020202020204" pitchFamily="34" charset="0"/>
              </a:rPr>
              <a:t>To understand the relationships between the changes of species composition and environmental variables.</a:t>
            </a:r>
          </a:p>
          <a:p>
            <a:endParaRPr lang="en-US" altLang="en-US" sz="1600" dirty="0"/>
          </a:p>
        </p:txBody>
      </p:sp>
      <p:sp>
        <p:nvSpPr>
          <p:cNvPr id="2" name="TextBox 1"/>
          <p:cNvSpPr txBox="1"/>
          <p:nvPr/>
        </p:nvSpPr>
        <p:spPr>
          <a:xfrm>
            <a:off x="760693" y="1061692"/>
            <a:ext cx="2462534" cy="400110"/>
          </a:xfrm>
          <a:prstGeom prst="rect">
            <a:avLst/>
          </a:prstGeom>
          <a:noFill/>
        </p:spPr>
        <p:txBody>
          <a:bodyPr wrap="none" rtlCol="0">
            <a:spAutoFit/>
          </a:bodyPr>
          <a:lstStyle/>
          <a:p>
            <a:pPr defTabSz="457200"/>
            <a:r>
              <a:rPr lang="en-US" sz="2000" b="1" dirty="0">
                <a:solidFill>
                  <a:srgbClr val="002060"/>
                </a:solidFill>
                <a:latin typeface="Arial" panose="020B0604020202020204" pitchFamily="34" charset="0"/>
                <a:cs typeface="Arial" panose="020B0604020202020204" pitchFamily="34" charset="0"/>
              </a:rPr>
              <a:t>Project objectives:</a:t>
            </a:r>
          </a:p>
        </p:txBody>
      </p:sp>
      <p:sp>
        <p:nvSpPr>
          <p:cNvPr id="9" name="TextBox 8"/>
          <p:cNvSpPr txBox="1"/>
          <p:nvPr/>
        </p:nvSpPr>
        <p:spPr>
          <a:xfrm>
            <a:off x="760693" y="3089487"/>
            <a:ext cx="1196161" cy="400110"/>
          </a:xfrm>
          <a:prstGeom prst="rect">
            <a:avLst/>
          </a:prstGeom>
          <a:noFill/>
        </p:spPr>
        <p:txBody>
          <a:bodyPr wrap="none" rtlCol="0">
            <a:spAutoFit/>
          </a:bodyPr>
          <a:lstStyle/>
          <a:p>
            <a:pPr defTabSz="457200"/>
            <a:r>
              <a:rPr lang="en-US" sz="2000" b="1" dirty="0">
                <a:solidFill>
                  <a:srgbClr val="002060"/>
                </a:solidFill>
                <a:latin typeface="Arial" panose="020B0604020202020204" pitchFamily="34" charset="0"/>
                <a:cs typeface="Arial" panose="020B0604020202020204" pitchFamily="34" charset="0"/>
              </a:rPr>
              <a:t>Results:</a:t>
            </a:r>
          </a:p>
        </p:txBody>
      </p:sp>
      <p:sp>
        <p:nvSpPr>
          <p:cNvPr id="10" name="Content Placeholder 2"/>
          <p:cNvSpPr txBox="1">
            <a:spLocks/>
          </p:cNvSpPr>
          <p:nvPr/>
        </p:nvSpPr>
        <p:spPr>
          <a:xfrm>
            <a:off x="943356" y="3606270"/>
            <a:ext cx="8229600" cy="2870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Arial" panose="020B0604020202020204" pitchFamily="34" charset="0"/>
                <a:cs typeface="Arial" panose="020B0604020202020204" pitchFamily="34" charset="0"/>
              </a:rPr>
              <a:t>P-IBI scores showed good separation between impaired and least-impaired for most season-salinity zones, correctly classifying 57-81% of the calibration set samples.</a:t>
            </a:r>
          </a:p>
          <a:p>
            <a:r>
              <a:rPr lang="en-US" altLang="en-US" sz="2400" dirty="0">
                <a:latin typeface="Arial" panose="020B0604020202020204" pitchFamily="34" charset="0"/>
                <a:cs typeface="Arial" panose="020B0604020202020204" pitchFamily="34" charset="0"/>
              </a:rPr>
              <a:t>Project provided additional data necessary to refine P-IBI development in BB-LEH.</a:t>
            </a:r>
          </a:p>
          <a:p>
            <a:r>
              <a:rPr lang="en-US" altLang="en-US" sz="2400" dirty="0">
                <a:latin typeface="Arial" panose="020B0604020202020204" pitchFamily="34" charset="0"/>
                <a:cs typeface="Arial" panose="020B0604020202020204" pitchFamily="34" charset="0"/>
              </a:rPr>
              <a:t>Report completed in early 2018</a:t>
            </a:r>
          </a:p>
          <a:p>
            <a:endParaRPr lang="en-US" altLang="en-US" sz="1400" dirty="0">
              <a:solidFill>
                <a:srgbClr val="002060"/>
              </a:solidFill>
              <a:latin typeface="Arial" panose="020B0604020202020204" pitchFamily="34" charset="0"/>
              <a:cs typeface="Arial" panose="020B0604020202020204" pitchFamily="34" charset="0"/>
            </a:endParaRPr>
          </a:p>
          <a:p>
            <a:endParaRPr lang="en-US" altLang="en-US" sz="1400" dirty="0">
              <a:solidFill>
                <a:srgbClr val="002060"/>
              </a:solidFill>
              <a:latin typeface="Arial" panose="020B0604020202020204" pitchFamily="34" charset="0"/>
              <a:cs typeface="Arial" panose="020B0604020202020204" pitchFamily="34" charset="0"/>
            </a:endParaRPr>
          </a:p>
          <a:p>
            <a:endParaRPr lang="en-US" altLang="en-US" sz="1400" dirty="0">
              <a:solidFill>
                <a:prstClr val="black"/>
              </a:solidFill>
            </a:endParaRPr>
          </a:p>
        </p:txBody>
      </p:sp>
      <p:pic>
        <p:nvPicPr>
          <p:cNvPr id="17" name="Picture 3" descr="C:\Documents and Settings\Ling Ren\My Documents\working space\ANSP\Barnegat Bay\Presentations\Prorocentrum NJBB0007 2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2" y="2332071"/>
            <a:ext cx="716067" cy="54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Documents and Settings\Ling Ren\My Documents\working space\ANSP\Barnegat Bay\Presentations\Prorocentrum NJBB0007 e.tif"/>
          <p:cNvPicPr>
            <a:picLocks noChangeAspect="1" noChangeArrowheads="1"/>
          </p:cNvPicPr>
          <p:nvPr/>
        </p:nvPicPr>
        <p:blipFill>
          <a:blip r:embed="rId4" cstate="print">
            <a:extLst>
              <a:ext uri="{28A0092B-C50C-407E-A947-70E740481C1C}">
                <a14:useLocalDpi xmlns:a14="http://schemas.microsoft.com/office/drawing/2010/main" val="0"/>
              </a:ext>
            </a:extLst>
          </a:blip>
          <a:srcRect b="4030"/>
          <a:stretch>
            <a:fillRect/>
          </a:stretch>
        </p:blipFill>
        <p:spPr bwMode="auto">
          <a:xfrm>
            <a:off x="76202" y="1628243"/>
            <a:ext cx="672081" cy="56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48785" r="3374" b="6973"/>
          <a:stretch/>
        </p:blipFill>
        <p:spPr bwMode="auto">
          <a:xfrm>
            <a:off x="76200" y="4187082"/>
            <a:ext cx="666054" cy="85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r="55025" b="6973"/>
          <a:stretch/>
        </p:blipFill>
        <p:spPr bwMode="auto">
          <a:xfrm>
            <a:off x="76205" y="5120704"/>
            <a:ext cx="662717" cy="90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5481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21272</TotalTime>
  <Words>3028</Words>
  <Application>Microsoft Office PowerPoint</Application>
  <PresentationFormat>On-screen Show (4:3)</PresentationFormat>
  <Paragraphs>320</Paragraphs>
  <Slides>39</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MS PGothic</vt:lpstr>
      <vt:lpstr>Arial</vt:lpstr>
      <vt:lpstr>Calibri</vt:lpstr>
      <vt:lpstr>Franklin Gothic Book</vt:lpstr>
      <vt:lpstr>Franklin Gothic Medium</vt:lpstr>
      <vt:lpstr>Garamond</vt:lpstr>
      <vt:lpstr>Tahoma</vt:lpstr>
      <vt:lpstr>Times New Roman</vt:lpstr>
      <vt:lpstr>Wingdings</vt:lpstr>
      <vt:lpstr>Wingdings 2</vt:lpstr>
      <vt:lpstr>Trek</vt:lpstr>
      <vt:lpstr>Division of Science and Research   2018 Update on Current and  Recent Research    </vt:lpstr>
      <vt:lpstr>DSR Goals:   </vt:lpstr>
      <vt:lpstr>Staff Expertise</vt:lpstr>
      <vt:lpstr>PowerPoint Presentation</vt:lpstr>
      <vt:lpstr>PowerPoint Presentation</vt:lpstr>
      <vt:lpstr>SCIENCE ADVISORY BOARD - COMPLETED</vt:lpstr>
      <vt:lpstr>Science advisory board – ongoing Work</vt:lpstr>
      <vt:lpstr>Completed Research</vt:lpstr>
      <vt:lpstr>Development of Phytoplankton Index of Biotic Integrity (P-IBI) in Barnegat Bay–Little Egg Harbor  </vt:lpstr>
      <vt:lpstr>NJ Wetlands Past, Present and Future (EPA Grant)</vt:lpstr>
      <vt:lpstr>Diatom Research</vt:lpstr>
      <vt:lpstr>A Reconnaissance of Contaminants of Emerging Concern in Wastewater and Sludge in NJ</vt:lpstr>
      <vt:lpstr>Investigation of Levels of PFAS Compounds in Fish, Surface Water, and Sediment</vt:lpstr>
      <vt:lpstr>Active Research</vt:lpstr>
      <vt:lpstr>Environmental Trends</vt:lpstr>
      <vt:lpstr>New Jersey Private Well Testing</vt:lpstr>
      <vt:lpstr>NJRISK </vt:lpstr>
      <vt:lpstr>USGS Cooperative projects:</vt:lpstr>
      <vt:lpstr>Endocrine Disrupting Chemicals and Prevalence of Intersex in Fish populations in NJ (USGS)</vt:lpstr>
      <vt:lpstr>Arsenic Benchscale Treatability of Wastewater</vt:lpstr>
      <vt:lpstr>Polycyclic Aromatic Hydrocarbon Study</vt:lpstr>
      <vt:lpstr>  Barnegat Bay</vt:lpstr>
      <vt:lpstr>Barnegat Bay Research - status</vt:lpstr>
      <vt:lpstr>Barnegat Bay Research – Additional Research</vt:lpstr>
      <vt:lpstr>Assessment and Distribution of Clinging Jellyfish (MSU)</vt:lpstr>
      <vt:lpstr>Clinging jellyfish – Invasive SPECIES</vt:lpstr>
      <vt:lpstr>Biological Control of Sea Nettles using Nudibranchs (Montclair State University)</vt:lpstr>
      <vt:lpstr> Nutrient and Carbon Fluxes to Barnegat Bay from Marginal Saline Wetlands (USGS and ANS)</vt:lpstr>
      <vt:lpstr>Developing a Wetland Baseline at the Watershed Scale (EPA Grant)</vt:lpstr>
      <vt:lpstr>Developing a Metric to Identify and Rank the Status of NJ Coastal Wetlands (EPA Grant)</vt:lpstr>
      <vt:lpstr>PFAS: Per- and Polyfluoroalkyl Substances </vt:lpstr>
      <vt:lpstr>PFAS Source Track Down in Cooperation with Site Remediation and Air Programs</vt:lpstr>
      <vt:lpstr>Health-Based Standard Setting for PFASs </vt:lpstr>
      <vt:lpstr>Monitoring and Targeted Research of Selected Chemical Contaminants in New Jersey Fish</vt:lpstr>
      <vt:lpstr>Monitoring and Targeted Research of Selected Chemical Contaminants in New Jersey Fish</vt:lpstr>
      <vt:lpstr>Comprehensive Estuarine Fish Inventory Program: Great Bay-Mullica River – Year 3  Kenneth W. Able and Thomas M. Grothues, Rutgers University</vt:lpstr>
      <vt:lpstr>NJ’s Coastal Estuaries Inventory – year 3 Mark Sullivan and Steve Evert, Stockton University</vt:lpstr>
      <vt:lpstr>A Pilot Trap Survey of Artificial Reefs in New Jersey for Monitoring of Black Sea Bass, Tautog, and American Lobster – Year 3 (RUTGERS UNIVERSITY)</vt:lpstr>
      <vt:lpstr>Division of Science and Research</vt:lpstr>
    </vt:vector>
  </TitlesOfParts>
  <Company>NJDEP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1:00 - 1:30 pm - Dr. Gary Buchanan - NJDEP's Office of Science - Update on Current and Recently                                        Completed Research Projects</dc:title>
  <dc:creator>Gary Buchanan</dc:creator>
  <cp:lastModifiedBy>Procopio, Nick</cp:lastModifiedBy>
  <cp:revision>214</cp:revision>
  <cp:lastPrinted>2017-11-15T15:33:41Z</cp:lastPrinted>
  <dcterms:created xsi:type="dcterms:W3CDTF">2012-09-25T20:28:24Z</dcterms:created>
  <dcterms:modified xsi:type="dcterms:W3CDTF">2018-11-14T20:48:02Z</dcterms:modified>
</cp:coreProperties>
</file>