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7" r:id="rId4"/>
    <p:sldId id="276" r:id="rId5"/>
    <p:sldId id="275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6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01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6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6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F77F-7C16-4BDA-A5A5-5A989711E1C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F9ACE-33BA-4535-A5EA-CC2A21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A570-D31A-4FE4-9F19-EFD78F356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995" y="-862067"/>
            <a:ext cx="9814357" cy="2262781"/>
          </a:xfrm>
        </p:spPr>
        <p:txBody>
          <a:bodyPr>
            <a:normAutofit/>
          </a:bodyPr>
          <a:lstStyle/>
          <a:p>
            <a:r>
              <a:rPr lang="en-US" sz="3600" dirty="0"/>
              <a:t>The Camden County MUA and Environmental Justice 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159-1B98-4D13-8921-C3A3D5181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995" y="3684693"/>
            <a:ext cx="3017260" cy="2500876"/>
          </a:xfrm>
        </p:spPr>
        <p:txBody>
          <a:bodyPr>
            <a:normAutofit/>
          </a:bodyPr>
          <a:lstStyle/>
          <a:p>
            <a:r>
              <a:rPr lang="en-US" dirty="0"/>
              <a:t>September 2023</a:t>
            </a:r>
          </a:p>
          <a:p>
            <a:r>
              <a:rPr lang="en-US" dirty="0"/>
              <a:t>Timothy Feeney</a:t>
            </a:r>
          </a:p>
          <a:p>
            <a:r>
              <a:rPr lang="en-US" dirty="0"/>
              <a:t>Environmental Engineer in Training</a:t>
            </a:r>
          </a:p>
          <a:p>
            <a:r>
              <a:rPr lang="en-US" dirty="0"/>
              <a:t>Camden County Municipal Utilities Authority</a:t>
            </a:r>
          </a:p>
          <a:p>
            <a:endParaRPr lang="en-US" dirty="0"/>
          </a:p>
        </p:txBody>
      </p:sp>
      <p:pic>
        <p:nvPicPr>
          <p:cNvPr id="1026" name="Picture 2" descr="Camden County MUA Moves To Be Energy Independent by 2019">
            <a:extLst>
              <a:ext uri="{FF2B5EF4-FFF2-40B4-BE49-F238E27FC236}">
                <a16:creationId xmlns:a16="http://schemas.microsoft.com/office/drawing/2014/main" id="{8BB19461-4BFF-ED23-B895-3C4F54E5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9" y="1645158"/>
            <a:ext cx="7620000" cy="507682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7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CBA3-3C55-E898-D9B4-74EE8601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CCMUA and Environmental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A990-E3A3-1079-1656-AE187545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445331" cy="3777622"/>
          </a:xfrm>
        </p:spPr>
        <p:txBody>
          <a:bodyPr>
            <a:normAutofit/>
          </a:bodyPr>
          <a:lstStyle/>
          <a:p>
            <a:r>
              <a:rPr lang="en-US" sz="2400" dirty="0"/>
              <a:t>Odors &amp; Truck Traffic </a:t>
            </a:r>
          </a:p>
          <a:p>
            <a:r>
              <a:rPr lang="en-US" sz="2400" dirty="0"/>
              <a:t>Air Emissions </a:t>
            </a:r>
          </a:p>
          <a:p>
            <a:r>
              <a:rPr lang="en-US" sz="2400" dirty="0"/>
              <a:t>Plant Expansion </a:t>
            </a:r>
          </a:p>
          <a:p>
            <a:r>
              <a:rPr lang="en-US" sz="2400" dirty="0"/>
              <a:t>Combined Sewers</a:t>
            </a:r>
          </a:p>
          <a:p>
            <a:r>
              <a:rPr lang="en-US" sz="2400" dirty="0"/>
              <a:t>Digester and Biogas</a:t>
            </a:r>
          </a:p>
          <a:p>
            <a:r>
              <a:rPr lang="en-US" sz="2400" dirty="0"/>
              <a:t>Jobs Programs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CC50A-DF36-F2A7-1A99-94196198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11" y="1660211"/>
            <a:ext cx="552514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784D-B9FC-4815-51B4-27A15FC3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739" y="180490"/>
            <a:ext cx="8911687" cy="1280890"/>
          </a:xfrm>
        </p:spPr>
        <p:txBody>
          <a:bodyPr/>
          <a:lstStyle/>
          <a:p>
            <a:r>
              <a:rPr lang="en-US" dirty="0"/>
              <a:t>Progression of the CCMUA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0252-3715-4183-196A-E44E73535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752" y="1987156"/>
            <a:ext cx="5948206" cy="3777622"/>
          </a:xfrm>
        </p:spPr>
        <p:txBody>
          <a:bodyPr>
            <a:normAutofit/>
          </a:bodyPr>
          <a:lstStyle/>
          <a:p>
            <a:r>
              <a:rPr lang="en-US" sz="2400" dirty="0"/>
              <a:t>Harmful to the Community</a:t>
            </a:r>
          </a:p>
          <a:p>
            <a:endParaRPr lang="en-US" sz="2400" dirty="0"/>
          </a:p>
          <a:p>
            <a:r>
              <a:rPr lang="en-US" sz="2400" dirty="0"/>
              <a:t>Do No Harm </a:t>
            </a:r>
          </a:p>
          <a:p>
            <a:endParaRPr lang="en-US" sz="2400" dirty="0"/>
          </a:p>
          <a:p>
            <a:r>
              <a:rPr lang="en-US" sz="2400" dirty="0"/>
              <a:t>Anchor Institution </a:t>
            </a:r>
          </a:p>
          <a:p>
            <a:endParaRPr lang="en-US" sz="2400" dirty="0"/>
          </a:p>
          <a:p>
            <a:r>
              <a:rPr lang="en-US" sz="2400" dirty="0"/>
              <a:t>EJ Law &amp; The Future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098" name="Picture 2" descr="Camden's microgrid has a chance to advance environmental justice in N.J. |  Opinion">
            <a:extLst>
              <a:ext uri="{FF2B5EF4-FFF2-40B4-BE49-F238E27FC236}">
                <a16:creationId xmlns:a16="http://schemas.microsoft.com/office/drawing/2014/main" id="{90963D99-53A2-DB8F-7BE8-5388CD050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r="21152"/>
          <a:stretch/>
        </p:blipFill>
        <p:spPr bwMode="auto">
          <a:xfrm>
            <a:off x="7251826" y="1461380"/>
            <a:ext cx="4399984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E0BC08E-B7DE-BF1A-8F54-005A48ECA5E9}"/>
              </a:ext>
            </a:extLst>
          </p:cNvPr>
          <p:cNvSpPr/>
          <p:nvPr/>
        </p:nvSpPr>
        <p:spPr>
          <a:xfrm>
            <a:off x="4021555" y="2544024"/>
            <a:ext cx="461727" cy="452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3A3EF57-B8DC-0C9C-A734-44C7C00CD89D}"/>
              </a:ext>
            </a:extLst>
          </p:cNvPr>
          <p:cNvSpPr/>
          <p:nvPr/>
        </p:nvSpPr>
        <p:spPr>
          <a:xfrm>
            <a:off x="4021554" y="3549713"/>
            <a:ext cx="461727" cy="452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74F10CD-B532-9B15-6CC9-34B205406620}"/>
              </a:ext>
            </a:extLst>
          </p:cNvPr>
          <p:cNvSpPr/>
          <p:nvPr/>
        </p:nvSpPr>
        <p:spPr>
          <a:xfrm>
            <a:off x="4021554" y="4539558"/>
            <a:ext cx="461727" cy="452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7ED3-D5C9-5BA8-1B72-F35B9FEE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29" y="162962"/>
            <a:ext cx="8911687" cy="796705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Management System &amp; CCI</a:t>
            </a:r>
          </a:p>
        </p:txBody>
      </p:sp>
      <p:pic>
        <p:nvPicPr>
          <p:cNvPr id="2052" name="Picture 4" descr="&quot;&lt;click">
            <a:extLst>
              <a:ext uri="{FF2B5EF4-FFF2-40B4-BE49-F238E27FC236}">
                <a16:creationId xmlns:a16="http://schemas.microsoft.com/office/drawing/2014/main" id="{38255838-0504-D6B3-4F67-EC5A96F5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1" y="1463600"/>
            <a:ext cx="6440855" cy="49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1EFF7A-F220-56F2-4B43-C0BACF975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31" y="1810694"/>
            <a:ext cx="5066469" cy="376703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1379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F6A5-D8D5-4F49-7096-14160B6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3330"/>
            <a:ext cx="8911687" cy="1280890"/>
          </a:xfrm>
        </p:spPr>
        <p:txBody>
          <a:bodyPr/>
          <a:lstStyle/>
          <a:p>
            <a:r>
              <a:rPr lang="en-US" dirty="0"/>
              <a:t>Anaerobic Digestion: </a:t>
            </a:r>
            <a:br>
              <a:rPr lang="en-US" dirty="0"/>
            </a:br>
            <a:r>
              <a:rPr lang="en-US" sz="2800" dirty="0"/>
              <a:t>A Case Study in Trade-Offs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27BD-F7A9-CB68-8213-B49AF1C6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730107" cy="3777622"/>
          </a:xfrm>
        </p:spPr>
        <p:txBody>
          <a:bodyPr/>
          <a:lstStyle/>
          <a:p>
            <a:r>
              <a:rPr lang="en-US" sz="2400" dirty="0"/>
              <a:t>Pros: </a:t>
            </a:r>
          </a:p>
          <a:p>
            <a:pPr lvl="1"/>
            <a:r>
              <a:rPr lang="en-US" sz="2000" dirty="0"/>
              <a:t>Reduced Odor</a:t>
            </a:r>
          </a:p>
          <a:p>
            <a:pPr lvl="1"/>
            <a:r>
              <a:rPr lang="en-US" sz="2000" dirty="0"/>
              <a:t>Reduced Trucking </a:t>
            </a:r>
          </a:p>
          <a:p>
            <a:pPr lvl="1"/>
            <a:r>
              <a:rPr lang="en-US" sz="2000" dirty="0"/>
              <a:t>Climate Change</a:t>
            </a:r>
          </a:p>
          <a:p>
            <a:r>
              <a:rPr lang="en-US" sz="2400" dirty="0"/>
              <a:t>Cons: </a:t>
            </a:r>
          </a:p>
          <a:p>
            <a:pPr lvl="1"/>
            <a:r>
              <a:rPr lang="en-US" sz="2000" dirty="0"/>
              <a:t>New Title 5 Emission </a:t>
            </a:r>
          </a:p>
          <a:p>
            <a:pPr lvl="1"/>
            <a:endParaRPr lang="en-US" dirty="0"/>
          </a:p>
        </p:txBody>
      </p:sp>
      <p:pic>
        <p:nvPicPr>
          <p:cNvPr id="3076" name="Picture 4" descr="How Camden's Water Treatment Companies Face the Pandemic | Camden, NJ News  TAPinto">
            <a:extLst>
              <a:ext uri="{FF2B5EF4-FFF2-40B4-BE49-F238E27FC236}">
                <a16:creationId xmlns:a16="http://schemas.microsoft.com/office/drawing/2014/main" id="{F0CB02F7-B77D-8BCF-E0FF-E91599C55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9"/>
          <a:stretch/>
        </p:blipFill>
        <p:spPr bwMode="auto">
          <a:xfrm>
            <a:off x="6095999" y="1786897"/>
            <a:ext cx="560413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53AB-8F6C-82E9-A562-6B7CB169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53" y="153330"/>
            <a:ext cx="8911687" cy="1280890"/>
          </a:xfrm>
        </p:spPr>
        <p:txBody>
          <a:bodyPr/>
          <a:lstStyle/>
          <a:p>
            <a:r>
              <a:rPr lang="en-US" dirty="0"/>
              <a:t>Plant Expansion and Ammonia Treatment</a:t>
            </a:r>
          </a:p>
        </p:txBody>
      </p:sp>
      <p:pic>
        <p:nvPicPr>
          <p:cNvPr id="5122" name="Picture 2" descr="New number for Atlantic sturgeon in Delaware River | NJ Spotlight News">
            <a:extLst>
              <a:ext uri="{FF2B5EF4-FFF2-40B4-BE49-F238E27FC236}">
                <a16:creationId xmlns:a16="http://schemas.microsoft.com/office/drawing/2014/main" id="{404AB752-666F-6BED-3A7D-934AF20DD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9" b="13439"/>
          <a:stretch/>
        </p:blipFill>
        <p:spPr bwMode="auto">
          <a:xfrm>
            <a:off x="3099303" y="4529674"/>
            <a:ext cx="7964032" cy="21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F4E94-7792-C1D6-E30D-8E4D1FA08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29"/>
          <a:stretch/>
        </p:blipFill>
        <p:spPr>
          <a:xfrm>
            <a:off x="6338936" y="1434220"/>
            <a:ext cx="5523707" cy="29333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F35D5C-EF6A-52F8-1BEB-DD99ACA9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357" y="1540189"/>
            <a:ext cx="389457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Expanded Footprint</a:t>
            </a:r>
          </a:p>
          <a:p>
            <a:r>
              <a:rPr lang="en-US" sz="2400" dirty="0"/>
              <a:t>Increased Emissions</a:t>
            </a:r>
          </a:p>
          <a:p>
            <a:r>
              <a:rPr lang="en-US" sz="2400" dirty="0"/>
              <a:t>Energy Demands </a:t>
            </a:r>
          </a:p>
        </p:txBody>
      </p:sp>
    </p:spTree>
    <p:extLst>
      <p:ext uri="{BB962C8B-B14F-4D97-AF65-F5344CB8AC3E}">
        <p14:creationId xmlns:p14="http://schemas.microsoft.com/office/powerpoint/2010/main" val="209922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7021-0B69-053E-AE84-5A978141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35223"/>
            <a:ext cx="8911687" cy="1280890"/>
          </a:xfrm>
        </p:spPr>
        <p:txBody>
          <a:bodyPr/>
          <a:lstStyle/>
          <a:p>
            <a:r>
              <a:rPr lang="en-US" dirty="0"/>
              <a:t>Jobs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51C8-4504-279F-2373-BB5F8091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99" y="116488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/>
              <a:t>Mastery High School of Camden Senior Workforce Program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2C4D7BA9-B993-5FF7-E134-925DDEA3B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7525" b="10363"/>
          <a:stretch/>
        </p:blipFill>
        <p:spPr bwMode="auto">
          <a:xfrm>
            <a:off x="3440316" y="1739281"/>
            <a:ext cx="7206558" cy="46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28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</TotalTime>
  <Words>108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The Camden County MUA and Environmental Justice </vt:lpstr>
      <vt:lpstr>CCMUA and Environmental Justice</vt:lpstr>
      <vt:lpstr>Progression of the CCMUA</vt:lpstr>
      <vt:lpstr>Environmental Management System &amp; CCI</vt:lpstr>
      <vt:lpstr>Anaerobic Digestion:  A Case Study in Trade-Offs</vt:lpstr>
      <vt:lpstr>Plant Expansion and Ammonia Treatment</vt:lpstr>
      <vt:lpstr>Jobs Program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WITH GREEN The Long Term Control Plan of Camden City and Gloucester City</dc:title>
  <dc:creator>Timothy Feeney</dc:creator>
  <cp:lastModifiedBy>Timothy Feeney</cp:lastModifiedBy>
  <cp:revision>77</cp:revision>
  <dcterms:created xsi:type="dcterms:W3CDTF">2020-08-12T14:17:39Z</dcterms:created>
  <dcterms:modified xsi:type="dcterms:W3CDTF">2023-09-26T19:20:51Z</dcterms:modified>
</cp:coreProperties>
</file>