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12" r:id="rId1"/>
  </p:sldMasterIdLst>
  <p:sldIdLst>
    <p:sldId id="265" r:id="rId2"/>
    <p:sldId id="263" r:id="rId3"/>
    <p:sldId id="270" r:id="rId4"/>
    <p:sldId id="275" r:id="rId5"/>
    <p:sldId id="272" r:id="rId6"/>
    <p:sldId id="269" r:id="rId7"/>
    <p:sldId id="274" r:id="rId8"/>
    <p:sldId id="271" r:id="rId9"/>
    <p:sldId id="257" r:id="rId10"/>
    <p:sldId id="25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4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21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9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8876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4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15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38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93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35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65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91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316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07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2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24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22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8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A9CE06-6C93-441B-AAC9-2C70166A7FB8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FAC5-50D6-49C1-A403-8089CC17D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16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13" r:id="rId1"/>
    <p:sldLayoutId id="2147484614" r:id="rId2"/>
    <p:sldLayoutId id="2147484615" r:id="rId3"/>
    <p:sldLayoutId id="2147484616" r:id="rId4"/>
    <p:sldLayoutId id="2147484617" r:id="rId5"/>
    <p:sldLayoutId id="2147484618" r:id="rId6"/>
    <p:sldLayoutId id="2147484619" r:id="rId7"/>
    <p:sldLayoutId id="2147484620" r:id="rId8"/>
    <p:sldLayoutId id="2147484621" r:id="rId9"/>
    <p:sldLayoutId id="2147484622" r:id="rId10"/>
    <p:sldLayoutId id="2147484623" r:id="rId11"/>
    <p:sldLayoutId id="2147484624" r:id="rId12"/>
    <p:sldLayoutId id="2147484625" r:id="rId13"/>
    <p:sldLayoutId id="2147484626" r:id="rId14"/>
    <p:sldLayoutId id="2147484627" r:id="rId15"/>
    <p:sldLayoutId id="2147484628" r:id="rId16"/>
    <p:sldLayoutId id="214748462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219201"/>
            <a:ext cx="6857999" cy="2895600"/>
          </a:xfrm>
        </p:spPr>
        <p:txBody>
          <a:bodyPr>
            <a:normAutofit/>
          </a:bodyPr>
          <a:lstStyle/>
          <a:p>
            <a:r>
              <a:rPr lang="en-US" sz="4000" dirty="0"/>
              <a:t>Compliance &amp; Enforcement</a:t>
            </a:r>
            <a:br>
              <a:rPr lang="en-US" sz="4000" dirty="0"/>
            </a:br>
            <a:r>
              <a:rPr lang="en-US" sz="4000" dirty="0"/>
              <a:t>Division of Air Enforcement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4490045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November 17,   2017</a:t>
            </a:r>
          </a:p>
          <a:p>
            <a:pPr algn="r"/>
            <a:r>
              <a:rPr lang="en-US" dirty="0"/>
              <a:t>Richelle Wormley, Director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114617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69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Questions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038600"/>
            <a:ext cx="5486400" cy="1600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6E0C3E-7A4F-43BC-958A-5B225C33C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429000"/>
            <a:ext cx="5105400" cy="31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193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PARTNERSHIPS	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D8B5ABE-55A7-41A8-84DC-FECC298C8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75" y="2485748"/>
            <a:ext cx="3305175" cy="3312596"/>
          </a:xfrm>
        </p:spPr>
      </p:pic>
    </p:spTree>
    <p:extLst>
      <p:ext uri="{BB962C8B-B14F-4D97-AF65-F5344CB8AC3E}">
        <p14:creationId xmlns:p14="http://schemas.microsoft.com/office/powerpoint/2010/main" val="3889295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F36BE-EA8C-44FE-9391-9309441AD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995082"/>
          </a:xfrm>
        </p:spPr>
        <p:txBody>
          <a:bodyPr/>
          <a:lstStyle/>
          <a:p>
            <a:r>
              <a:rPr lang="en-US" dirty="0"/>
              <a:t>Partnerships(cont’d)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B20EC-0DB8-4900-911D-993D9C8C3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1371601"/>
            <a:ext cx="6711654" cy="4876806"/>
          </a:xfrm>
        </p:spPr>
        <p:txBody>
          <a:bodyPr>
            <a:normAutofit/>
          </a:bodyPr>
          <a:lstStyle/>
          <a:p>
            <a:r>
              <a:rPr lang="en-US" sz="2400" b="1" dirty="0"/>
              <a:t>EPA Region 2	</a:t>
            </a:r>
          </a:p>
          <a:p>
            <a:pPr lvl="1"/>
            <a:r>
              <a:rPr lang="en-US" sz="2400" b="1" dirty="0"/>
              <a:t>Alternate Compliance Monitoring Strategy Plan</a:t>
            </a:r>
          </a:p>
          <a:p>
            <a:pPr marL="457200" lvl="1" indent="0">
              <a:buNone/>
            </a:pPr>
            <a:endParaRPr lang="en-US" sz="2400" b="1" dirty="0"/>
          </a:p>
          <a:p>
            <a:r>
              <a:rPr lang="en-US" sz="2400" b="1" dirty="0"/>
              <a:t>Enforcement Cross Media Training</a:t>
            </a:r>
          </a:p>
          <a:p>
            <a:pPr lvl="1"/>
            <a:r>
              <a:rPr lang="en-US" sz="2400" b="1" dirty="0"/>
              <a:t>Odors– Water/ Solid Waste/UST</a:t>
            </a:r>
          </a:p>
          <a:p>
            <a:pPr lvl="1"/>
            <a:r>
              <a:rPr lang="en-US" sz="2400" b="1" dirty="0"/>
              <a:t>Used Oil Heaters/Emergency Generators – UST Staff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5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68A85-51CB-4320-9654-5D48E1577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28F92-DA1D-47E1-B962-7BD813F6D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Permitting Staff Cross Media – Permit Writer currently  in Region – training on inspections, reports, reviews…</a:t>
            </a:r>
            <a:r>
              <a:rPr lang="en-US" sz="2800" b="1" dirty="0" err="1"/>
              <a:t>etc</a:t>
            </a:r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Tampering Collaboration with EPA HQ/Region 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9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A4676-022C-4B72-8DAF-3610C68C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985682"/>
          </a:xfrm>
        </p:spPr>
        <p:txBody>
          <a:bodyPr/>
          <a:lstStyle/>
          <a:p>
            <a:pPr algn="ctr"/>
            <a:r>
              <a:rPr lang="en-US" dirty="0"/>
              <a:t>SUPPLEMENTAL ENVIRONMENTAL PROJECTS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51ACBC-B48D-4AA6-86CC-A26E33FBC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895600"/>
            <a:ext cx="4367784" cy="2667000"/>
          </a:xfrm>
        </p:spPr>
      </p:pic>
    </p:spTree>
    <p:extLst>
      <p:ext uri="{BB962C8B-B14F-4D97-AF65-F5344CB8AC3E}">
        <p14:creationId xmlns:p14="http://schemas.microsoft.com/office/powerpoint/2010/main" val="2703152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Supplemental Environmental Projects in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69" y="1841411"/>
            <a:ext cx="6711654" cy="4195481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Electric Charging Station		</a:t>
            </a:r>
          </a:p>
          <a:p>
            <a:pPr lvl="1"/>
            <a:r>
              <a:rPr lang="en-US" sz="2400" b="1" dirty="0"/>
              <a:t>Seaside Heights – 3 level 2 dual port 240 V electric charging stations</a:t>
            </a:r>
          </a:p>
          <a:p>
            <a:pPr marL="457207" lvl="1" indent="0">
              <a:buNone/>
            </a:pPr>
            <a:endParaRPr lang="en-US" sz="2400" b="1" dirty="0"/>
          </a:p>
          <a:p>
            <a:r>
              <a:rPr lang="en-US" sz="2400" b="1" dirty="0"/>
              <a:t>Urban Farming	</a:t>
            </a:r>
          </a:p>
          <a:p>
            <a:pPr lvl="1"/>
            <a:r>
              <a:rPr lang="en-US" sz="2400" b="1" dirty="0"/>
              <a:t>Elizabeth – Community Gardens</a:t>
            </a:r>
          </a:p>
          <a:p>
            <a:endParaRPr lang="en-US" sz="2400" b="1" dirty="0"/>
          </a:p>
          <a:p>
            <a:r>
              <a:rPr lang="en-US" sz="2400" b="1" dirty="0"/>
              <a:t>Tree Planting Newark</a:t>
            </a:r>
          </a:p>
          <a:p>
            <a:pPr lvl="1"/>
            <a:r>
              <a:rPr lang="en-US" sz="2400" b="1" dirty="0"/>
              <a:t>Over 50 trees in and around Newark</a:t>
            </a:r>
          </a:p>
          <a:p>
            <a:pPr marL="457207" lvl="1" indent="0">
              <a:buNone/>
            </a:pPr>
            <a:endParaRPr lang="en-US" dirty="0"/>
          </a:p>
          <a:p>
            <a:pPr marL="457207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38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E48B-8403-47AA-BB57-08F987A90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 –Sacred Heart Community Center, Camden, NJ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537BC7E-1D99-42F2-9C0C-5A7F6AB6E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2667000"/>
            <a:ext cx="3539401" cy="3733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A2E84D-158F-43E6-BFFC-E202250EE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681796"/>
            <a:ext cx="47752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547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5E38-B32C-4800-A934-948BB754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710" y="452718"/>
            <a:ext cx="7668690" cy="1400530"/>
          </a:xfrm>
        </p:spPr>
        <p:txBody>
          <a:bodyPr/>
          <a:lstStyle/>
          <a:p>
            <a:r>
              <a:rPr lang="en-US" dirty="0"/>
              <a:t>Supplemental Environmental Projects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C3F75-559F-407E-8751-670120794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Air Monitoring System at Paulsboro High School</a:t>
            </a:r>
          </a:p>
          <a:p>
            <a:pPr lvl="1"/>
            <a:r>
              <a:rPr lang="en-US" dirty="0"/>
              <a:t>Removing old air monitors and replacing them with ambient air monitors for hydrogen sulfide, hydrogen fluoride, and sulfur dioxide.</a:t>
            </a:r>
          </a:p>
          <a:p>
            <a:pPr lvl="1"/>
            <a:r>
              <a:rPr lang="en-US" dirty="0"/>
              <a:t>The monitoring system is being integrated with the existing school gymnasium pressurized shelter in-place.</a:t>
            </a:r>
          </a:p>
          <a:p>
            <a:pPr lvl="1"/>
            <a:r>
              <a:rPr lang="en-US" sz="2800" b="1" dirty="0"/>
              <a:t>WILL MAINTAIN </a:t>
            </a:r>
            <a:r>
              <a:rPr lang="en-US" dirty="0"/>
              <a:t>the monitoring system to include quarterly calibrations/verification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7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Upcoming 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436" y="1851029"/>
            <a:ext cx="6711654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/>
              <a:t>Continuing  to reallocate resources to find and fix environmental problems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Air Compliance and Enforcement (ACE Academy) </a:t>
            </a:r>
          </a:p>
          <a:p>
            <a:pPr lvl="1"/>
            <a:r>
              <a:rPr lang="en-US" sz="2800" dirty="0"/>
              <a:t>Training on May 9, 2018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37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187</TotalTime>
  <Words>157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Compliance &amp; Enforcement Division of Air Enforcement </vt:lpstr>
      <vt:lpstr>PARTNERSHIPS </vt:lpstr>
      <vt:lpstr>Partnerships(cont’d)</vt:lpstr>
      <vt:lpstr>PowerPoint Presentation</vt:lpstr>
      <vt:lpstr>SUPPLEMENTAL ENVIRONMENTAL PROJECTS</vt:lpstr>
      <vt:lpstr>Supplemental Environmental Projects in 2017</vt:lpstr>
      <vt:lpstr>Solar Panel –Sacred Heart Community Center, Camden, NJ</vt:lpstr>
      <vt:lpstr>Supplemental Environmental Projects (cont’d)</vt:lpstr>
      <vt:lpstr>Upcoming   </vt:lpstr>
      <vt:lpstr>Questions </vt:lpstr>
    </vt:vector>
  </TitlesOfParts>
  <Company>NJDEP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Richelle Wormley</dc:creator>
  <cp:lastModifiedBy>Wormley, Richelle</cp:lastModifiedBy>
  <cp:revision>25</cp:revision>
  <dcterms:created xsi:type="dcterms:W3CDTF">2016-10-18T18:42:57Z</dcterms:created>
  <dcterms:modified xsi:type="dcterms:W3CDTF">2017-11-14T20:42:00Z</dcterms:modified>
</cp:coreProperties>
</file>