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63" r:id="rId3"/>
    <p:sldId id="265" r:id="rId4"/>
    <p:sldId id="266" r:id="rId5"/>
    <p:sldId id="267" r:id="rId6"/>
    <p:sldId id="268" r:id="rId7"/>
    <p:sldId id="269" r:id="rId8"/>
    <p:sldId id="276" r:id="rId9"/>
    <p:sldId id="278" r:id="rId10"/>
    <p:sldId id="277" r:id="rId11"/>
    <p:sldId id="264" r:id="rId12"/>
    <p:sldId id="270" r:id="rId13"/>
    <p:sldId id="279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60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C24DE9-FE6D-4725-89AD-87E051DF944D}" type="doc">
      <dgm:prSet loTypeId="urn:microsoft.com/office/officeart/2009/layout/CircleArrowProcess" loCatId="cycle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86A44C3D-A65B-4785-825A-D019E1F82913}">
      <dgm:prSet phldrT="[Text]" custT="1"/>
      <dgm:spPr/>
      <dgm:t>
        <a:bodyPr/>
        <a:lstStyle/>
        <a:p>
          <a:r>
            <a:rPr lang="en-US" sz="900" b="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rPr>
            <a:t>Air Quality</a:t>
          </a:r>
        </a:p>
      </dgm:t>
    </dgm:pt>
    <dgm:pt modelId="{E9BE926C-8126-49F7-B10A-37FB1D4A7E04}" type="parTrans" cxnId="{870DEF03-3CDD-4482-830E-189490CE641A}">
      <dgm:prSet/>
      <dgm:spPr/>
      <dgm:t>
        <a:bodyPr/>
        <a:lstStyle/>
        <a:p>
          <a:endParaRPr lang="en-US"/>
        </a:p>
      </dgm:t>
    </dgm:pt>
    <dgm:pt modelId="{013ECA5E-1494-483D-A037-18F7A0F94010}" type="sibTrans" cxnId="{870DEF03-3CDD-4482-830E-189490CE641A}">
      <dgm:prSet/>
      <dgm:spPr/>
      <dgm:t>
        <a:bodyPr/>
        <a:lstStyle/>
        <a:p>
          <a:endParaRPr lang="en-US"/>
        </a:p>
      </dgm:t>
    </dgm:pt>
    <dgm:pt modelId="{2EF9EBA8-FA8C-4839-9F57-6796771265D1}">
      <dgm:prSet phldrT="[Text]" custT="1"/>
      <dgm:spPr/>
      <dgm:t>
        <a:bodyPr/>
        <a:lstStyle/>
        <a:p>
          <a:r>
            <a:rPr lang="en-US" sz="900" b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rPr>
            <a:t>Energy</a:t>
          </a:r>
          <a:endParaRPr lang="en-US" sz="900" b="0" dirty="0">
            <a:solidFill>
              <a:schemeClr val="accent2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734D2F49-CEC4-47BB-A335-B23ECFA140A2}" type="parTrans" cxnId="{EDACA83C-3148-4548-BE6B-ABFB2EA2F21A}">
      <dgm:prSet/>
      <dgm:spPr/>
      <dgm:t>
        <a:bodyPr/>
        <a:lstStyle/>
        <a:p>
          <a:endParaRPr lang="en-US"/>
        </a:p>
      </dgm:t>
    </dgm:pt>
    <dgm:pt modelId="{93C3EB0A-BECF-4BCE-A5A1-7F6524C2460B}" type="sibTrans" cxnId="{EDACA83C-3148-4548-BE6B-ABFB2EA2F21A}">
      <dgm:prSet/>
      <dgm:spPr/>
      <dgm:t>
        <a:bodyPr/>
        <a:lstStyle/>
        <a:p>
          <a:endParaRPr lang="en-US"/>
        </a:p>
      </dgm:t>
    </dgm:pt>
    <dgm:pt modelId="{0CF18235-F681-4EEE-A25E-638374D932D5}">
      <dgm:prSet phldrT="[Text]" custT="1"/>
      <dgm:spPr/>
      <dgm:t>
        <a:bodyPr/>
        <a:lstStyle/>
        <a:p>
          <a:r>
            <a:rPr lang="en-US" sz="900" b="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rPr>
            <a:t>Sustainability</a:t>
          </a:r>
        </a:p>
      </dgm:t>
    </dgm:pt>
    <dgm:pt modelId="{20892780-2BD3-40D3-B0A8-9EEA4443DC5F}" type="sibTrans" cxnId="{5FB9A0D2-6F36-4909-87F6-76AE6A3A829B}">
      <dgm:prSet/>
      <dgm:spPr/>
      <dgm:t>
        <a:bodyPr/>
        <a:lstStyle/>
        <a:p>
          <a:endParaRPr lang="en-US"/>
        </a:p>
      </dgm:t>
    </dgm:pt>
    <dgm:pt modelId="{94ED30CF-F9C1-4175-A292-546DE238C575}" type="parTrans" cxnId="{5FB9A0D2-6F36-4909-87F6-76AE6A3A829B}">
      <dgm:prSet/>
      <dgm:spPr/>
      <dgm:t>
        <a:bodyPr/>
        <a:lstStyle/>
        <a:p>
          <a:endParaRPr lang="en-US"/>
        </a:p>
      </dgm:t>
    </dgm:pt>
    <dgm:pt modelId="{D14C9FC2-2F8F-4A11-830D-4AA99088AD3D}" type="pres">
      <dgm:prSet presAssocID="{26C24DE9-FE6D-4725-89AD-87E051DF944D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B7292F68-CA22-4221-812A-1ECD903F6059}" type="pres">
      <dgm:prSet presAssocID="{86A44C3D-A65B-4785-825A-D019E1F82913}" presName="Accent1" presStyleCnt="0"/>
      <dgm:spPr/>
    </dgm:pt>
    <dgm:pt modelId="{28AC722D-76FB-4502-8D60-6B2EA063C21A}" type="pres">
      <dgm:prSet presAssocID="{86A44C3D-A65B-4785-825A-D019E1F82913}" presName="Accent" presStyleLbl="node1" presStyleIdx="0" presStyleCnt="3"/>
      <dgm:spPr/>
    </dgm:pt>
    <dgm:pt modelId="{DFCAE7C1-486F-4D68-B023-0BD1C2D893A1}" type="pres">
      <dgm:prSet presAssocID="{86A44C3D-A65B-4785-825A-D019E1F82913}" presName="Parent1" presStyleLbl="revTx" presStyleIdx="0" presStyleCnt="3" custScaleX="122638">
        <dgm:presLayoutVars>
          <dgm:chMax val="1"/>
          <dgm:chPref val="1"/>
          <dgm:bulletEnabled val="1"/>
        </dgm:presLayoutVars>
      </dgm:prSet>
      <dgm:spPr/>
    </dgm:pt>
    <dgm:pt modelId="{6D53D674-2B36-4DD2-A4AF-A43831ECAE3A}" type="pres">
      <dgm:prSet presAssocID="{2EF9EBA8-FA8C-4839-9F57-6796771265D1}" presName="Accent2" presStyleCnt="0"/>
      <dgm:spPr/>
    </dgm:pt>
    <dgm:pt modelId="{C40DCE4D-8580-4B8B-A7CD-C2CE59A320B8}" type="pres">
      <dgm:prSet presAssocID="{2EF9EBA8-FA8C-4839-9F57-6796771265D1}" presName="Accent" presStyleLbl="node1" presStyleIdx="1" presStyleCnt="3"/>
      <dgm:spPr/>
    </dgm:pt>
    <dgm:pt modelId="{04693115-B433-4061-830C-042482DA13D3}" type="pres">
      <dgm:prSet presAssocID="{2EF9EBA8-FA8C-4839-9F57-6796771265D1}" presName="Parent2" presStyleLbl="revTx" presStyleIdx="1" presStyleCnt="3" custScaleX="122638">
        <dgm:presLayoutVars>
          <dgm:chMax val="1"/>
          <dgm:chPref val="1"/>
          <dgm:bulletEnabled val="1"/>
        </dgm:presLayoutVars>
      </dgm:prSet>
      <dgm:spPr/>
    </dgm:pt>
    <dgm:pt modelId="{3F2532C6-8234-40DB-BD54-C85538B19322}" type="pres">
      <dgm:prSet presAssocID="{0CF18235-F681-4EEE-A25E-638374D932D5}" presName="Accent3" presStyleCnt="0"/>
      <dgm:spPr/>
    </dgm:pt>
    <dgm:pt modelId="{B35AD84C-0A09-4A16-94E4-DF164D2B14E7}" type="pres">
      <dgm:prSet presAssocID="{0CF18235-F681-4EEE-A25E-638374D932D5}" presName="Accent" presStyleLbl="node1" presStyleIdx="2" presStyleCnt="3"/>
      <dgm:spPr/>
    </dgm:pt>
    <dgm:pt modelId="{756F4347-4574-452A-BD72-85395F15F5C1}" type="pres">
      <dgm:prSet presAssocID="{0CF18235-F681-4EEE-A25E-638374D932D5}" presName="Parent3" presStyleLbl="revTx" presStyleIdx="2" presStyleCnt="3" custScaleX="122638">
        <dgm:presLayoutVars>
          <dgm:chMax val="1"/>
          <dgm:chPref val="1"/>
          <dgm:bulletEnabled val="1"/>
        </dgm:presLayoutVars>
      </dgm:prSet>
      <dgm:spPr/>
    </dgm:pt>
  </dgm:ptLst>
  <dgm:cxnLst>
    <dgm:cxn modelId="{870DEF03-3CDD-4482-830E-189490CE641A}" srcId="{26C24DE9-FE6D-4725-89AD-87E051DF944D}" destId="{86A44C3D-A65B-4785-825A-D019E1F82913}" srcOrd="0" destOrd="0" parTransId="{E9BE926C-8126-49F7-B10A-37FB1D4A7E04}" sibTransId="{013ECA5E-1494-483D-A037-18F7A0F94010}"/>
    <dgm:cxn modelId="{EDACA83C-3148-4548-BE6B-ABFB2EA2F21A}" srcId="{26C24DE9-FE6D-4725-89AD-87E051DF944D}" destId="{2EF9EBA8-FA8C-4839-9F57-6796771265D1}" srcOrd="1" destOrd="0" parTransId="{734D2F49-CEC4-47BB-A335-B23ECFA140A2}" sibTransId="{93C3EB0A-BECF-4BCE-A5A1-7F6524C2460B}"/>
    <dgm:cxn modelId="{CC61D95C-289C-40FB-BE6F-8DC53BFDF44E}" type="presOf" srcId="{0CF18235-F681-4EEE-A25E-638374D932D5}" destId="{756F4347-4574-452A-BD72-85395F15F5C1}" srcOrd="0" destOrd="0" presId="urn:microsoft.com/office/officeart/2009/layout/CircleArrowProcess"/>
    <dgm:cxn modelId="{8F2FA16D-2770-4BC4-BF19-0FBFC6D09AC6}" type="presOf" srcId="{26C24DE9-FE6D-4725-89AD-87E051DF944D}" destId="{D14C9FC2-2F8F-4A11-830D-4AA99088AD3D}" srcOrd="0" destOrd="0" presId="urn:microsoft.com/office/officeart/2009/layout/CircleArrowProcess"/>
    <dgm:cxn modelId="{2C5E7773-A57E-46C5-B60A-2256BE7370D7}" type="presOf" srcId="{2EF9EBA8-FA8C-4839-9F57-6796771265D1}" destId="{04693115-B433-4061-830C-042482DA13D3}" srcOrd="0" destOrd="0" presId="urn:microsoft.com/office/officeart/2009/layout/CircleArrowProcess"/>
    <dgm:cxn modelId="{60ECB1CE-0C5D-4976-9442-0D285035DF58}" type="presOf" srcId="{86A44C3D-A65B-4785-825A-D019E1F82913}" destId="{DFCAE7C1-486F-4D68-B023-0BD1C2D893A1}" srcOrd="0" destOrd="0" presId="urn:microsoft.com/office/officeart/2009/layout/CircleArrowProcess"/>
    <dgm:cxn modelId="{5FB9A0D2-6F36-4909-87F6-76AE6A3A829B}" srcId="{26C24DE9-FE6D-4725-89AD-87E051DF944D}" destId="{0CF18235-F681-4EEE-A25E-638374D932D5}" srcOrd="2" destOrd="0" parTransId="{94ED30CF-F9C1-4175-A292-546DE238C575}" sibTransId="{20892780-2BD3-40D3-B0A8-9EEA4443DC5F}"/>
    <dgm:cxn modelId="{34F2A72D-C1C9-401B-8495-C8871C30C13C}" type="presParOf" srcId="{D14C9FC2-2F8F-4A11-830D-4AA99088AD3D}" destId="{B7292F68-CA22-4221-812A-1ECD903F6059}" srcOrd="0" destOrd="0" presId="urn:microsoft.com/office/officeart/2009/layout/CircleArrowProcess"/>
    <dgm:cxn modelId="{0B6EF915-3FE7-4218-944B-95A557486574}" type="presParOf" srcId="{B7292F68-CA22-4221-812A-1ECD903F6059}" destId="{28AC722D-76FB-4502-8D60-6B2EA063C21A}" srcOrd="0" destOrd="0" presId="urn:microsoft.com/office/officeart/2009/layout/CircleArrowProcess"/>
    <dgm:cxn modelId="{843AD238-1D03-4C86-9454-C829FE26676E}" type="presParOf" srcId="{D14C9FC2-2F8F-4A11-830D-4AA99088AD3D}" destId="{DFCAE7C1-486F-4D68-B023-0BD1C2D893A1}" srcOrd="1" destOrd="0" presId="urn:microsoft.com/office/officeart/2009/layout/CircleArrowProcess"/>
    <dgm:cxn modelId="{D304C080-C7D2-4AD9-9956-1852324D3763}" type="presParOf" srcId="{D14C9FC2-2F8F-4A11-830D-4AA99088AD3D}" destId="{6D53D674-2B36-4DD2-A4AF-A43831ECAE3A}" srcOrd="2" destOrd="0" presId="urn:microsoft.com/office/officeart/2009/layout/CircleArrowProcess"/>
    <dgm:cxn modelId="{AD2EF1D6-7437-4D3B-AE7A-F2A897851FAA}" type="presParOf" srcId="{6D53D674-2B36-4DD2-A4AF-A43831ECAE3A}" destId="{C40DCE4D-8580-4B8B-A7CD-C2CE59A320B8}" srcOrd="0" destOrd="0" presId="urn:microsoft.com/office/officeart/2009/layout/CircleArrowProcess"/>
    <dgm:cxn modelId="{2124638A-6012-4F52-B0CA-07AE8E3E8F6D}" type="presParOf" srcId="{D14C9FC2-2F8F-4A11-830D-4AA99088AD3D}" destId="{04693115-B433-4061-830C-042482DA13D3}" srcOrd="3" destOrd="0" presId="urn:microsoft.com/office/officeart/2009/layout/CircleArrowProcess"/>
    <dgm:cxn modelId="{098F7A36-3691-4625-8F97-52E609A8BC07}" type="presParOf" srcId="{D14C9FC2-2F8F-4A11-830D-4AA99088AD3D}" destId="{3F2532C6-8234-40DB-BD54-C85538B19322}" srcOrd="4" destOrd="0" presId="urn:microsoft.com/office/officeart/2009/layout/CircleArrowProcess"/>
    <dgm:cxn modelId="{F8E6E5CF-8A1B-4B72-B79A-D7C90328E185}" type="presParOf" srcId="{3F2532C6-8234-40DB-BD54-C85538B19322}" destId="{B35AD84C-0A09-4A16-94E4-DF164D2B14E7}" srcOrd="0" destOrd="0" presId="urn:microsoft.com/office/officeart/2009/layout/CircleArrowProcess"/>
    <dgm:cxn modelId="{DED9083E-2DC7-4A18-AF1B-7947E2599072}" type="presParOf" srcId="{D14C9FC2-2F8F-4A11-830D-4AA99088AD3D}" destId="{756F4347-4574-452A-BD72-85395F15F5C1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AC722D-76FB-4502-8D60-6B2EA063C21A}">
      <dsp:nvSpPr>
        <dsp:cNvPr id="0" name=""/>
        <dsp:cNvSpPr/>
      </dsp:nvSpPr>
      <dsp:spPr>
        <a:xfrm>
          <a:off x="597516" y="130870"/>
          <a:ext cx="1034050" cy="103420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CAE7C1-486F-4D68-B023-0BD1C2D893A1}">
      <dsp:nvSpPr>
        <dsp:cNvPr id="0" name=""/>
        <dsp:cNvSpPr/>
      </dsp:nvSpPr>
      <dsp:spPr>
        <a:xfrm>
          <a:off x="761036" y="504250"/>
          <a:ext cx="704680" cy="2872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rPr>
            <a:t>Air Quality</a:t>
          </a:r>
        </a:p>
      </dsp:txBody>
      <dsp:txXfrm>
        <a:off x="761036" y="504250"/>
        <a:ext cx="704680" cy="287232"/>
      </dsp:txXfrm>
    </dsp:sp>
    <dsp:sp modelId="{C40DCE4D-8580-4B8B-A7CD-C2CE59A320B8}">
      <dsp:nvSpPr>
        <dsp:cNvPr id="0" name=""/>
        <dsp:cNvSpPr/>
      </dsp:nvSpPr>
      <dsp:spPr>
        <a:xfrm>
          <a:off x="310312" y="725099"/>
          <a:ext cx="1034050" cy="1034207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6">
            <a:shade val="80000"/>
            <a:hueOff val="20115"/>
            <a:satOff val="-1157"/>
            <a:lumOff val="138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693115-B433-4061-830C-042482DA13D3}">
      <dsp:nvSpPr>
        <dsp:cNvPr id="0" name=""/>
        <dsp:cNvSpPr/>
      </dsp:nvSpPr>
      <dsp:spPr>
        <a:xfrm>
          <a:off x="474997" y="1101916"/>
          <a:ext cx="704680" cy="2872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rPr>
            <a:t>Energy</a:t>
          </a:r>
          <a:endParaRPr lang="en-US" sz="900" b="0" kern="1200" dirty="0">
            <a:solidFill>
              <a:schemeClr val="accent2">
                <a:lumMod val="50000"/>
              </a:schemeClr>
            </a:solidFill>
            <a:latin typeface="Calibri" panose="020F0502020204030204" pitchFamily="34" charset="0"/>
          </a:endParaRPr>
        </a:p>
      </dsp:txBody>
      <dsp:txXfrm>
        <a:off x="474997" y="1101916"/>
        <a:ext cx="704680" cy="287232"/>
      </dsp:txXfrm>
    </dsp:sp>
    <dsp:sp modelId="{B35AD84C-0A09-4A16-94E4-DF164D2B14E7}">
      <dsp:nvSpPr>
        <dsp:cNvPr id="0" name=""/>
        <dsp:cNvSpPr/>
      </dsp:nvSpPr>
      <dsp:spPr>
        <a:xfrm>
          <a:off x="671113" y="1390438"/>
          <a:ext cx="888409" cy="888765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6">
            <a:shade val="80000"/>
            <a:hueOff val="40230"/>
            <a:satOff val="-2313"/>
            <a:lumOff val="276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6F4347-4574-452A-BD72-85395F15F5C1}">
      <dsp:nvSpPr>
        <dsp:cNvPr id="0" name=""/>
        <dsp:cNvSpPr/>
      </dsp:nvSpPr>
      <dsp:spPr>
        <a:xfrm>
          <a:off x="762395" y="1700442"/>
          <a:ext cx="704680" cy="2872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rPr>
            <a:t>Sustainability</a:t>
          </a:r>
        </a:p>
      </dsp:txBody>
      <dsp:txXfrm>
        <a:off x="762395" y="1700442"/>
        <a:ext cx="704680" cy="287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EAE34-2904-4335-9929-E38B2B190A8A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E4B03-D80C-4009-816C-2BCDFF4DF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7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4B03-D80C-4009-816C-2BCDFF4DF4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93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4B03-D80C-4009-816C-2BCDFF4DF4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96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4B03-D80C-4009-816C-2BCDFF4DF4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17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4B03-D80C-4009-816C-2BCDFF4DF4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59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Monitoring plan may be required pursuant to Solid Waste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4B03-D80C-4009-816C-2BCDFF4DF4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44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PFFC – best management practice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4B03-D80C-4009-816C-2BCDFF4DF4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42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be consistent with Federal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4B03-D80C-4009-816C-2BCDFF4DF4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90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To be consistent with Federal requirements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Incompatibility of Stage II and onboard refueling vapor recovery; NJ estimated to be 2017-2021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To be consistent with Federal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4B03-D80C-4009-816C-2BCDFF4DF4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97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Engines powering portable equipment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CRM equipment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Rental equipment at a rental facility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Portable paper/hard drive shredders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Conveyance and baling of source-separated materials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Excavated materials placed directly into transportation vehicles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4B03-D80C-4009-816C-2BCDFF4DF4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92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Latest health benchmarks (USEPA, CalEPA, and ATSDR)</a:t>
            </a:r>
          </a:p>
          <a:p>
            <a:r>
              <a:rPr lang="en-US" dirty="0"/>
              <a:t>Latest USEPA approved model</a:t>
            </a:r>
          </a:p>
          <a:p>
            <a:r>
              <a:rPr lang="en-US" dirty="0"/>
              <a:t>Representative meteorology from recent years</a:t>
            </a:r>
          </a:p>
          <a:p>
            <a:r>
              <a:rPr lang="en-US" dirty="0"/>
              <a:t>Representative stack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4B03-D80C-4009-816C-2BCDFF4DF4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1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Latest health benchmarks (USEPA, CalEPA, and ATSDR)</a:t>
            </a:r>
          </a:p>
          <a:p>
            <a:r>
              <a:rPr lang="en-US" dirty="0"/>
              <a:t>Latest USEPA approved model</a:t>
            </a:r>
          </a:p>
          <a:p>
            <a:r>
              <a:rPr lang="en-US" dirty="0"/>
              <a:t>Representative meteorology from recent years</a:t>
            </a:r>
          </a:p>
          <a:p>
            <a:r>
              <a:rPr lang="en-US" dirty="0"/>
              <a:t>Representative stack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4B03-D80C-4009-816C-2BCDFF4DF4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29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 userDrawn="1"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5484" y="1823720"/>
            <a:ext cx="8317516" cy="919479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>
                <a:solidFill>
                  <a:schemeClr val="tx2">
                    <a:lumMod val="75000"/>
                  </a:schemeClr>
                </a:solidFill>
                <a:effectLst/>
              </a:rPr>
              <a:t>DIVISION OF AIR QUALITY</a:t>
            </a:r>
          </a:p>
          <a:p>
            <a:pPr algn="ctr"/>
            <a:r>
              <a:rPr lang="en-US" sz="1800" baseline="0" dirty="0">
                <a:solidFill>
                  <a:schemeClr val="tx2">
                    <a:lumMod val="75000"/>
                  </a:schemeClr>
                </a:solidFill>
                <a:effectLst/>
              </a:rPr>
              <a:t>AIR QUALITY, ENERGY, AND SUSTAINABILITY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418B479-6B46-47D7-AF0A-744783EA27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16th annual regulatory update conference – NJDEP and A&amp;WMA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Rulemaking &amp; technical manuals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01" y="372533"/>
            <a:ext cx="8167826" cy="13479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Diagram 3"/>
          <p:cNvGraphicFramePr/>
          <p:nvPr userDrawn="1">
            <p:extLst>
              <p:ext uri="{D42A27DB-BD31-4B8C-83A1-F6EECF244321}">
                <p14:modId xmlns:p14="http://schemas.microsoft.com/office/powerpoint/2010/main" val="2114546255"/>
              </p:ext>
            </p:extLst>
          </p:nvPr>
        </p:nvGraphicFramePr>
        <p:xfrm>
          <a:off x="7193654" y="2890906"/>
          <a:ext cx="1941879" cy="2410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Rectangle 14"/>
          <p:cNvSpPr/>
          <p:nvPr userDrawn="1"/>
        </p:nvSpPr>
        <p:spPr>
          <a:xfrm>
            <a:off x="445485" y="5791200"/>
            <a:ext cx="8317516" cy="614679"/>
          </a:xfrm>
          <a:prstGeom prst="rect">
            <a:avLst/>
          </a:prstGeom>
          <a:solidFill>
            <a:schemeClr val="accent4">
              <a:lumMod val="40000"/>
              <a:lumOff val="60000"/>
              <a:alpha val="83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2">
                    <a:lumMod val="75000"/>
                  </a:schemeClr>
                </a:solidFill>
                <a:effectLst/>
              </a:rPr>
              <a:t>Danny Wong, Rules &amp; Policy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 dirty="0"/>
              <a:t>Slide </a:t>
            </a:r>
            <a:fld id="{D418B479-6B46-47D7-AF0A-744783EA276B}" type="slidenum">
              <a:rPr lang="en-US" smtClean="0"/>
              <a:pPr/>
              <a:t>‹#›</a:t>
            </a:fld>
            <a:r>
              <a:rPr lang="en-US" dirty="0"/>
              <a:t> of X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5867400" cy="365125"/>
          </a:xfrm>
        </p:spPr>
        <p:txBody>
          <a:bodyPr/>
          <a:lstStyle/>
          <a:p>
            <a:r>
              <a:rPr lang="en-US" dirty="0"/>
              <a:t>11/17/2017 |Division of Air Quality | NJDEP | Presented by: Danny Wong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01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RUTGERS Air Permitting Workshop | June 2016 | Presented by Type Your Name Here, NJDEP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/>
              <a:t>Slide </a:t>
            </a:r>
            <a:fld id="{D418B479-6B46-47D7-AF0A-744783EA276B}" type="slidenum">
              <a:rPr lang="en-US" smtClean="0"/>
              <a:pPr/>
              <a:t>‹#›</a:t>
            </a:fld>
            <a:r>
              <a:rPr lang="en-US"/>
              <a:t> of X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.nj.us/dep/aqpp/sota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16</a:t>
            </a:r>
            <a:r>
              <a:rPr lang="en-US" baseline="30000" dirty="0"/>
              <a:t>th</a:t>
            </a:r>
            <a:r>
              <a:rPr lang="en-US" dirty="0"/>
              <a:t> annual regulatory update conference</a:t>
            </a:r>
          </a:p>
          <a:p>
            <a:r>
              <a:rPr lang="en-US" dirty="0"/>
              <a:t>November 17, 2017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Rulemaking &amp; technical manuals</a:t>
            </a:r>
          </a:p>
        </p:txBody>
      </p:sp>
    </p:spTree>
    <p:extLst>
      <p:ext uri="{BB962C8B-B14F-4D97-AF65-F5344CB8AC3E}">
        <p14:creationId xmlns:p14="http://schemas.microsoft.com/office/powerpoint/2010/main" val="2049994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10CB3-A456-4B42-8182-4375A7ABE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Resiliency/air toxics/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NO</a:t>
            </a:r>
            <a:r>
              <a:rPr lang="en-US" cap="none" dirty="0">
                <a:solidFill>
                  <a:srgbClr val="FF0000"/>
                </a:solidFill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CAP &amp; Trade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E95E4-9FC3-40C3-83B5-429EB9015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Repeal of NOx CAP &amp; Trade Programs</a:t>
            </a:r>
          </a:p>
          <a:p>
            <a:pPr lvl="1"/>
            <a:r>
              <a:rPr lang="en-US" dirty="0"/>
              <a:t>Clean Air Interstate Rule (CAIR) NOx Trading Program (N.J.A.C. 7:27-30)</a:t>
            </a:r>
          </a:p>
          <a:p>
            <a:pPr lvl="1"/>
            <a:r>
              <a:rPr lang="en-US" dirty="0"/>
              <a:t>NOx Budget Program (N.J.A.C. 7:27-31)</a:t>
            </a:r>
          </a:p>
          <a:p>
            <a:r>
              <a:rPr lang="en-US" dirty="0"/>
              <a:t>Penalties provisions at N.J.A.C. 7:27A-3.10(m)</a:t>
            </a:r>
          </a:p>
          <a:p>
            <a:endParaRPr lang="en-US" dirty="0"/>
          </a:p>
          <a:p>
            <a:r>
              <a:rPr lang="en-US" dirty="0"/>
              <a:t>Resiliency/Air Toxics – recommendation through balanced stakeholders process</a:t>
            </a:r>
          </a:p>
          <a:p>
            <a:pPr lvl="1"/>
            <a:r>
              <a:rPr lang="en-US" dirty="0"/>
              <a:t>Transformation (2010)</a:t>
            </a:r>
          </a:p>
          <a:p>
            <a:pPr lvl="1"/>
            <a:r>
              <a:rPr lang="en-US" dirty="0"/>
              <a:t>Stakeholder process (2014)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2B6E91-2912-43B0-AFFA-F07880F7D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418B479-6B46-47D7-AF0A-744783EA276B}" type="slidenum">
              <a:rPr lang="en-US" smtClean="0"/>
              <a:pPr/>
              <a:t>10</a:t>
            </a:fld>
            <a:r>
              <a:rPr lang="en-US"/>
              <a:t> of 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8139C-5086-4CBB-AC15-04CE1A9E6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11/17/2017 |Division of Air Quality | NJDEP | Presented by: Danny Wong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320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BA828-1DC4-404C-9086-3FCA2CCD6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manuals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6284D-DE36-4609-9D91-E234DEE3A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Tech Manuals 1002 &amp; 1003</a:t>
            </a:r>
          </a:p>
          <a:p>
            <a:pPr lvl="1"/>
            <a:r>
              <a:rPr lang="en-US" dirty="0"/>
              <a:t>1002: Air Quality Impact Modeling Analysis</a:t>
            </a:r>
          </a:p>
          <a:p>
            <a:pPr lvl="1"/>
            <a:r>
              <a:rPr lang="en-US" dirty="0"/>
              <a:t>1003: Risk Assessment for Air Toxic Emissions from Stationary Sources</a:t>
            </a:r>
          </a:p>
          <a:p>
            <a:endParaRPr lang="en-US" dirty="0"/>
          </a:p>
          <a:p>
            <a:r>
              <a:rPr lang="en-US" dirty="0"/>
              <a:t>SOTA Manuals</a:t>
            </a:r>
          </a:p>
          <a:p>
            <a:pPr lvl="1"/>
            <a:r>
              <a:rPr lang="en-US" dirty="0"/>
              <a:t>Update effective date and withdrawals</a:t>
            </a:r>
          </a:p>
          <a:p>
            <a:pPr lvl="1"/>
            <a:r>
              <a:rPr lang="en-US" dirty="0"/>
              <a:t>Revisions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75379A-153E-45FA-86BE-1213D46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418B479-6B46-47D7-AF0A-744783EA276B}" type="slidenum">
              <a:rPr lang="en-US" smtClean="0"/>
              <a:pPr/>
              <a:t>11</a:t>
            </a:fld>
            <a:r>
              <a:rPr lang="en-US"/>
              <a:t> of 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5BAAC-428D-4D16-AC7A-158342A01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11/17/2017 |Division of Air Quality | NJDEP | Presented by: Danny Wong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966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69E03-CC04-4CA0-92AD-166775B5C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 manual 1002</a:t>
            </a:r>
            <a:br>
              <a:rPr lang="en-US" dirty="0"/>
            </a:br>
            <a:r>
              <a:rPr lang="en-US" dirty="0"/>
              <a:t>AIR QUALITY IMPACT 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5AE22-1652-4FB2-92E0-4CBD96809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03750"/>
          </a:xfrm>
        </p:spPr>
        <p:txBody>
          <a:bodyPr>
            <a:normAutofit/>
          </a:bodyPr>
          <a:lstStyle/>
          <a:p>
            <a:r>
              <a:rPr lang="en-US" dirty="0"/>
              <a:t>Updated National Ambient Air Quality Standards</a:t>
            </a:r>
          </a:p>
          <a:p>
            <a:r>
              <a:rPr lang="en-US" dirty="0"/>
              <a:t>Model selection information revised to be consistent with revised 40 CFR Part 51, Appendix W, Guideline on Air Quality Models</a:t>
            </a:r>
          </a:p>
          <a:p>
            <a:r>
              <a:rPr lang="en-US" dirty="0"/>
              <a:t>Updated background air quality information and guidance provided</a:t>
            </a:r>
          </a:p>
          <a:p>
            <a:r>
              <a:rPr lang="en-US" dirty="0"/>
              <a:t>Improved meteorological data section with meteorological station details</a:t>
            </a:r>
          </a:p>
          <a:p>
            <a:r>
              <a:rPr lang="en-US" dirty="0"/>
              <a:t>Special modeling considerations included</a:t>
            </a:r>
          </a:p>
          <a:p>
            <a:pPr lvl="1"/>
            <a:r>
              <a:rPr lang="en-US" dirty="0"/>
              <a:t>Risk Assessment Modeling Guidance</a:t>
            </a:r>
          </a:p>
          <a:p>
            <a:pPr lvl="1"/>
            <a:r>
              <a:rPr lang="en-US" dirty="0"/>
              <a:t>NO</a:t>
            </a:r>
            <a:r>
              <a:rPr lang="en-US" baseline="-25000" dirty="0"/>
              <a:t>x</a:t>
            </a:r>
            <a:r>
              <a:rPr lang="en-US" dirty="0"/>
              <a:t> to NO</a:t>
            </a:r>
            <a:r>
              <a:rPr lang="en-US" baseline="-25000" dirty="0"/>
              <a:t>2</a:t>
            </a:r>
            <a:r>
              <a:rPr lang="en-US" dirty="0"/>
              <a:t> conversion ratio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CB82BE-3BCD-470B-9EED-01A3F3603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418B479-6B46-47D7-AF0A-744783EA276B}" type="slidenum">
              <a:rPr lang="en-US" smtClean="0"/>
              <a:pPr/>
              <a:t>12</a:t>
            </a:fld>
            <a:r>
              <a:rPr lang="en-US"/>
              <a:t> of 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3258E-780B-41A5-8F2B-8ED41F0D1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11/17/2017 |Division of Air Quality | NJDEP | Presented by: Danny Wong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075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D1CB9-C8C5-4F58-BCF6-49C290CF7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 manual 1003</a:t>
            </a:r>
            <a:br>
              <a:rPr lang="en-US" dirty="0"/>
            </a:br>
            <a:r>
              <a:rPr lang="en-US" dirty="0"/>
              <a:t>Preparing a risk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39DBE-CD24-4368-B75C-9AE137793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/>
              <a:t>Risk screening worksheet revised to be consistent with</a:t>
            </a:r>
          </a:p>
          <a:p>
            <a:pPr lvl="1"/>
            <a:r>
              <a:rPr lang="en-US" dirty="0"/>
              <a:t>Current air quality models</a:t>
            </a:r>
          </a:p>
          <a:p>
            <a:pPr lvl="1"/>
            <a:r>
              <a:rPr lang="en-US" dirty="0"/>
              <a:t>Recent meteorological data </a:t>
            </a:r>
          </a:p>
          <a:p>
            <a:r>
              <a:rPr lang="en-US" dirty="0"/>
              <a:t>Procedure for facility-wide risk assessment outlined</a:t>
            </a:r>
          </a:p>
          <a:p>
            <a:r>
              <a:rPr lang="en-US" dirty="0"/>
              <a:t>Deletions made</a:t>
            </a:r>
          </a:p>
          <a:p>
            <a:pPr lvl="1"/>
            <a:r>
              <a:rPr lang="en-US" dirty="0"/>
              <a:t>Applicability for having to conduct a risk assessment</a:t>
            </a:r>
          </a:p>
          <a:p>
            <a:pPr lvl="1"/>
            <a:r>
              <a:rPr lang="en-US" dirty="0"/>
              <a:t>Comprehensive risk assessments</a:t>
            </a:r>
          </a:p>
          <a:p>
            <a:r>
              <a:rPr lang="en-US" dirty="0"/>
              <a:t>Types of risk assessment</a:t>
            </a:r>
          </a:p>
          <a:p>
            <a:pPr lvl="1"/>
            <a:r>
              <a:rPr lang="en-US" dirty="0"/>
              <a:t>Risk Screening Worksheet</a:t>
            </a:r>
          </a:p>
          <a:p>
            <a:pPr lvl="1"/>
            <a:r>
              <a:rPr lang="en-US" dirty="0"/>
              <a:t>Refined risk assessment</a:t>
            </a:r>
          </a:p>
          <a:p>
            <a:pPr lvl="1"/>
            <a:r>
              <a:rPr lang="en-US" dirty="0"/>
              <a:t>Facility-wide risk assessment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DCA410-18B5-4E1C-BAF0-0F502083F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418B479-6B46-47D7-AF0A-744783EA276B}" type="slidenum">
              <a:rPr lang="en-US" smtClean="0"/>
              <a:pPr/>
              <a:t>13</a:t>
            </a:fld>
            <a:r>
              <a:rPr lang="en-US"/>
              <a:t> of 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25827-0149-4328-875A-81B016DFE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11/17/2017 |Division of Air Quality | NJDEP | Presented by: Danny Wong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386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7BB3C-B780-45E9-8B0B-7610300E8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Sota</a:t>
            </a:r>
            <a:r>
              <a:rPr lang="en-US" dirty="0"/>
              <a:t> manuals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00427-6F73-48E5-A4BC-839B09941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Phase 1 – Withdraw (3) &amp; Update Effective Date (5)</a:t>
            </a:r>
          </a:p>
          <a:p>
            <a:pPr lvl="1"/>
            <a:r>
              <a:rPr lang="en-US" dirty="0"/>
              <a:t>Notice published in July 3, 2017 N.J.R. </a:t>
            </a:r>
          </a:p>
          <a:p>
            <a:pPr lvl="1"/>
            <a:r>
              <a:rPr lang="en-US" dirty="0"/>
              <a:t>Close of comment period – August 2, 2017 (1 commenter)</a:t>
            </a:r>
          </a:p>
          <a:p>
            <a:pPr lvl="1"/>
            <a:r>
              <a:rPr lang="en-US" dirty="0"/>
              <a:t>SOTA webpage updated (</a:t>
            </a:r>
            <a:r>
              <a:rPr lang="en-US" dirty="0">
                <a:hlinkClick r:id="rId3"/>
              </a:rPr>
              <a:t>http://www.state.nj.us/dep/aqpp/sota.html</a:t>
            </a:r>
            <a:r>
              <a:rPr lang="en-US" dirty="0"/>
              <a:t>) </a:t>
            </a:r>
          </a:p>
          <a:p>
            <a:pPr lvl="1"/>
            <a:endParaRPr lang="en-US" dirty="0"/>
          </a:p>
          <a:p>
            <a:r>
              <a:rPr lang="en-US" dirty="0"/>
              <a:t>Phase 2 – Revise (8, including General)&amp; New (1)</a:t>
            </a:r>
          </a:p>
          <a:p>
            <a:pPr lvl="1"/>
            <a:r>
              <a:rPr lang="en-US" dirty="0"/>
              <a:t>Stakeholder process</a:t>
            </a:r>
          </a:p>
          <a:p>
            <a:pPr lvl="1"/>
            <a:r>
              <a:rPr lang="en-US" dirty="0"/>
              <a:t>Public process</a:t>
            </a:r>
          </a:p>
          <a:p>
            <a:pPr lvl="1"/>
            <a:r>
              <a:rPr lang="en-US" dirty="0"/>
              <a:t>Finalize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FFBBD2-886E-4026-9C1A-975F39E2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418B479-6B46-47D7-AF0A-744783EA276B}" type="slidenum">
              <a:rPr lang="en-US" smtClean="0"/>
              <a:pPr/>
              <a:t>14</a:t>
            </a:fld>
            <a:r>
              <a:rPr lang="en-US"/>
              <a:t> of 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9BEEE-F3C6-4174-92FC-D97FE7742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11/17/2017 |Division of Air Quality | NJDEP | Presented by: Danny Wong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501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8BAAE-B81B-4150-B54E-545DF6D95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Sota</a:t>
            </a:r>
            <a:r>
              <a:rPr lang="en-US" dirty="0"/>
              <a:t> manuals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2A6A1-AB8B-4DDB-8F72-39516B4A3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418B479-6B46-47D7-AF0A-744783EA276B}" type="slidenum">
              <a:rPr lang="en-US" smtClean="0"/>
              <a:pPr/>
              <a:t>15</a:t>
            </a:fld>
            <a:r>
              <a:rPr lang="en-US"/>
              <a:t> of 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1CB21-969C-4C19-AF43-53AE6DC2C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11/17/2017 |Division of Air Quality | NJDEP | Presented by: Danny Wong</a:t>
            </a:r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C2BE425-3D7B-4390-97F4-0FFFC3D0D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821026"/>
              </p:ext>
            </p:extLst>
          </p:nvPr>
        </p:nvGraphicFramePr>
        <p:xfrm>
          <a:off x="174964" y="228600"/>
          <a:ext cx="8763000" cy="5820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6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8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7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66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SOTA TITLE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LAST UPDATE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Petroleum Refineries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Withdrawn 2017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Surface Cleaners/Degreasers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Withdrawn 2017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0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Site Remediation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Withdrawn 2017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8759712"/>
                  </a:ext>
                </a:extLst>
              </a:tr>
              <a:tr h="3170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Asphalt Plants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Reviewed 2017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Ethylene Oxide Sterilizers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Reviewed 2017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Municipal Waste Water Treatment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Reviewed 2017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9820478"/>
                  </a:ext>
                </a:extLst>
              </a:tr>
              <a:tr h="286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Bakery Ovens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Reviewed 2017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54150"/>
                  </a:ext>
                </a:extLst>
              </a:tr>
              <a:tr h="286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Paint, Ink and Adhesive Industries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Reviewed 2017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2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General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Jul 1997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Transfer Operations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Jul 1997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9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Chemical/Pharmaceutical Industries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Jul 1997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Surface Coating Operations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Jul 1997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Graphic Arts Industry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July 1997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6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Internal Combustion Engines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Revised May 2003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6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Boilers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Revised Feb 2004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6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Stationary Gas Turbines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Revised Dec 2004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98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Landfill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New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0590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56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15A1E-64A6-4A75-8433-D6D9B7483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rulemaking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FED686-39A8-43BA-AE59-9816AA213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418B479-6B46-47D7-AF0A-744783EA276B}" type="slidenum">
              <a:rPr lang="en-US" smtClean="0"/>
              <a:pPr/>
              <a:t>2</a:t>
            </a:fld>
            <a:r>
              <a:rPr lang="en-US"/>
              <a:t> of 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6330F-93F6-449F-BC46-6037D9657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11/17/2017 |Division of Air Quality | NJDEP | Presented by: Danny Wong</a:t>
            </a:r>
            <a:endParaRPr lang="en-US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72EE8BD3-9B9B-4AA8-AFEE-A2187732C2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6704676"/>
              </p:ext>
            </p:extLst>
          </p:nvPr>
        </p:nvGraphicFramePr>
        <p:xfrm>
          <a:off x="457200" y="2148840"/>
          <a:ext cx="822960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382827425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9854360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521758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651490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Adoption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Effective (N.J.R.)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Operative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528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Legacy Landfill</a:t>
                      </a:r>
                    </a:p>
                    <a:p>
                      <a:r>
                        <a:rPr lang="en-US" dirty="0"/>
                        <a:t>(Solid Waste)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8/8/2017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9/5/2017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10/7/2017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751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CTG/NOx 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9/1/2017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11/6/2017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11/6/2017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06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PM2.5/Sulfur SSM/Emission Statements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10/10/2017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11/6/2017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12/9/2017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939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Stage II/TBAC/ Air Permitting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10/24/2017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11/20/2017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12/23/2017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273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Resiliency/Air Toxics/NOx Cap &amp; Trade 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109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9756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AA5A0-6AE5-45BB-9AB5-CA15AF580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Legacy landfill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5E98-4DB0-4FB2-84D5-31C3DD212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Statue: N.J.S.A. 13:1E-125.1</a:t>
            </a:r>
          </a:p>
          <a:p>
            <a:r>
              <a:rPr lang="en-US" dirty="0"/>
              <a:t>All landfills</a:t>
            </a:r>
          </a:p>
          <a:p>
            <a:r>
              <a:rPr lang="en-US" dirty="0"/>
              <a:t>Definition of H</a:t>
            </a:r>
            <a:r>
              <a:rPr lang="en-US" baseline="-25000" dirty="0"/>
              <a:t>2</a:t>
            </a:r>
            <a:r>
              <a:rPr lang="en-US" dirty="0"/>
              <a:t>S at N.J.A.C. 7:27-7.1</a:t>
            </a:r>
          </a:p>
          <a:p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S limit at N.J.A.C. 7:27-7.3</a:t>
            </a:r>
          </a:p>
          <a:p>
            <a:pPr lvl="1"/>
            <a:r>
              <a:rPr lang="en-US" dirty="0"/>
              <a:t>30 </a:t>
            </a:r>
            <a:r>
              <a:rPr lang="en-US" dirty="0" err="1"/>
              <a:t>ppbv</a:t>
            </a:r>
            <a:r>
              <a:rPr lang="en-US" dirty="0"/>
              <a:t> averaged over any 30-minute period</a:t>
            </a:r>
          </a:p>
          <a:p>
            <a:pPr lvl="1"/>
            <a:r>
              <a:rPr lang="en-US" dirty="0"/>
              <a:t>Applicable to any locations at or beyond the property line</a:t>
            </a:r>
          </a:p>
          <a:p>
            <a:r>
              <a:rPr lang="en-US" dirty="0"/>
              <a:t>Penalties provisions at N.J.A.C. 7:27A-3.10(m)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E08E86-B796-47FB-B1EE-38E233EA0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418B479-6B46-47D7-AF0A-744783EA276B}" type="slidenum">
              <a:rPr lang="en-US" smtClean="0"/>
              <a:pPr/>
              <a:t>3</a:t>
            </a:fld>
            <a:r>
              <a:rPr lang="en-US"/>
              <a:t> of 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1C190-8886-401F-847C-D82FAC783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11/17/2017 |Division of Air Quality | NJDEP | Presented by: Danny Wong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333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B602E-D87E-4BEE-B607-0D591CCB0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CTG/NO</a:t>
            </a:r>
            <a:r>
              <a:rPr lang="en-US" cap="none" dirty="0"/>
              <a:t>x</a:t>
            </a:r>
            <a:r>
              <a:rPr lang="en-US" dirty="0"/>
              <a:t> 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CA3CE-6D8C-43B3-9322-B9CECEDF3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6037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RACT obligations for the 2008 8-hour ozone NAAQS</a:t>
            </a:r>
          </a:p>
          <a:p>
            <a:pPr lvl="1"/>
            <a:r>
              <a:rPr lang="en-US" dirty="0"/>
              <a:t>Committed to in June 2015 SIP</a:t>
            </a:r>
          </a:p>
          <a:p>
            <a:r>
              <a:rPr lang="en-US" dirty="0"/>
              <a:t>CTG (N.J.A.C. 7:27-16)</a:t>
            </a:r>
          </a:p>
          <a:p>
            <a:pPr lvl="1"/>
            <a:r>
              <a:rPr lang="en-US" dirty="0"/>
              <a:t>Paper, Film and Foil Coatings</a:t>
            </a:r>
          </a:p>
          <a:p>
            <a:pPr lvl="1"/>
            <a:r>
              <a:rPr lang="en-US" dirty="0"/>
              <a:t>Fiberglass Boat Manufacturing Materials</a:t>
            </a:r>
          </a:p>
          <a:p>
            <a:pPr lvl="1"/>
            <a:r>
              <a:rPr lang="en-US" dirty="0"/>
              <a:t>Miscellaneous Metal and Plastic Parts Coatings</a:t>
            </a:r>
          </a:p>
          <a:p>
            <a:pPr lvl="1"/>
            <a:r>
              <a:rPr lang="en-US" dirty="0"/>
              <a:t>Industrial Cleaning Solvents</a:t>
            </a:r>
          </a:p>
          <a:p>
            <a:r>
              <a:rPr lang="en-US" dirty="0"/>
              <a:t>NOx RACT (N.J.A.C. 7:27-19)</a:t>
            </a:r>
          </a:p>
          <a:p>
            <a:pPr lvl="1"/>
            <a:r>
              <a:rPr lang="en-US" dirty="0"/>
              <a:t>Engines used to drive compressors for pipelines</a:t>
            </a:r>
          </a:p>
          <a:p>
            <a:pPr lvl="2"/>
            <a:r>
              <a:rPr lang="en-US" dirty="0"/>
              <a:t>200 to 500 </a:t>
            </a:r>
            <a:r>
              <a:rPr lang="en-US" dirty="0" err="1"/>
              <a:t>hp</a:t>
            </a:r>
            <a:r>
              <a:rPr lang="en-US" dirty="0"/>
              <a:t> engines (existing limits for larger than 500 </a:t>
            </a:r>
            <a:r>
              <a:rPr lang="en-US" dirty="0" err="1"/>
              <a:t>hp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Turbines used to drive compressors for pipelines</a:t>
            </a:r>
          </a:p>
          <a:p>
            <a:pPr lvl="1"/>
            <a:r>
              <a:rPr lang="en-US" dirty="0"/>
              <a:t>Within 2 years (11/6/2019)</a:t>
            </a:r>
          </a:p>
          <a:p>
            <a:r>
              <a:rPr lang="en-US" dirty="0"/>
              <a:t>Penalties provisions at N.J.A.C. 7:27A-3.10(m)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BB41EA-B22D-4430-9AE1-16728414A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418B479-6B46-47D7-AF0A-744783EA276B}" type="slidenum">
              <a:rPr lang="en-US" smtClean="0"/>
              <a:pPr/>
              <a:t>4</a:t>
            </a:fld>
            <a:r>
              <a:rPr lang="en-US"/>
              <a:t> of 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F30BB-FF0D-4A83-971C-BF2D78069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11/17/2017 |Division of Air Quality | NJDEP | Presented by: Danny Wong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100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58AB9-6064-4557-8A33-1C9C762D2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PM2.5/Sulfur SSM/Emission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D0D79-6BA3-4A5A-A4B6-06472B278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0375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PM2.5 &amp; Precursors (NOx &amp; SO2)</a:t>
            </a:r>
          </a:p>
          <a:p>
            <a:pPr lvl="1"/>
            <a:r>
              <a:rPr lang="en-US" dirty="0"/>
              <a:t>Preconstruction permits (N.J.A.C. 7:27-8)</a:t>
            </a:r>
          </a:p>
          <a:p>
            <a:pPr lvl="1"/>
            <a:r>
              <a:rPr lang="en-US" dirty="0"/>
              <a:t>Operating permits (N.J.A.C. 7:27-22)</a:t>
            </a:r>
          </a:p>
          <a:p>
            <a:pPr lvl="1"/>
            <a:r>
              <a:rPr lang="en-US" dirty="0"/>
              <a:t>Offset (N.J.A.C. 7:27-18)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Sulfur SSM (N.J.A.C. 7:27-7)</a:t>
            </a:r>
          </a:p>
          <a:p>
            <a:pPr lvl="1"/>
            <a:r>
              <a:rPr lang="en-US" dirty="0"/>
              <a:t>Delete emergency exemption at N.J.A.C. 7:27-7.2(k)2</a:t>
            </a:r>
          </a:p>
          <a:p>
            <a:r>
              <a:rPr lang="en-US" dirty="0"/>
              <a:t>Emission Statements (N.J.A.C. 7:27-21)</a:t>
            </a:r>
          </a:p>
          <a:p>
            <a:pPr lvl="1"/>
            <a:r>
              <a:rPr lang="en-US" dirty="0"/>
              <a:t>Require source level reporting for PM2.5 and ammonia</a:t>
            </a:r>
          </a:p>
          <a:p>
            <a:pPr lvl="1"/>
            <a:r>
              <a:rPr lang="en-US" dirty="0"/>
              <a:t>Replace references to email with the portal for use in electronic submission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5BDD26-1DF0-49C0-AFF0-70E653934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418B479-6B46-47D7-AF0A-744783EA276B}" type="slidenum">
              <a:rPr lang="en-US" smtClean="0"/>
              <a:pPr/>
              <a:t>5</a:t>
            </a:fld>
            <a:r>
              <a:rPr lang="en-US"/>
              <a:t> of 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70D0A-0A8E-483F-BEAC-193E87145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11/17/2017 |Division of Air Quality | NJDEP | Presented by: Danny Wong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69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D82FD-22C7-45CC-B890-22909DCEA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II/TBAC/air permitting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7C232-E7B5-42B5-A917-9E459BB65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0375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Stage II (N.J.A.C. 7:27-16)</a:t>
            </a:r>
          </a:p>
          <a:p>
            <a:pPr lvl="1"/>
            <a:r>
              <a:rPr lang="en-US" dirty="0"/>
              <a:t>Decommissioning of Stage II (within 3 years (12/23/2020))</a:t>
            </a:r>
          </a:p>
          <a:p>
            <a:pPr lvl="1"/>
            <a:r>
              <a:rPr lang="en-US" dirty="0"/>
              <a:t>Improved hoses and nozzles</a:t>
            </a:r>
          </a:p>
          <a:p>
            <a:r>
              <a:rPr lang="en-US" dirty="0"/>
              <a:t>Repeal of TBAC (N.J.A.C. 7:27-34)</a:t>
            </a:r>
          </a:p>
          <a:p>
            <a:r>
              <a:rPr lang="en-US" dirty="0"/>
              <a:t>Air Permitting (N.J.A.C. 7:27-8 &amp; 22)</a:t>
            </a:r>
          </a:p>
          <a:p>
            <a:pPr lvl="1"/>
            <a:r>
              <a:rPr lang="en-US" dirty="0"/>
              <a:t>Permit consistency between preconstruction and operating permits</a:t>
            </a:r>
            <a:endParaRPr lang="en-US" dirty="0">
              <a:highlight>
                <a:srgbClr val="FFFF00"/>
              </a:highlight>
            </a:endParaRPr>
          </a:p>
          <a:p>
            <a:pPr lvl="1"/>
            <a:r>
              <a:rPr lang="en-US" dirty="0"/>
              <a:t>Electronic noticing of draft operating permits</a:t>
            </a:r>
          </a:p>
          <a:p>
            <a:r>
              <a:rPr lang="en-US" dirty="0"/>
              <a:t>Penalties provisions at N.J.A.C. 7:27A-3.10(m)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A468FA-A520-4B04-A605-A7A1028E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418B479-6B46-47D7-AF0A-744783EA276B}" type="slidenum">
              <a:rPr lang="en-US" smtClean="0"/>
              <a:pPr/>
              <a:t>6</a:t>
            </a:fld>
            <a:r>
              <a:rPr lang="en-US"/>
              <a:t> of 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F5D14-09E3-4A65-9426-17A128352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11/17/2017 |Division of Air Quality | NJDEP | Presented by: Danny Wong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712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02C5B-0AD7-4F7F-B3D1-EDC8C59CA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Resiliency</a:t>
            </a:r>
            <a:r>
              <a:rPr lang="en-US" dirty="0"/>
              <a:t>/air toxics/</a:t>
            </a:r>
            <a:br>
              <a:rPr lang="en-US" dirty="0"/>
            </a:br>
            <a:r>
              <a:rPr lang="en-US" dirty="0"/>
              <a:t>NO</a:t>
            </a:r>
            <a:r>
              <a:rPr lang="en-US" cap="none" dirty="0"/>
              <a:t>x</a:t>
            </a:r>
            <a:r>
              <a:rPr lang="en-US" dirty="0"/>
              <a:t> CAP &amp; Trade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6136A-B3E0-4062-9DDC-604A2054A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69720"/>
            <a:ext cx="8229600" cy="498348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Exempt portable equipment used for emergency management activities from permitting</a:t>
            </a:r>
          </a:p>
          <a:p>
            <a:r>
              <a:rPr lang="en-US" dirty="0"/>
              <a:t>Exempt Emergency generators used during non-emergency power disruptions from permitting and NOx RACT</a:t>
            </a:r>
          </a:p>
          <a:p>
            <a:r>
              <a:rPr lang="en-US" dirty="0"/>
              <a:t>Combustion sources burning fuel oil during curtailment of natural gas supply – removal of 500 hours restriction</a:t>
            </a:r>
          </a:p>
          <a:p>
            <a:r>
              <a:rPr lang="en-US" dirty="0"/>
              <a:t>Exemptions for low-emitting temporary and portable equipment from permitting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278F78-1558-4FB8-BDD8-956841232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418B479-6B46-47D7-AF0A-744783EA276B}" type="slidenum">
              <a:rPr lang="en-US" smtClean="0"/>
              <a:pPr/>
              <a:t>7</a:t>
            </a:fld>
            <a:r>
              <a:rPr lang="en-US"/>
              <a:t> of 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9DDDE-5166-4F73-BD9F-7AACA65CC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11/17/2017 |Division of Air Quality | NJDEP | Presented by: Danny Wong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050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3C11C-C69D-42E3-91B1-52960E9E7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Resiliency/</a:t>
            </a:r>
            <a:r>
              <a:rPr lang="en-US" dirty="0">
                <a:solidFill>
                  <a:srgbClr val="FF0000"/>
                </a:solidFill>
              </a:rPr>
              <a:t>air toxics</a:t>
            </a:r>
            <a:r>
              <a:rPr lang="en-US" dirty="0"/>
              <a:t>/</a:t>
            </a:r>
            <a:br>
              <a:rPr lang="en-US" dirty="0"/>
            </a:br>
            <a:r>
              <a:rPr lang="en-US" dirty="0"/>
              <a:t>NO</a:t>
            </a:r>
            <a:r>
              <a:rPr lang="en-US" cap="none" dirty="0"/>
              <a:t>x</a:t>
            </a:r>
            <a:r>
              <a:rPr lang="en-US" dirty="0"/>
              <a:t> CAP &amp; Trade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7DF80-6347-497F-A03F-86F144A52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More than 25 years ago</a:t>
            </a:r>
          </a:p>
          <a:p>
            <a:r>
              <a:rPr lang="en-US" dirty="0"/>
              <a:t>Methodology using latest data</a:t>
            </a:r>
          </a:p>
          <a:p>
            <a:r>
              <a:rPr lang="en-US" dirty="0"/>
              <a:t>185 of the 187 Federally listed HAPs</a:t>
            </a:r>
          </a:p>
          <a:p>
            <a:pPr lvl="1"/>
            <a:r>
              <a:rPr lang="en-US" dirty="0"/>
              <a:t>~120 decreased</a:t>
            </a:r>
          </a:p>
          <a:p>
            <a:pPr lvl="2"/>
            <a:r>
              <a:rPr lang="en-US" dirty="0"/>
              <a:t>Benzene: 400 </a:t>
            </a:r>
            <a:r>
              <a:rPr lang="en-US" dirty="0" err="1"/>
              <a:t>lbs</a:t>
            </a:r>
            <a:r>
              <a:rPr lang="en-US" dirty="0"/>
              <a:t>/</a:t>
            </a:r>
            <a:r>
              <a:rPr lang="en-US" dirty="0" err="1"/>
              <a:t>yr</a:t>
            </a:r>
            <a:r>
              <a:rPr lang="en-US" dirty="0"/>
              <a:t> to 6 </a:t>
            </a:r>
            <a:r>
              <a:rPr lang="en-US" dirty="0" err="1"/>
              <a:t>lbs</a:t>
            </a:r>
            <a:r>
              <a:rPr lang="en-US" dirty="0"/>
              <a:t>/</a:t>
            </a:r>
            <a:r>
              <a:rPr lang="en-US" dirty="0" err="1"/>
              <a:t>yr</a:t>
            </a:r>
            <a:r>
              <a:rPr lang="en-US" dirty="0"/>
              <a:t> (petroleum products)</a:t>
            </a:r>
          </a:p>
          <a:p>
            <a:pPr lvl="2"/>
            <a:r>
              <a:rPr lang="en-US" dirty="0"/>
              <a:t>Methyl bromide: 2,000 </a:t>
            </a:r>
            <a:r>
              <a:rPr lang="en-US" dirty="0" err="1"/>
              <a:t>lbs</a:t>
            </a:r>
            <a:r>
              <a:rPr lang="en-US" dirty="0"/>
              <a:t>/</a:t>
            </a:r>
            <a:r>
              <a:rPr lang="en-US" dirty="0" err="1"/>
              <a:t>yr</a:t>
            </a:r>
            <a:r>
              <a:rPr lang="en-US" dirty="0"/>
              <a:t> to 230 </a:t>
            </a:r>
            <a:r>
              <a:rPr lang="en-US" dirty="0" err="1"/>
              <a:t>lbs</a:t>
            </a:r>
            <a:r>
              <a:rPr lang="en-US" dirty="0"/>
              <a:t>/</a:t>
            </a:r>
            <a:r>
              <a:rPr lang="en-US" dirty="0" err="1"/>
              <a:t>yr</a:t>
            </a:r>
            <a:r>
              <a:rPr lang="en-US" dirty="0"/>
              <a:t> (fumigation)</a:t>
            </a:r>
          </a:p>
          <a:p>
            <a:pPr lvl="2"/>
            <a:r>
              <a:rPr lang="en-US" dirty="0" err="1"/>
              <a:t>Tertrachloroethylene</a:t>
            </a:r>
            <a:r>
              <a:rPr lang="en-US" dirty="0"/>
              <a:t> 2,000 </a:t>
            </a:r>
            <a:r>
              <a:rPr lang="en-US" dirty="0" err="1"/>
              <a:t>lbs</a:t>
            </a:r>
            <a:r>
              <a:rPr lang="en-US" dirty="0"/>
              <a:t>/</a:t>
            </a:r>
            <a:r>
              <a:rPr lang="en-US" dirty="0" err="1"/>
              <a:t>yr</a:t>
            </a:r>
            <a:r>
              <a:rPr lang="en-US" dirty="0"/>
              <a:t> to 180 </a:t>
            </a:r>
            <a:r>
              <a:rPr lang="en-US" dirty="0" err="1"/>
              <a:t>lbs</a:t>
            </a:r>
            <a:r>
              <a:rPr lang="en-US" dirty="0"/>
              <a:t>/</a:t>
            </a:r>
            <a:r>
              <a:rPr lang="en-US" dirty="0" err="1"/>
              <a:t>yr</a:t>
            </a:r>
            <a:r>
              <a:rPr lang="en-US" dirty="0"/>
              <a:t> (dry cleaners)</a:t>
            </a:r>
          </a:p>
          <a:p>
            <a:pPr lvl="1"/>
            <a:r>
              <a:rPr lang="en-US" dirty="0"/>
              <a:t>~40 increased</a:t>
            </a:r>
          </a:p>
          <a:p>
            <a:pPr lvl="2"/>
            <a:r>
              <a:rPr lang="en-US" dirty="0"/>
              <a:t>Acetonitrile: 800 </a:t>
            </a:r>
            <a:r>
              <a:rPr lang="en-US" dirty="0" err="1"/>
              <a:t>lbs</a:t>
            </a:r>
            <a:r>
              <a:rPr lang="en-US" dirty="0"/>
              <a:t>/</a:t>
            </a:r>
            <a:r>
              <a:rPr lang="en-US" dirty="0" err="1"/>
              <a:t>yr</a:t>
            </a:r>
            <a:r>
              <a:rPr lang="en-US" dirty="0"/>
              <a:t> to 2,000 </a:t>
            </a:r>
            <a:r>
              <a:rPr lang="en-US" dirty="0" err="1"/>
              <a:t>lbs</a:t>
            </a:r>
            <a:r>
              <a:rPr lang="en-US" dirty="0"/>
              <a:t>/</a:t>
            </a:r>
            <a:r>
              <a:rPr lang="en-US" dirty="0" err="1"/>
              <a:t>yr</a:t>
            </a:r>
            <a:r>
              <a:rPr lang="en-US" dirty="0"/>
              <a:t> (synthetic rubber prod)</a:t>
            </a:r>
          </a:p>
          <a:p>
            <a:pPr lvl="2"/>
            <a:r>
              <a:rPr lang="en-US" dirty="0"/>
              <a:t>Phenol: 20 </a:t>
            </a:r>
            <a:r>
              <a:rPr lang="en-US" dirty="0" err="1"/>
              <a:t>lbs</a:t>
            </a:r>
            <a:r>
              <a:rPr lang="en-US" dirty="0"/>
              <a:t>/</a:t>
            </a:r>
            <a:r>
              <a:rPr lang="en-US" dirty="0" err="1"/>
              <a:t>yr</a:t>
            </a:r>
            <a:r>
              <a:rPr lang="en-US" dirty="0"/>
              <a:t> to 2,000 </a:t>
            </a:r>
            <a:r>
              <a:rPr lang="en-US" dirty="0" err="1"/>
              <a:t>lbs</a:t>
            </a:r>
            <a:r>
              <a:rPr lang="en-US" dirty="0"/>
              <a:t>/</a:t>
            </a:r>
            <a:r>
              <a:rPr lang="en-US" dirty="0" err="1"/>
              <a:t>yr</a:t>
            </a:r>
            <a:r>
              <a:rPr lang="en-US" dirty="0"/>
              <a:t> (resin prod)</a:t>
            </a:r>
          </a:p>
          <a:p>
            <a:pPr lvl="2"/>
            <a:r>
              <a:rPr lang="en-US" dirty="0"/>
              <a:t>Vinyl acetate: 200 </a:t>
            </a:r>
            <a:r>
              <a:rPr lang="en-US" dirty="0" err="1"/>
              <a:t>lbs</a:t>
            </a:r>
            <a:r>
              <a:rPr lang="en-US" dirty="0"/>
              <a:t>/</a:t>
            </a:r>
            <a:r>
              <a:rPr lang="en-US" dirty="0" err="1"/>
              <a:t>yr</a:t>
            </a:r>
            <a:r>
              <a:rPr lang="en-US" dirty="0"/>
              <a:t> to 2,000 </a:t>
            </a:r>
            <a:r>
              <a:rPr lang="en-US" dirty="0" err="1"/>
              <a:t>lbs</a:t>
            </a:r>
            <a:r>
              <a:rPr lang="en-US" dirty="0"/>
              <a:t>/</a:t>
            </a:r>
            <a:r>
              <a:rPr lang="en-US" dirty="0" err="1"/>
              <a:t>yr</a:t>
            </a:r>
            <a:r>
              <a:rPr lang="en-US" dirty="0"/>
              <a:t> (PVC prod)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2D4CF-883D-4A50-84FA-93E99B7E7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418B479-6B46-47D7-AF0A-744783EA276B}" type="slidenum">
              <a:rPr lang="en-US" smtClean="0"/>
              <a:pPr/>
              <a:t>8</a:t>
            </a:fld>
            <a:r>
              <a:rPr lang="en-US"/>
              <a:t> of 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2186D-0996-4F2A-A569-9AE28E57B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11/17/2017 |Division of Air Quality | NJDEP | Presented by: Danny Wong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87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3C11C-C69D-42E3-91B1-52960E9E7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Resiliency/</a:t>
            </a:r>
            <a:r>
              <a:rPr lang="en-US" dirty="0">
                <a:solidFill>
                  <a:srgbClr val="FF0000"/>
                </a:solidFill>
              </a:rPr>
              <a:t>air toxics</a:t>
            </a:r>
            <a:r>
              <a:rPr lang="en-US" dirty="0"/>
              <a:t>/</a:t>
            </a:r>
            <a:br>
              <a:rPr lang="en-US" dirty="0"/>
            </a:br>
            <a:r>
              <a:rPr lang="en-US" dirty="0"/>
              <a:t>NO</a:t>
            </a:r>
            <a:r>
              <a:rPr lang="en-US" cap="none" dirty="0"/>
              <a:t>x</a:t>
            </a:r>
            <a:r>
              <a:rPr lang="en-US" dirty="0"/>
              <a:t> CAP &amp; Trade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7DF80-6347-497F-A03F-86F144A52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Phased in approach for implementation</a:t>
            </a:r>
          </a:p>
          <a:p>
            <a:pPr lvl="1"/>
            <a:r>
              <a:rPr lang="en-US" dirty="0"/>
              <a:t>Operating permits</a:t>
            </a:r>
          </a:p>
          <a:p>
            <a:pPr lvl="2"/>
            <a:r>
              <a:rPr lang="en-US" dirty="0"/>
              <a:t>New, renewals and major modifications submitted after operative date</a:t>
            </a:r>
          </a:p>
          <a:p>
            <a:pPr lvl="2"/>
            <a:r>
              <a:rPr lang="en-US" dirty="0"/>
              <a:t>All others – expiration date of 3 years after operative date or later</a:t>
            </a:r>
          </a:p>
          <a:p>
            <a:pPr lvl="1"/>
            <a:r>
              <a:rPr lang="en-US" dirty="0"/>
              <a:t>Preconstruction permits – new and modifications only</a:t>
            </a:r>
          </a:p>
          <a:p>
            <a:pPr lvl="1"/>
            <a:r>
              <a:rPr lang="en-US" dirty="0"/>
              <a:t>GP/GOP – risk assessment done prior to release</a:t>
            </a:r>
          </a:p>
          <a:p>
            <a:pPr lvl="1"/>
            <a:r>
              <a:rPr lang="en-US" dirty="0"/>
              <a:t>Emission Statement – 2018 emissions (reported in 2019)</a:t>
            </a:r>
          </a:p>
          <a:p>
            <a:r>
              <a:rPr lang="en-US" dirty="0"/>
              <a:t>Does NOT result in more air permits</a:t>
            </a:r>
          </a:p>
          <a:p>
            <a:pPr lvl="1"/>
            <a:r>
              <a:rPr lang="en-US" dirty="0"/>
              <a:t>Applicability still resides at N.J.A.C. 7:27-8.2 &amp; 22.2</a:t>
            </a:r>
          </a:p>
          <a:p>
            <a:pPr lvl="1"/>
            <a:endParaRPr lang="en-US" dirty="0"/>
          </a:p>
          <a:p>
            <a:r>
              <a:rPr lang="en-US" dirty="0"/>
              <a:t>Resiliency/Air Toxics – recommendation through balanced stakeholders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2D4CF-883D-4A50-84FA-93E99B7E7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418B479-6B46-47D7-AF0A-744783EA276B}" type="slidenum">
              <a:rPr lang="en-US" smtClean="0"/>
              <a:pPr/>
              <a:t>9</a:t>
            </a:fld>
            <a:r>
              <a:rPr lang="en-US"/>
              <a:t> of 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2186D-0996-4F2A-A569-9AE28E57B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11/17/2017 |Division of Air Quality | NJDEP | Presented by: Danny Wong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6822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JDEP Template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NJDEP Template</Template>
  <TotalTime>557</TotalTime>
  <Words>1515</Words>
  <Application>Microsoft Office PowerPoint</Application>
  <PresentationFormat>On-screen Show (4:3)</PresentationFormat>
  <Paragraphs>249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Book Antiqua</vt:lpstr>
      <vt:lpstr>Calibri</vt:lpstr>
      <vt:lpstr>Century Gothic</vt:lpstr>
      <vt:lpstr>Times New Roman</vt:lpstr>
      <vt:lpstr>NJDEP Template</vt:lpstr>
      <vt:lpstr>Rulemaking &amp; technical manuals</vt:lpstr>
      <vt:lpstr>rulemaking</vt:lpstr>
      <vt:lpstr>Legacy landfill</vt:lpstr>
      <vt:lpstr>CTG/NOx RACT</vt:lpstr>
      <vt:lpstr>PM2.5/Sulfur SSM/Emission Statements</vt:lpstr>
      <vt:lpstr>Stage II/TBAC/air permitting</vt:lpstr>
      <vt:lpstr>Resiliency/air toxics/ NOx CAP &amp; Trade programs</vt:lpstr>
      <vt:lpstr>Resiliency/air toxics/ NOx CAP &amp; Trade programs</vt:lpstr>
      <vt:lpstr>Resiliency/air toxics/ NOx CAP &amp; Trade programs</vt:lpstr>
      <vt:lpstr>Resiliency/air toxics/ NOx CAP &amp; Trade programs</vt:lpstr>
      <vt:lpstr>Technical manuals</vt:lpstr>
      <vt:lpstr>Tech manual 1002 AIR QUALITY IMPACT MODELING</vt:lpstr>
      <vt:lpstr>Tech manual 1003 Preparing a risk assessment</vt:lpstr>
      <vt:lpstr>Sota manuals</vt:lpstr>
      <vt:lpstr>Sota manuals</vt:lpstr>
    </vt:vector>
  </TitlesOfParts>
  <Company>NJDEP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Khawar Kalim</dc:creator>
  <cp:lastModifiedBy>Wong, Danny</cp:lastModifiedBy>
  <cp:revision>81</cp:revision>
  <dcterms:created xsi:type="dcterms:W3CDTF">2016-02-19T18:17:14Z</dcterms:created>
  <dcterms:modified xsi:type="dcterms:W3CDTF">2017-11-13T21:08:23Z</dcterms:modified>
</cp:coreProperties>
</file>