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90" r:id="rId2"/>
    <p:sldId id="301" r:id="rId3"/>
    <p:sldId id="263" r:id="rId4"/>
    <p:sldId id="269" r:id="rId5"/>
    <p:sldId id="300" r:id="rId6"/>
    <p:sldId id="291" r:id="rId7"/>
    <p:sldId id="293" r:id="rId8"/>
    <p:sldId id="292" r:id="rId9"/>
    <p:sldId id="294" r:id="rId10"/>
    <p:sldId id="276" r:id="rId11"/>
    <p:sldId id="278" r:id="rId12"/>
    <p:sldId id="295" r:id="rId13"/>
    <p:sldId id="296" r:id="rId14"/>
    <p:sldId id="297" r:id="rId15"/>
    <p:sldId id="284" r:id="rId16"/>
    <p:sldId id="299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0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C24DE9-FE6D-4725-89AD-87E051DF944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en-US"/>
        </a:p>
      </dgm:t>
    </dgm:pt>
    <dgm:pt modelId="{86A44C3D-A65B-4785-825A-D019E1F82913}">
      <dgm:prSet phldrT="[Text]" custT="1"/>
      <dgm:spPr/>
      <dgm:t>
        <a:bodyPr/>
        <a:lstStyle/>
        <a:p>
          <a:r>
            <a:rPr lang="en-US" sz="900" b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Air Quality</a:t>
          </a:r>
        </a:p>
      </dgm:t>
    </dgm:pt>
    <dgm:pt modelId="{E9BE926C-8126-49F7-B10A-37FB1D4A7E04}" type="parTrans" cxnId="{870DEF03-3CDD-4482-830E-189490CE641A}">
      <dgm:prSet/>
      <dgm:spPr/>
      <dgm:t>
        <a:bodyPr/>
        <a:lstStyle/>
        <a:p>
          <a:endParaRPr lang="en-US"/>
        </a:p>
      </dgm:t>
    </dgm:pt>
    <dgm:pt modelId="{013ECA5E-1494-483D-A037-18F7A0F94010}" type="sibTrans" cxnId="{870DEF03-3CDD-4482-830E-189490CE641A}">
      <dgm:prSet/>
      <dgm:spPr/>
      <dgm:t>
        <a:bodyPr/>
        <a:lstStyle/>
        <a:p>
          <a:endParaRPr lang="en-US"/>
        </a:p>
      </dgm:t>
    </dgm:pt>
    <dgm:pt modelId="{2EF9EBA8-FA8C-4839-9F57-6796771265D1}">
      <dgm:prSet phldrT="[Text]" custT="1"/>
      <dgm:spPr/>
      <dgm:t>
        <a:bodyPr/>
        <a:lstStyle/>
        <a:p>
          <a:r>
            <a:rPr lang="en-US" sz="900" b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Energy</a:t>
          </a:r>
          <a:endParaRPr lang="en-US" sz="900" b="0" dirty="0">
            <a:solidFill>
              <a:schemeClr val="accent2">
                <a:lumMod val="50000"/>
              </a:schemeClr>
            </a:solidFill>
            <a:latin typeface="Calibri" panose="020F0502020204030204" pitchFamily="34" charset="0"/>
          </a:endParaRPr>
        </a:p>
      </dgm:t>
    </dgm:pt>
    <dgm:pt modelId="{734D2F49-CEC4-47BB-A335-B23ECFA140A2}" type="parTrans" cxnId="{EDACA83C-3148-4548-BE6B-ABFB2EA2F21A}">
      <dgm:prSet/>
      <dgm:spPr/>
      <dgm:t>
        <a:bodyPr/>
        <a:lstStyle/>
        <a:p>
          <a:endParaRPr lang="en-US"/>
        </a:p>
      </dgm:t>
    </dgm:pt>
    <dgm:pt modelId="{93C3EB0A-BECF-4BCE-A5A1-7F6524C2460B}" type="sibTrans" cxnId="{EDACA83C-3148-4548-BE6B-ABFB2EA2F21A}">
      <dgm:prSet/>
      <dgm:spPr/>
      <dgm:t>
        <a:bodyPr/>
        <a:lstStyle/>
        <a:p>
          <a:endParaRPr lang="en-US"/>
        </a:p>
      </dgm:t>
    </dgm:pt>
    <dgm:pt modelId="{0CF18235-F681-4EEE-A25E-638374D932D5}">
      <dgm:prSet phldrT="[Text]" custT="1"/>
      <dgm:spPr/>
      <dgm:t>
        <a:bodyPr/>
        <a:lstStyle/>
        <a:p>
          <a:r>
            <a:rPr lang="en-US" sz="900" b="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Sustainability</a:t>
          </a:r>
        </a:p>
      </dgm:t>
    </dgm:pt>
    <dgm:pt modelId="{20892780-2BD3-40D3-B0A8-9EEA4443DC5F}" type="sibTrans" cxnId="{5FB9A0D2-6F36-4909-87F6-76AE6A3A829B}">
      <dgm:prSet/>
      <dgm:spPr/>
      <dgm:t>
        <a:bodyPr/>
        <a:lstStyle/>
        <a:p>
          <a:endParaRPr lang="en-US"/>
        </a:p>
      </dgm:t>
    </dgm:pt>
    <dgm:pt modelId="{94ED30CF-F9C1-4175-A292-546DE238C575}" type="parTrans" cxnId="{5FB9A0D2-6F36-4909-87F6-76AE6A3A829B}">
      <dgm:prSet/>
      <dgm:spPr/>
      <dgm:t>
        <a:bodyPr/>
        <a:lstStyle/>
        <a:p>
          <a:endParaRPr lang="en-US"/>
        </a:p>
      </dgm:t>
    </dgm:pt>
    <dgm:pt modelId="{D14C9FC2-2F8F-4A11-830D-4AA99088AD3D}" type="pres">
      <dgm:prSet presAssocID="{26C24DE9-FE6D-4725-89AD-87E051DF944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7292F68-CA22-4221-812A-1ECD903F6059}" type="pres">
      <dgm:prSet presAssocID="{86A44C3D-A65B-4785-825A-D019E1F82913}" presName="Accent1" presStyleCnt="0"/>
      <dgm:spPr/>
    </dgm:pt>
    <dgm:pt modelId="{28AC722D-76FB-4502-8D60-6B2EA063C21A}" type="pres">
      <dgm:prSet presAssocID="{86A44C3D-A65B-4785-825A-D019E1F82913}" presName="Accent" presStyleLbl="node1" presStyleIdx="0" presStyleCnt="3"/>
      <dgm:spPr/>
    </dgm:pt>
    <dgm:pt modelId="{DFCAE7C1-486F-4D68-B023-0BD1C2D893A1}" type="pres">
      <dgm:prSet presAssocID="{86A44C3D-A65B-4785-825A-D019E1F82913}" presName="Parent1" presStyleLbl="revTx" presStyleIdx="0" presStyleCnt="3" custScaleX="122638">
        <dgm:presLayoutVars>
          <dgm:chMax val="1"/>
          <dgm:chPref val="1"/>
          <dgm:bulletEnabled val="1"/>
        </dgm:presLayoutVars>
      </dgm:prSet>
      <dgm:spPr/>
    </dgm:pt>
    <dgm:pt modelId="{6D53D674-2B36-4DD2-A4AF-A43831ECAE3A}" type="pres">
      <dgm:prSet presAssocID="{2EF9EBA8-FA8C-4839-9F57-6796771265D1}" presName="Accent2" presStyleCnt="0"/>
      <dgm:spPr/>
    </dgm:pt>
    <dgm:pt modelId="{C40DCE4D-8580-4B8B-A7CD-C2CE59A320B8}" type="pres">
      <dgm:prSet presAssocID="{2EF9EBA8-FA8C-4839-9F57-6796771265D1}" presName="Accent" presStyleLbl="node1" presStyleIdx="1" presStyleCnt="3"/>
      <dgm:spPr/>
    </dgm:pt>
    <dgm:pt modelId="{04693115-B433-4061-830C-042482DA13D3}" type="pres">
      <dgm:prSet presAssocID="{2EF9EBA8-FA8C-4839-9F57-6796771265D1}" presName="Parent2" presStyleLbl="revTx" presStyleIdx="1" presStyleCnt="3" custScaleX="122638">
        <dgm:presLayoutVars>
          <dgm:chMax val="1"/>
          <dgm:chPref val="1"/>
          <dgm:bulletEnabled val="1"/>
        </dgm:presLayoutVars>
      </dgm:prSet>
      <dgm:spPr/>
    </dgm:pt>
    <dgm:pt modelId="{3F2532C6-8234-40DB-BD54-C85538B19322}" type="pres">
      <dgm:prSet presAssocID="{0CF18235-F681-4EEE-A25E-638374D932D5}" presName="Accent3" presStyleCnt="0"/>
      <dgm:spPr/>
    </dgm:pt>
    <dgm:pt modelId="{B35AD84C-0A09-4A16-94E4-DF164D2B14E7}" type="pres">
      <dgm:prSet presAssocID="{0CF18235-F681-4EEE-A25E-638374D932D5}" presName="Accent" presStyleLbl="node1" presStyleIdx="2" presStyleCnt="3"/>
      <dgm:spPr/>
    </dgm:pt>
    <dgm:pt modelId="{756F4347-4574-452A-BD72-85395F15F5C1}" type="pres">
      <dgm:prSet presAssocID="{0CF18235-F681-4EEE-A25E-638374D932D5}" presName="Parent3" presStyleLbl="revTx" presStyleIdx="2" presStyleCnt="3" custScaleX="122638">
        <dgm:presLayoutVars>
          <dgm:chMax val="1"/>
          <dgm:chPref val="1"/>
          <dgm:bulletEnabled val="1"/>
        </dgm:presLayoutVars>
      </dgm:prSet>
      <dgm:spPr/>
    </dgm:pt>
  </dgm:ptLst>
  <dgm:cxnLst>
    <dgm:cxn modelId="{870DEF03-3CDD-4482-830E-189490CE641A}" srcId="{26C24DE9-FE6D-4725-89AD-87E051DF944D}" destId="{86A44C3D-A65B-4785-825A-D019E1F82913}" srcOrd="0" destOrd="0" parTransId="{E9BE926C-8126-49F7-B10A-37FB1D4A7E04}" sibTransId="{013ECA5E-1494-483D-A037-18F7A0F94010}"/>
    <dgm:cxn modelId="{EDACA83C-3148-4548-BE6B-ABFB2EA2F21A}" srcId="{26C24DE9-FE6D-4725-89AD-87E051DF944D}" destId="{2EF9EBA8-FA8C-4839-9F57-6796771265D1}" srcOrd="1" destOrd="0" parTransId="{734D2F49-CEC4-47BB-A335-B23ECFA140A2}" sibTransId="{93C3EB0A-BECF-4BCE-A5A1-7F6524C2460B}"/>
    <dgm:cxn modelId="{CC61D95C-289C-40FB-BE6F-8DC53BFDF44E}" type="presOf" srcId="{0CF18235-F681-4EEE-A25E-638374D932D5}" destId="{756F4347-4574-452A-BD72-85395F15F5C1}" srcOrd="0" destOrd="0" presId="urn:microsoft.com/office/officeart/2009/layout/CircleArrowProcess"/>
    <dgm:cxn modelId="{8F2FA16D-2770-4BC4-BF19-0FBFC6D09AC6}" type="presOf" srcId="{26C24DE9-FE6D-4725-89AD-87E051DF944D}" destId="{D14C9FC2-2F8F-4A11-830D-4AA99088AD3D}" srcOrd="0" destOrd="0" presId="urn:microsoft.com/office/officeart/2009/layout/CircleArrowProcess"/>
    <dgm:cxn modelId="{2C5E7773-A57E-46C5-B60A-2256BE7370D7}" type="presOf" srcId="{2EF9EBA8-FA8C-4839-9F57-6796771265D1}" destId="{04693115-B433-4061-830C-042482DA13D3}" srcOrd="0" destOrd="0" presId="urn:microsoft.com/office/officeart/2009/layout/CircleArrowProcess"/>
    <dgm:cxn modelId="{60ECB1CE-0C5D-4976-9442-0D285035DF58}" type="presOf" srcId="{86A44C3D-A65B-4785-825A-D019E1F82913}" destId="{DFCAE7C1-486F-4D68-B023-0BD1C2D893A1}" srcOrd="0" destOrd="0" presId="urn:microsoft.com/office/officeart/2009/layout/CircleArrowProcess"/>
    <dgm:cxn modelId="{5FB9A0D2-6F36-4909-87F6-76AE6A3A829B}" srcId="{26C24DE9-FE6D-4725-89AD-87E051DF944D}" destId="{0CF18235-F681-4EEE-A25E-638374D932D5}" srcOrd="2" destOrd="0" parTransId="{94ED30CF-F9C1-4175-A292-546DE238C575}" sibTransId="{20892780-2BD3-40D3-B0A8-9EEA4443DC5F}"/>
    <dgm:cxn modelId="{34F2A72D-C1C9-401B-8495-C8871C30C13C}" type="presParOf" srcId="{D14C9FC2-2F8F-4A11-830D-4AA99088AD3D}" destId="{B7292F68-CA22-4221-812A-1ECD903F6059}" srcOrd="0" destOrd="0" presId="urn:microsoft.com/office/officeart/2009/layout/CircleArrowProcess"/>
    <dgm:cxn modelId="{0B6EF915-3FE7-4218-944B-95A557486574}" type="presParOf" srcId="{B7292F68-CA22-4221-812A-1ECD903F6059}" destId="{28AC722D-76FB-4502-8D60-6B2EA063C21A}" srcOrd="0" destOrd="0" presId="urn:microsoft.com/office/officeart/2009/layout/CircleArrowProcess"/>
    <dgm:cxn modelId="{843AD238-1D03-4C86-9454-C829FE26676E}" type="presParOf" srcId="{D14C9FC2-2F8F-4A11-830D-4AA99088AD3D}" destId="{DFCAE7C1-486F-4D68-B023-0BD1C2D893A1}" srcOrd="1" destOrd="0" presId="urn:microsoft.com/office/officeart/2009/layout/CircleArrowProcess"/>
    <dgm:cxn modelId="{D304C080-C7D2-4AD9-9956-1852324D3763}" type="presParOf" srcId="{D14C9FC2-2F8F-4A11-830D-4AA99088AD3D}" destId="{6D53D674-2B36-4DD2-A4AF-A43831ECAE3A}" srcOrd="2" destOrd="0" presId="urn:microsoft.com/office/officeart/2009/layout/CircleArrowProcess"/>
    <dgm:cxn modelId="{AD2EF1D6-7437-4D3B-AE7A-F2A897851FAA}" type="presParOf" srcId="{6D53D674-2B36-4DD2-A4AF-A43831ECAE3A}" destId="{C40DCE4D-8580-4B8B-A7CD-C2CE59A320B8}" srcOrd="0" destOrd="0" presId="urn:microsoft.com/office/officeart/2009/layout/CircleArrowProcess"/>
    <dgm:cxn modelId="{2124638A-6012-4F52-B0CA-07AE8E3E8F6D}" type="presParOf" srcId="{D14C9FC2-2F8F-4A11-830D-4AA99088AD3D}" destId="{04693115-B433-4061-830C-042482DA13D3}" srcOrd="3" destOrd="0" presId="urn:microsoft.com/office/officeart/2009/layout/CircleArrowProcess"/>
    <dgm:cxn modelId="{098F7A36-3691-4625-8F97-52E609A8BC07}" type="presParOf" srcId="{D14C9FC2-2F8F-4A11-830D-4AA99088AD3D}" destId="{3F2532C6-8234-40DB-BD54-C85538B19322}" srcOrd="4" destOrd="0" presId="urn:microsoft.com/office/officeart/2009/layout/CircleArrowProcess"/>
    <dgm:cxn modelId="{F8E6E5CF-8A1B-4B72-B79A-D7C90328E185}" type="presParOf" srcId="{3F2532C6-8234-40DB-BD54-C85538B19322}" destId="{B35AD84C-0A09-4A16-94E4-DF164D2B14E7}" srcOrd="0" destOrd="0" presId="urn:microsoft.com/office/officeart/2009/layout/CircleArrowProcess"/>
    <dgm:cxn modelId="{DED9083E-2DC7-4A18-AF1B-7947E2599072}" type="presParOf" srcId="{D14C9FC2-2F8F-4A11-830D-4AA99088AD3D}" destId="{756F4347-4574-452A-BD72-85395F15F5C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AC722D-76FB-4502-8D60-6B2EA063C21A}">
      <dsp:nvSpPr>
        <dsp:cNvPr id="0" name=""/>
        <dsp:cNvSpPr/>
      </dsp:nvSpPr>
      <dsp:spPr>
        <a:xfrm>
          <a:off x="597516" y="130870"/>
          <a:ext cx="1034050" cy="103420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AE7C1-486F-4D68-B023-0BD1C2D893A1}">
      <dsp:nvSpPr>
        <dsp:cNvPr id="0" name=""/>
        <dsp:cNvSpPr/>
      </dsp:nvSpPr>
      <dsp:spPr>
        <a:xfrm>
          <a:off x="761036" y="504250"/>
          <a:ext cx="704680" cy="28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Air Quality</a:t>
          </a:r>
        </a:p>
      </dsp:txBody>
      <dsp:txXfrm>
        <a:off x="761036" y="504250"/>
        <a:ext cx="704680" cy="287232"/>
      </dsp:txXfrm>
    </dsp:sp>
    <dsp:sp modelId="{C40DCE4D-8580-4B8B-A7CD-C2CE59A320B8}">
      <dsp:nvSpPr>
        <dsp:cNvPr id="0" name=""/>
        <dsp:cNvSpPr/>
      </dsp:nvSpPr>
      <dsp:spPr>
        <a:xfrm>
          <a:off x="310312" y="725099"/>
          <a:ext cx="1034050" cy="103420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6">
            <a:shade val="80000"/>
            <a:hueOff val="20115"/>
            <a:satOff val="-1157"/>
            <a:lumOff val="138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93115-B433-4061-830C-042482DA13D3}">
      <dsp:nvSpPr>
        <dsp:cNvPr id="0" name=""/>
        <dsp:cNvSpPr/>
      </dsp:nvSpPr>
      <dsp:spPr>
        <a:xfrm>
          <a:off x="474997" y="1101916"/>
          <a:ext cx="704680" cy="28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Energy</a:t>
          </a:r>
          <a:endParaRPr lang="en-US" sz="900" b="0" kern="1200" dirty="0">
            <a:solidFill>
              <a:schemeClr val="accent2">
                <a:lumMod val="50000"/>
              </a:schemeClr>
            </a:solidFill>
            <a:latin typeface="Calibri" panose="020F0502020204030204" pitchFamily="34" charset="0"/>
          </a:endParaRPr>
        </a:p>
      </dsp:txBody>
      <dsp:txXfrm>
        <a:off x="474997" y="1101916"/>
        <a:ext cx="704680" cy="287232"/>
      </dsp:txXfrm>
    </dsp:sp>
    <dsp:sp modelId="{B35AD84C-0A09-4A16-94E4-DF164D2B14E7}">
      <dsp:nvSpPr>
        <dsp:cNvPr id="0" name=""/>
        <dsp:cNvSpPr/>
      </dsp:nvSpPr>
      <dsp:spPr>
        <a:xfrm>
          <a:off x="671113" y="1390438"/>
          <a:ext cx="888409" cy="888765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shade val="80000"/>
            <a:hueOff val="40230"/>
            <a:satOff val="-2313"/>
            <a:lumOff val="27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F4347-4574-452A-BD72-85395F15F5C1}">
      <dsp:nvSpPr>
        <dsp:cNvPr id="0" name=""/>
        <dsp:cNvSpPr/>
      </dsp:nvSpPr>
      <dsp:spPr>
        <a:xfrm>
          <a:off x="762395" y="1700442"/>
          <a:ext cx="704680" cy="287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</a:rPr>
            <a:t>Sustainability</a:t>
          </a:r>
        </a:p>
      </dsp:txBody>
      <dsp:txXfrm>
        <a:off x="762395" y="1700442"/>
        <a:ext cx="704680" cy="287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EAE34-2904-4335-9929-E38B2B190A8A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E4B03-D80C-4009-816C-2BCDFF4DF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7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9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Engines powering portable 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CRM equipment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Rental equipment at a rental facility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Portable paper/hard drive shredders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Conveyance and baling of source-separated materials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Excavated materials placed directly into transportation vehicles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792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Used IRIS, supplemented w/CA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92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Latest health benchmarks (USEPA, CalEPA, and ATSDR)</a:t>
            </a:r>
          </a:p>
          <a:p>
            <a:r>
              <a:rPr lang="en-US" dirty="0"/>
              <a:t>Latest USEPA approved model</a:t>
            </a:r>
          </a:p>
          <a:p>
            <a:r>
              <a:rPr lang="en-US" dirty="0"/>
              <a:t>Representative meteorology from recent years</a:t>
            </a:r>
          </a:p>
          <a:p>
            <a:r>
              <a:rPr lang="en-US" dirty="0"/>
              <a:t>Representative stack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table in Sub 21 Appendix with old threshold for 2017 reporting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4B03-D80C-4009-816C-2BCDFF4DF4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29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5484" y="1823720"/>
            <a:ext cx="8317516" cy="919479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>
                <a:solidFill>
                  <a:schemeClr val="tx2">
                    <a:lumMod val="75000"/>
                  </a:schemeClr>
                </a:solidFill>
                <a:effectLst/>
              </a:rPr>
              <a:t>DIVISION OF AIR QUALITY</a:t>
            </a:r>
          </a:p>
          <a:p>
            <a:pPr algn="ctr"/>
            <a:r>
              <a:rPr lang="en-US" sz="1800" baseline="0" dirty="0">
                <a:solidFill>
                  <a:schemeClr val="tx2">
                    <a:lumMod val="75000"/>
                  </a:schemeClr>
                </a:solidFill>
                <a:effectLst/>
              </a:rPr>
              <a:t>AIR QUALITY, ENERGY, AND SUSTAINABILITY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18B479-6B46-47D7-AF0A-744783EA27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Stationary 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Resiliency &amp; air toxics rule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1" y="372533"/>
            <a:ext cx="8167826" cy="13479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 userDrawn="1">
            <p:extLst>
              <p:ext uri="{D42A27DB-BD31-4B8C-83A1-F6EECF244321}">
                <p14:modId xmlns:p14="http://schemas.microsoft.com/office/powerpoint/2010/main" val="2114546255"/>
              </p:ext>
            </p:extLst>
          </p:nvPr>
        </p:nvGraphicFramePr>
        <p:xfrm>
          <a:off x="7193654" y="2890906"/>
          <a:ext cx="1941879" cy="2410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Rectangle 14"/>
          <p:cNvSpPr/>
          <p:nvPr userDrawn="1"/>
        </p:nvSpPr>
        <p:spPr>
          <a:xfrm>
            <a:off x="445485" y="5791200"/>
            <a:ext cx="8317516" cy="614679"/>
          </a:xfrm>
          <a:prstGeom prst="rect">
            <a:avLst/>
          </a:prstGeom>
          <a:solidFill>
            <a:schemeClr val="accent4">
              <a:lumMod val="40000"/>
              <a:lumOff val="60000"/>
              <a:alpha val="83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  <a:effectLst/>
              </a:rPr>
              <a:t>Danny Wong, Bureau Chief of Stationary Sources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/>
              <a:t>Slide </a:t>
            </a:r>
            <a:fld id="{D418B479-6B46-47D7-AF0A-744783EA276B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5867400" cy="365125"/>
          </a:xfrm>
        </p:spPr>
        <p:txBody>
          <a:bodyPr/>
          <a:lstStyle/>
          <a:p>
            <a:r>
              <a:rPr lang="en-US" dirty="0"/>
              <a:t>11/17/2017 |Division of Air Quality | NJDEP | Presented by: Danny Wong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RUTGERS Air Permitting Workshop | June 2016 | Presented by Type Your Name Here, NJDEP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‹#›</a:t>
            </a:fld>
            <a:r>
              <a:rPr lang="en-US"/>
              <a:t> of X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e.nj.us/dep/aqpp/techman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gov/dep/aqm/" TargetMode="External"/><Relationship Id="rId2" Type="http://schemas.openxmlformats.org/officeDocument/2006/relationships/hyperlink" Target="http://www.nj.gov/dep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j.gov/dep/baqp/" TargetMode="External"/><Relationship Id="rId4" Type="http://schemas.openxmlformats.org/officeDocument/2006/relationships/hyperlink" Target="http://www.state.nj.us/dep/aqpp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anny.wong@dep.nj.gov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2C030CF-7CC7-47FF-AB95-F154477EA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A&amp;WMA November 16, 2018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1EC6D6-E64E-475D-8D13-8652EABEC1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Resiliency &amp; air toxics rule</a:t>
            </a:r>
          </a:p>
        </p:txBody>
      </p:sp>
    </p:spTree>
    <p:extLst>
      <p:ext uri="{BB962C8B-B14F-4D97-AF65-F5344CB8AC3E}">
        <p14:creationId xmlns:p14="http://schemas.microsoft.com/office/powerpoint/2010/main" val="294275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C11C-C69D-42E3-91B1-52960E9E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thresholds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7DF80-6347-497F-A03F-86F144A52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697028"/>
          </a:xfrm>
        </p:spPr>
        <p:txBody>
          <a:bodyPr>
            <a:normAutofit/>
          </a:bodyPr>
          <a:lstStyle/>
          <a:p>
            <a:r>
              <a:rPr lang="en-US" dirty="0"/>
              <a:t>185 of the 187 Federally listed HAPs (same # as before)</a:t>
            </a:r>
          </a:p>
          <a:p>
            <a:pPr lvl="1"/>
            <a:r>
              <a:rPr lang="en-US" dirty="0"/>
              <a:t>~65% decreased</a:t>
            </a:r>
          </a:p>
          <a:p>
            <a:pPr lvl="2"/>
            <a:r>
              <a:rPr lang="en-US" dirty="0"/>
              <a:t>Benzene: 400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6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(petroleum products)</a:t>
            </a:r>
          </a:p>
          <a:p>
            <a:pPr lvl="2"/>
            <a:r>
              <a:rPr lang="en-US" dirty="0"/>
              <a:t>Methyl bromide: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230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(fumigation)</a:t>
            </a:r>
          </a:p>
          <a:p>
            <a:pPr lvl="2"/>
            <a:r>
              <a:rPr lang="en-US" dirty="0" err="1"/>
              <a:t>Tertrachloroethylene</a:t>
            </a:r>
            <a:r>
              <a:rPr lang="en-US" dirty="0"/>
              <a:t>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180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(dry cleaners)</a:t>
            </a:r>
          </a:p>
          <a:p>
            <a:pPr lvl="1"/>
            <a:r>
              <a:rPr lang="en-US" dirty="0"/>
              <a:t>~20% increased</a:t>
            </a:r>
          </a:p>
          <a:p>
            <a:pPr lvl="2"/>
            <a:r>
              <a:rPr lang="en-US" dirty="0"/>
              <a:t>Acetonitrile: 800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(synthetic rubber prod)</a:t>
            </a:r>
          </a:p>
          <a:p>
            <a:pPr lvl="2"/>
            <a:r>
              <a:rPr lang="en-US" dirty="0"/>
              <a:t>Phenol: 20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(resin prod)</a:t>
            </a:r>
          </a:p>
          <a:p>
            <a:pPr lvl="2"/>
            <a:r>
              <a:rPr lang="en-US" dirty="0"/>
              <a:t>Vinyl acetate: 200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to 2,000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yr</a:t>
            </a:r>
            <a:r>
              <a:rPr lang="en-US" dirty="0"/>
              <a:t> (PVC prod)</a:t>
            </a:r>
          </a:p>
          <a:p>
            <a:r>
              <a:rPr lang="en-US" dirty="0"/>
              <a:t>Additionally, 11 TXS have 2nd reporting thresholds of 0.01 </a:t>
            </a:r>
            <a:r>
              <a:rPr lang="en-US" dirty="0" err="1"/>
              <a:t>lbs</a:t>
            </a:r>
            <a:r>
              <a:rPr lang="en-US" dirty="0"/>
              <a:t>/</a:t>
            </a:r>
            <a:r>
              <a:rPr lang="en-US" dirty="0" err="1"/>
              <a:t>hr</a:t>
            </a:r>
            <a:endParaRPr lang="en-US" dirty="0"/>
          </a:p>
          <a:p>
            <a:r>
              <a:rPr lang="en-US" dirty="0"/>
              <a:t>No change in SOTA thresholds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2D4CF-883D-4A50-84FA-93E99B7E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418B479-6B46-47D7-AF0A-744783EA276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2186D-0996-4F2A-A569-9AE28E57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162800" cy="365125"/>
          </a:xfrm>
        </p:spPr>
        <p:txBody>
          <a:bodyPr/>
          <a:lstStyle/>
          <a:p>
            <a:r>
              <a:rPr lang="en-US" i="1" dirty="0"/>
              <a:t>If there is discrepancy between the information in this presentation and the rule, the provisions in the rule prevails.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87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3C11C-C69D-42E3-91B1-52960E9E7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Consolidation of reporting thresholds to N.J.A.C. 7:27-17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7DF80-6347-497F-A03F-86F144A52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724400"/>
          </a:xfrm>
        </p:spPr>
        <p:txBody>
          <a:bodyPr>
            <a:normAutofit/>
          </a:bodyPr>
          <a:lstStyle/>
          <a:p>
            <a:r>
              <a:rPr lang="en-US" dirty="0"/>
              <a:t>Reporting requirements for permitting still reside in N.J.A.C. 7:27-8 and 22</a:t>
            </a:r>
          </a:p>
          <a:p>
            <a:r>
              <a:rPr lang="en-US" dirty="0"/>
              <a:t>Operating permits (N.J.A.C. 7:27-22)</a:t>
            </a:r>
          </a:p>
          <a:p>
            <a:pPr lvl="1"/>
            <a:r>
              <a:rPr lang="en-US" dirty="0"/>
              <a:t>New or modified filed on or after 2/12/18</a:t>
            </a:r>
          </a:p>
          <a:p>
            <a:pPr lvl="1"/>
            <a:r>
              <a:rPr lang="en-US" dirty="0"/>
              <a:t>Renewals (no mods) with expiration date on or after 2/12/21</a:t>
            </a:r>
          </a:p>
          <a:p>
            <a:r>
              <a:rPr lang="en-US" dirty="0"/>
              <a:t>Preconstruction permits (N.J.A.C. 7:27-8)</a:t>
            </a:r>
          </a:p>
          <a:p>
            <a:pPr lvl="1"/>
            <a:r>
              <a:rPr lang="en-US" dirty="0"/>
              <a:t>New or modified only filed on or after 2/12/18</a:t>
            </a:r>
          </a:p>
          <a:p>
            <a:pPr lvl="1"/>
            <a:r>
              <a:rPr lang="en-US" dirty="0"/>
              <a:t>GP/GOP risk assessment done as part of development</a:t>
            </a:r>
          </a:p>
          <a:p>
            <a:r>
              <a:rPr lang="en-US" dirty="0"/>
              <a:t>Emission Statement (N.J.A.C. 7:27-21)</a:t>
            </a:r>
          </a:p>
          <a:p>
            <a:pPr lvl="1"/>
            <a:r>
              <a:rPr lang="en-US" dirty="0"/>
              <a:t>Starting with 2018 emissions (reported in 2019)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2D4CF-883D-4A50-84FA-93E99B7E7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418B479-6B46-47D7-AF0A-744783EA276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C2186D-0996-4F2A-A569-9AE28E57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239000" cy="365125"/>
          </a:xfrm>
        </p:spPr>
        <p:txBody>
          <a:bodyPr/>
          <a:lstStyle/>
          <a:p>
            <a:r>
              <a:rPr lang="en-US" i="1" dirty="0"/>
              <a:t>If there is discrepancy between the information in this presentation and the rule, the provisions in the rule prevails.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82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3C81-7808-40AB-84EE-15F0C85AF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 to Technical manuals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083E4-1CDD-43E8-85CB-60B17C210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3750"/>
          </a:xfrm>
        </p:spPr>
        <p:txBody>
          <a:bodyPr/>
          <a:lstStyle/>
          <a:p>
            <a:r>
              <a:rPr lang="en-US" dirty="0"/>
              <a:t>Technical Manuals</a:t>
            </a:r>
          </a:p>
          <a:p>
            <a:pPr lvl="1"/>
            <a:r>
              <a:rPr lang="en-US" dirty="0"/>
              <a:t>1002 – Guidance on Preparing an Air Quality Modeling Protocol</a:t>
            </a:r>
          </a:p>
          <a:p>
            <a:pPr lvl="1"/>
            <a:r>
              <a:rPr lang="en-US" dirty="0"/>
              <a:t>1003 – Guidance on Preparing a Risk Assessment for Air Contaminant Emissions</a:t>
            </a:r>
          </a:p>
          <a:p>
            <a:r>
              <a:rPr lang="en-US" dirty="0"/>
              <a:t>Stakeholder process started in October 2017</a:t>
            </a:r>
          </a:p>
          <a:p>
            <a:r>
              <a:rPr lang="en-US" dirty="0"/>
              <a:t>Published notice in the March 19, 2018 New Jersey Register requesting public comments</a:t>
            </a:r>
          </a:p>
          <a:p>
            <a:r>
              <a:rPr lang="en-US" dirty="0"/>
              <a:t>Final updated Technical Manuals will be available beginning on December 3, 2018 at </a:t>
            </a:r>
            <a:r>
              <a:rPr lang="en-US" u="sng" dirty="0">
                <a:hlinkClick r:id="rId2"/>
              </a:rPr>
              <a:t>https://www.state.nj.us/dep/aqpp/techman.html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E00E1-0016-410F-AD97-F4238CE0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12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9E9EB-3E7C-4F18-AAF5-530A418B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92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F30EE-1E39-4067-8E5D-5F15EDB1D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Technical manual 1002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A8312-9C61-4AAC-8D37-81CAF8008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3750"/>
          </a:xfrm>
        </p:spPr>
        <p:txBody>
          <a:bodyPr>
            <a:normAutofit/>
          </a:bodyPr>
          <a:lstStyle/>
          <a:p>
            <a:r>
              <a:rPr lang="en-US" dirty="0"/>
              <a:t>National Ambient Air Quality Standards updated</a:t>
            </a:r>
          </a:p>
          <a:p>
            <a:r>
              <a:rPr lang="en-US" dirty="0"/>
              <a:t>Model selection information revised to be consistent with revised 40 CFR Part 51, Appendix W, Guideline on Air Quality Models</a:t>
            </a:r>
          </a:p>
          <a:p>
            <a:r>
              <a:rPr lang="en-US" dirty="0"/>
              <a:t>Updated background air quality information and guidance provided</a:t>
            </a:r>
          </a:p>
          <a:p>
            <a:r>
              <a:rPr lang="en-US" dirty="0"/>
              <a:t>Improved meteorological data section with meteorological station details</a:t>
            </a:r>
          </a:p>
          <a:p>
            <a:r>
              <a:rPr lang="en-US" dirty="0"/>
              <a:t>Special modeling considerations included</a:t>
            </a:r>
          </a:p>
          <a:p>
            <a:r>
              <a:rPr lang="en-US" dirty="0"/>
              <a:t>Risk assessment modeling guidance</a:t>
            </a:r>
          </a:p>
          <a:p>
            <a:r>
              <a:rPr lang="en-US" dirty="0"/>
              <a:t>NOx to NO2 conversion ratio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AA7F1-BA19-44FE-BB16-BE7E6BF2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13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FFE30-1A9D-4B1E-9A32-744EE9D0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593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13A85-75B3-4471-8308-EF4505A9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Technical manual 1003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6104F-90DD-4FE4-A1EA-FDD00343F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/>
              <a:t>Risk screening worksheet to be revised consistent with</a:t>
            </a:r>
          </a:p>
          <a:p>
            <a:pPr lvl="1"/>
            <a:r>
              <a:rPr lang="en-US" dirty="0"/>
              <a:t>Current air quality models</a:t>
            </a:r>
          </a:p>
          <a:p>
            <a:pPr lvl="1"/>
            <a:r>
              <a:rPr lang="en-US" dirty="0"/>
              <a:t>Recent meteorological data </a:t>
            </a:r>
          </a:p>
          <a:p>
            <a:endParaRPr lang="en-US" dirty="0"/>
          </a:p>
          <a:p>
            <a:r>
              <a:rPr lang="en-US" dirty="0"/>
              <a:t>Procedure for facility-wide risk assessment outlined</a:t>
            </a:r>
          </a:p>
          <a:p>
            <a:endParaRPr lang="en-US" dirty="0"/>
          </a:p>
          <a:p>
            <a:r>
              <a:rPr lang="en-US" dirty="0"/>
              <a:t>Deletions made</a:t>
            </a:r>
          </a:p>
          <a:p>
            <a:pPr lvl="1"/>
            <a:r>
              <a:rPr lang="en-US" dirty="0"/>
              <a:t>Applicability for having to conduct a risk assessment</a:t>
            </a:r>
          </a:p>
          <a:p>
            <a:pPr lvl="1"/>
            <a:r>
              <a:rPr lang="en-US" dirty="0"/>
              <a:t>Comprehensive risk assessments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3EFB3A-08F4-4BAD-8E52-86FE6FDA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14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BE81B-72B3-420D-90B3-D524F7715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22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E52E7-EB19-41BE-84AE-036C6A8BA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webpages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41172-1952-4287-9864-8F9D661DA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438400"/>
            <a:ext cx="8610600" cy="4114800"/>
          </a:xfrm>
        </p:spPr>
        <p:txBody>
          <a:bodyPr>
            <a:normAutofit/>
          </a:bodyPr>
          <a:lstStyle/>
          <a:p>
            <a:r>
              <a:rPr lang="en-US" dirty="0"/>
              <a:t>NJDEP - </a:t>
            </a:r>
            <a:r>
              <a:rPr lang="en-US" dirty="0">
                <a:hlinkClick r:id="rId2"/>
              </a:rPr>
              <a:t>http://www.nj.gov/dep/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Air Regulations - </a:t>
            </a:r>
            <a:r>
              <a:rPr lang="en-US" dirty="0">
                <a:hlinkClick r:id="rId3"/>
              </a:rPr>
              <a:t>http://www.nj.gov/dep/aqm/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Air Permitting - </a:t>
            </a:r>
            <a:r>
              <a:rPr lang="en-US" dirty="0">
                <a:hlinkClick r:id="rId4"/>
              </a:rPr>
              <a:t>http://www.state.nj.us/dep/aqpp/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Evaluation &amp; Planning - </a:t>
            </a:r>
            <a:r>
              <a:rPr lang="en-US" dirty="0">
                <a:hlinkClick r:id="rId5"/>
              </a:rPr>
              <a:t>http://www.nj.gov/dep/baqp/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FF576-FBF4-4FA9-8828-292FA7680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418B479-6B46-47D7-AF0A-744783EA276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0011B-009D-4487-B9AE-F3F0338CF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391400" cy="365125"/>
          </a:xfrm>
        </p:spPr>
        <p:txBody>
          <a:bodyPr/>
          <a:lstStyle/>
          <a:p>
            <a:r>
              <a:rPr lang="en-US" i="1" dirty="0"/>
              <a:t>If there is discrepancy between the information in this presentation and the rule, the provisions in the rule prevails.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01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F820F-46FA-4F38-89F1-E33EB034A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C30AB-D283-431D-B74D-73DA8C4C4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375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Danny Wong</a:t>
            </a:r>
          </a:p>
          <a:p>
            <a:pPr marL="114300" indent="0">
              <a:buNone/>
            </a:pPr>
            <a:r>
              <a:rPr lang="en-US" dirty="0"/>
              <a:t>Bureau of Stationary Sources</a:t>
            </a:r>
          </a:p>
          <a:p>
            <a:pPr marL="114300" indent="0">
              <a:buNone/>
            </a:pPr>
            <a:r>
              <a:rPr lang="en-US" dirty="0"/>
              <a:t>401 E. State Street, 2nd floor</a:t>
            </a:r>
          </a:p>
          <a:p>
            <a:pPr marL="114300" indent="0">
              <a:buNone/>
            </a:pPr>
            <a:r>
              <a:rPr lang="en-US" dirty="0"/>
              <a:t>P.O. Box 420,</a:t>
            </a:r>
          </a:p>
          <a:p>
            <a:pPr marL="114300" indent="0">
              <a:buNone/>
            </a:pPr>
            <a:r>
              <a:rPr lang="en-US" dirty="0"/>
              <a:t>Mail Code 401-02</a:t>
            </a:r>
          </a:p>
          <a:p>
            <a:pPr marL="114300" indent="0">
              <a:buNone/>
            </a:pPr>
            <a:r>
              <a:rPr lang="en-US" dirty="0"/>
              <a:t>Trenton, NJ 08625-0420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Telephone: (609) 292-6716</a:t>
            </a:r>
          </a:p>
          <a:p>
            <a:pPr marL="114300" indent="0">
              <a:buNone/>
            </a:pPr>
            <a:r>
              <a:rPr lang="en-US" dirty="0"/>
              <a:t>Fax: (609) 292-1028</a:t>
            </a:r>
          </a:p>
          <a:p>
            <a:pPr marL="114300" indent="0">
              <a:buNone/>
            </a:pPr>
            <a:r>
              <a:rPr lang="en-US" dirty="0"/>
              <a:t>E-mail: </a:t>
            </a:r>
            <a:r>
              <a:rPr lang="en-US" dirty="0">
                <a:hlinkClick r:id="rId2"/>
              </a:rPr>
              <a:t>danny.wong@dep.nj.gov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5F896-1E6D-417A-8F20-9CD829FC5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16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4437E-24E5-414C-8658-B07F0B680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42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3C8E3-DC9D-4818-B4DF-BA51E1CA4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3677-996F-428C-B7A5-37E8060EC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DCDA1-DF15-4137-9748-955B969C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17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06CA6-2419-422B-A57E-DA14B520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5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C513-B0B5-4B51-9093-90708A7B2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00642-CDAA-443D-B943-EDA4D053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2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B54BD-9EB3-4777-8D9C-C17E2568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83E3E5-8183-4BBA-A15C-53E797C0F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00660"/>
            <a:ext cx="3657600" cy="2438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9FB82B4-3A53-4FEF-9D76-8B4C543EA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072189"/>
            <a:ext cx="3674048" cy="23809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25C7461-699D-42C3-9979-3581FC612F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616" y="4145217"/>
            <a:ext cx="2438400" cy="2438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0F4EFE-AF84-4679-8A42-CDFC159C98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9" y="1577469"/>
            <a:ext cx="4326835" cy="242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9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15A1E-64A6-4A75-8433-D6D9B748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rulemaking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FED686-39A8-43BA-AE59-9816AA213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418B479-6B46-47D7-AF0A-744783EA276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6330F-93F6-449F-BC46-6037D965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239000" cy="365125"/>
          </a:xfrm>
        </p:spPr>
        <p:txBody>
          <a:bodyPr/>
          <a:lstStyle/>
          <a:p>
            <a:r>
              <a:rPr lang="en-US" i="1" dirty="0"/>
              <a:t>If there is discrepancy between the information in this presentation and the rule, the provisions in the rule prevails.</a:t>
            </a:r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72EE8BD3-9B9B-4AA8-AFEE-A2187732C2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401407"/>
              </p:ext>
            </p:extLst>
          </p:nvPr>
        </p:nvGraphicFramePr>
        <p:xfrm>
          <a:off x="266700" y="2286000"/>
          <a:ext cx="86106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2190407358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9854360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5217582"/>
                    </a:ext>
                  </a:extLst>
                </a:gridCol>
                <a:gridCol w="1790700">
                  <a:extLst>
                    <a:ext uri="{9D8B030D-6E8A-4147-A177-3AD203B41FA5}">
                      <a16:colId xmlns:a16="http://schemas.microsoft.com/office/drawing/2014/main" val="2651490301"/>
                    </a:ext>
                  </a:extLst>
                </a:gridCol>
              </a:tblGrid>
              <a:tr h="7458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Proposed</a:t>
                      </a:r>
                    </a:p>
                    <a:p>
                      <a:pPr algn="ctr"/>
                      <a:r>
                        <a:rPr lang="en-US" sz="2400" dirty="0"/>
                        <a:t>(Publication)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Adoption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Effective</a:t>
                      </a:r>
                    </a:p>
                    <a:p>
                      <a:pPr algn="ctr"/>
                      <a:r>
                        <a:rPr lang="en-US" sz="2400" dirty="0"/>
                        <a:t>(Publication)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Operative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20852819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8/7/17</a:t>
                      </a:r>
                    </a:p>
                    <a:p>
                      <a:pPr algn="ctr"/>
                      <a:r>
                        <a:rPr lang="en-US" sz="2400" dirty="0"/>
                        <a:t>49 NJR 2373(a)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12/14/17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1/16/18</a:t>
                      </a:r>
                    </a:p>
                    <a:p>
                      <a:pPr algn="ctr"/>
                      <a:r>
                        <a:rPr lang="pt-BR" sz="2400" dirty="0"/>
                        <a:t>50 NJR 454(a)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2/12/18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610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75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02C5B-0AD7-4F7F-B3D1-EDC8C59C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136A-B3E0-4062-9DDC-604A2054A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2675"/>
          </a:xfrm>
        </p:spPr>
        <p:txBody>
          <a:bodyPr>
            <a:normAutofit/>
          </a:bodyPr>
          <a:lstStyle/>
          <a:p>
            <a:r>
              <a:rPr lang="en-US" dirty="0"/>
              <a:t>Exempt from permitting: portable equipment used for emergency management activities</a:t>
            </a:r>
          </a:p>
          <a:p>
            <a:pPr lvl="1"/>
            <a:r>
              <a:rPr lang="en-US" dirty="0"/>
              <a:t>N.J.A.C. 7:27-8.2(d)17</a:t>
            </a:r>
          </a:p>
          <a:p>
            <a:pPr lvl="1"/>
            <a:r>
              <a:rPr lang="en-US" dirty="0"/>
              <a:t>Does not exempt equipment used for incineration/open burning</a:t>
            </a:r>
          </a:p>
          <a:p>
            <a:pPr lvl="1"/>
            <a:r>
              <a:rPr lang="en-US" dirty="0"/>
              <a:t>Does not include equipment located on site for more than 90 consecutive days</a:t>
            </a:r>
          </a:p>
          <a:p>
            <a:endParaRPr lang="en-US" dirty="0"/>
          </a:p>
          <a:p>
            <a:r>
              <a:rPr lang="en-US" dirty="0"/>
              <a:t>Removal of 500 hours restriction for burning fuel oil during curtailment of natural gas supply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78F78-1558-4FB8-BDD8-95684123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418B479-6B46-47D7-AF0A-744783EA276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9DDDE-5166-4F73-BD9F-7AACA65CC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162800" cy="365125"/>
          </a:xfrm>
        </p:spPr>
        <p:txBody>
          <a:bodyPr/>
          <a:lstStyle/>
          <a:p>
            <a:r>
              <a:rPr lang="en-US" i="1" dirty="0"/>
              <a:t>If there is discrepancy between the information in this presentation and the rule, the provisions in the rule prevails.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05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41277-3882-4974-9730-77048CE1F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Resiliency -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5B4C3-E09F-4899-9846-9F9F41BB8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“Emergency management activity” means an activity to mitigate against, prepare for, respond to, and recover from threatened or actual natural disasters, acts of terrorism, or other man-made disasters.</a:t>
            </a:r>
          </a:p>
          <a:p>
            <a:r>
              <a:rPr lang="en-US" dirty="0"/>
              <a:t>“Portable” means not attached to a permanent foundation, and designed and capable of being carried or moved from one location to another by means of wheels, skids, carrying handles, dolly, trailer, platform, or similar device.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52909-4653-45A2-9111-877ED342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5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D159D-C590-4CBB-980D-9E83E417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4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BB5C6-60B1-4EB5-9ABD-D4493620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Exemptions for low-emitting temporary and portable equipment from permitting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57997-13E2-431A-9057-9EE35ABA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9428"/>
          </a:xfrm>
        </p:spPr>
        <p:txBody>
          <a:bodyPr>
            <a:normAutofit/>
          </a:bodyPr>
          <a:lstStyle/>
          <a:p>
            <a:r>
              <a:rPr lang="en-US" dirty="0"/>
              <a:t>Construction, Repair, &amp; Maintenance (CRM)</a:t>
            </a:r>
          </a:p>
          <a:p>
            <a:pPr lvl="1"/>
            <a:r>
              <a:rPr lang="en-US" dirty="0"/>
              <a:t>N.J.A.C. 7:27-8.2(d)15 &amp; 16</a:t>
            </a:r>
          </a:p>
          <a:p>
            <a:r>
              <a:rPr lang="en-US" dirty="0"/>
              <a:t>Rental facilities (testing/</a:t>
            </a:r>
            <a:r>
              <a:rPr lang="en-US" dirty="0" err="1"/>
              <a:t>maint</a:t>
            </a:r>
            <a:r>
              <a:rPr lang="en-US" dirty="0"/>
              <a:t>/demo only)</a:t>
            </a:r>
          </a:p>
          <a:p>
            <a:pPr lvl="1"/>
            <a:r>
              <a:rPr lang="en-US" dirty="0"/>
              <a:t>N.J.A.C. 7:27-8.2(d)18</a:t>
            </a:r>
          </a:p>
          <a:p>
            <a:r>
              <a:rPr lang="en-US" dirty="0"/>
              <a:t>Portable hard drive and paper shredders</a:t>
            </a:r>
          </a:p>
          <a:p>
            <a:pPr lvl="1"/>
            <a:r>
              <a:rPr lang="en-US" dirty="0"/>
              <a:t>N.J.A.C. 7:27-8.2(d)19</a:t>
            </a:r>
          </a:p>
          <a:p>
            <a:r>
              <a:rPr lang="en-US" dirty="0"/>
              <a:t>Excavation and transfer of soil/sediment directly into vehicle</a:t>
            </a:r>
          </a:p>
          <a:p>
            <a:pPr lvl="1"/>
            <a:r>
              <a:rPr lang="en-US" dirty="0"/>
              <a:t>N.J.A.C. 7:27-8.2(d)20</a:t>
            </a:r>
          </a:p>
          <a:p>
            <a:r>
              <a:rPr lang="en-US" dirty="0"/>
              <a:t>Baling/conveying of glass, plastic, cans, cardboard, and paper</a:t>
            </a:r>
          </a:p>
          <a:p>
            <a:pPr lvl="1"/>
            <a:r>
              <a:rPr lang="en-US" dirty="0"/>
              <a:t>N.J.A.C. 7:27-8.2(d)21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7230A-63FA-4EBE-A85E-FFC0AE00C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6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FB43A-B32C-40F9-B2B1-AFE20C5CA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1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2DDE-6B53-4065-A4F2-A6E585229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Permit exemption for CRM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C9ED6-2D40-409F-B203-6A057AD1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CRM Equipment</a:t>
            </a:r>
          </a:p>
          <a:p>
            <a:pPr lvl="1"/>
            <a:r>
              <a:rPr lang="en-US" dirty="0"/>
              <a:t>Portable</a:t>
            </a:r>
          </a:p>
          <a:p>
            <a:pPr lvl="1"/>
            <a:r>
              <a:rPr lang="en-US" dirty="0"/>
              <a:t>Limited to 1 year</a:t>
            </a:r>
          </a:p>
          <a:p>
            <a:pPr lvl="1"/>
            <a:endParaRPr lang="en-US" dirty="0"/>
          </a:p>
          <a:p>
            <a:r>
              <a:rPr lang="en-US" dirty="0"/>
              <a:t>Equipment used to temporarily replace commercial fuel burning equipment</a:t>
            </a:r>
          </a:p>
          <a:p>
            <a:pPr lvl="1"/>
            <a:r>
              <a:rPr lang="en-US" dirty="0"/>
              <a:t>Portable</a:t>
            </a:r>
          </a:p>
          <a:p>
            <a:pPr lvl="1"/>
            <a:r>
              <a:rPr lang="en-US" dirty="0"/>
              <a:t>Located on site no longer than 90 days (can’t move on/off)</a:t>
            </a:r>
          </a:p>
          <a:p>
            <a:pPr lvl="1"/>
            <a:r>
              <a:rPr lang="en-US" dirty="0"/>
              <a:t>Below State of the Art (SOTA) thresholds</a:t>
            </a:r>
          </a:p>
          <a:p>
            <a:pPr lvl="1"/>
            <a:r>
              <a:rPr lang="en-US" dirty="0"/>
              <a:t>Notification to Enforcement</a:t>
            </a:r>
          </a:p>
          <a:p>
            <a:pPr lvl="2"/>
            <a:r>
              <a:rPr lang="en-US" dirty="0"/>
              <a:t>Prior to operation</a:t>
            </a:r>
          </a:p>
          <a:p>
            <a:pPr lvl="2"/>
            <a:r>
              <a:rPr lang="en-US" dirty="0"/>
              <a:t>Within 30 days after operation ceased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F0E5E-B4FE-4F36-8119-B3D38D6B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7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0F995-51C3-44A9-B0BA-FB351DC5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470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C2DAA-59A8-4BD3-81F6-0AE740495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emergency generator for </a:t>
            </a:r>
            <a:r>
              <a:rPr lang="en-US" dirty="0" err="1"/>
              <a:t>crm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E0C99-301C-451F-869B-CCCD87FE9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Emergency generators used during infrequent non-emergency power disruptions</a:t>
            </a:r>
          </a:p>
          <a:p>
            <a:pPr lvl="1"/>
            <a:r>
              <a:rPr lang="en-US" dirty="0"/>
              <a:t>Power disruption that results from CRM</a:t>
            </a:r>
          </a:p>
          <a:p>
            <a:pPr lvl="1"/>
            <a:r>
              <a:rPr lang="en-US" dirty="0"/>
              <a:t>Limited to 30 days in any calendar year, not including normal testing and maintenance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CE7B7-E99D-4581-A54C-19EE4E56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8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D6D44-7A26-4E02-A743-7E3879419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66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DE835-B386-4A26-8892-9769DF4C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 toxics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A1202-6379-4F0F-9BE8-835B1C689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Updated reporting thresholds</a:t>
            </a:r>
          </a:p>
          <a:p>
            <a:pPr lvl="1"/>
            <a:r>
              <a:rPr lang="en-US" dirty="0"/>
              <a:t>Most recent science and technology</a:t>
            </a:r>
          </a:p>
          <a:p>
            <a:pPr lvl="1"/>
            <a:endParaRPr lang="en-US" dirty="0"/>
          </a:p>
          <a:p>
            <a:r>
              <a:rPr lang="en-US" dirty="0"/>
              <a:t>Consolidated all reporting thresholds to N.J.A.C. 7:27-17</a:t>
            </a:r>
          </a:p>
          <a:p>
            <a:pPr lvl="1"/>
            <a:r>
              <a:rPr lang="en-US" dirty="0"/>
              <a:t>Move from N.J.A.C. 7:27-8 &amp; 22</a:t>
            </a:r>
          </a:p>
          <a:p>
            <a:pPr lvl="1"/>
            <a:r>
              <a:rPr lang="en-US" dirty="0"/>
              <a:t>Updated N.J.A.C. 7:27-21 to reference N.J.A.C. 7:27-17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FE283F-F96D-4A2D-B1DD-0FB3A0D9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418B479-6B46-47D7-AF0A-744783EA276B}" type="slidenum">
              <a:rPr lang="en-US" smtClean="0"/>
              <a:pPr/>
              <a:t>9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2D628-7219-461D-B611-069355B6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11/17/2017 |Division of Air Quality | NJDEP | Presented by: Danny Wong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803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JDEP Template">
  <a:themeElements>
    <a:clrScheme name="Custom 1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0070C0"/>
      </a:hlink>
      <a:folHlink>
        <a:srgbClr val="0070C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NJDEP Template</Template>
  <TotalTime>3132</TotalTime>
  <Words>1378</Words>
  <Application>Microsoft Office PowerPoint</Application>
  <PresentationFormat>On-screen Show (4:3)</PresentationFormat>
  <Paragraphs>178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Calibri</vt:lpstr>
      <vt:lpstr>Century Gothic</vt:lpstr>
      <vt:lpstr>NJDEP Template</vt:lpstr>
      <vt:lpstr>Resiliency &amp; air toxics rule</vt:lpstr>
      <vt:lpstr>Why?</vt:lpstr>
      <vt:lpstr>rulemaking</vt:lpstr>
      <vt:lpstr>resiliency</vt:lpstr>
      <vt:lpstr>Resiliency - definitions</vt:lpstr>
      <vt:lpstr>Exemptions for low-emitting temporary and portable equipment from permitting</vt:lpstr>
      <vt:lpstr>Permit exemption for CRM</vt:lpstr>
      <vt:lpstr>Use of emergency generator for crm</vt:lpstr>
      <vt:lpstr>Air toxics</vt:lpstr>
      <vt:lpstr>New thresholds</vt:lpstr>
      <vt:lpstr>Consolidation of reporting thresholds to N.J.A.C. 7:27-17</vt:lpstr>
      <vt:lpstr>Revisions to Technical manuals</vt:lpstr>
      <vt:lpstr>Technical manual 1002</vt:lpstr>
      <vt:lpstr>Technical manual 1003</vt:lpstr>
      <vt:lpstr>Useful webpages</vt:lpstr>
      <vt:lpstr>Contact information</vt:lpstr>
      <vt:lpstr>questions?</vt:lpstr>
    </vt:vector>
  </TitlesOfParts>
  <Company>NJDEP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Khawar Kalim</dc:creator>
  <cp:lastModifiedBy>Wong, Danny</cp:lastModifiedBy>
  <cp:revision>167</cp:revision>
  <dcterms:created xsi:type="dcterms:W3CDTF">2016-02-19T18:17:14Z</dcterms:created>
  <dcterms:modified xsi:type="dcterms:W3CDTF">2018-11-14T21:17:31Z</dcterms:modified>
</cp:coreProperties>
</file>