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30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6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03" r:id="rId4"/>
    <p:sldMasterId id="2147484523" r:id="rId5"/>
    <p:sldMasterId id="2147484535" r:id="rId6"/>
    <p:sldMasterId id="2147484547" r:id="rId7"/>
  </p:sldMasterIdLst>
  <p:notesMasterIdLst>
    <p:notesMasterId r:id="rId24"/>
  </p:notesMasterIdLst>
  <p:sldIdLst>
    <p:sldId id="299" r:id="rId8"/>
    <p:sldId id="300" r:id="rId9"/>
    <p:sldId id="308" r:id="rId10"/>
    <p:sldId id="310" r:id="rId11"/>
    <p:sldId id="314" r:id="rId12"/>
    <p:sldId id="315" r:id="rId13"/>
    <p:sldId id="316" r:id="rId14"/>
    <p:sldId id="317" r:id="rId15"/>
    <p:sldId id="260" r:id="rId16"/>
    <p:sldId id="256" r:id="rId17"/>
    <p:sldId id="257" r:id="rId18"/>
    <p:sldId id="258" r:id="rId19"/>
    <p:sldId id="311" r:id="rId20"/>
    <p:sldId id="312" r:id="rId21"/>
    <p:sldId id="313" r:id="rId22"/>
    <p:sldId id="25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2795"/>
    <a:srgbClr val="85DFFF"/>
    <a:srgbClr val="00FFFF"/>
    <a:srgbClr val="10103D"/>
    <a:srgbClr val="D4D0E9"/>
    <a:srgbClr val="FFFFFF"/>
    <a:srgbClr val="439EB7"/>
    <a:srgbClr val="000000"/>
    <a:srgbClr val="212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4F9A3F-313C-3E00-0443-37EF48172BAB}" v="518" dt="2023-09-24T09:27:05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6357" autoAdjust="0"/>
  </p:normalViewPr>
  <p:slideViewPr>
    <p:cSldViewPr snapToGrid="0">
      <p:cViewPr varScale="1">
        <p:scale>
          <a:sx n="83" d="100"/>
          <a:sy n="83" d="100"/>
        </p:scale>
        <p:origin x="492" y="90"/>
      </p:cViewPr>
      <p:guideLst/>
    </p:cSldViewPr>
  </p:slideViewPr>
  <p:outlineViewPr>
    <p:cViewPr>
      <p:scale>
        <a:sx n="33" d="100"/>
        <a:sy n="33" d="100"/>
      </p:scale>
      <p:origin x="0" y="-47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07771-3FAA-4D43-A059-9A7D838C2880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68C18-1BF1-F447-95ED-60EAAE3542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75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org/effects-of-air-pollution-on-the-environment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ohsi.rutgers.edu/paulsborohealthstudy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vironmentaljusticecoalition.org/index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3df8cad8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83df8cad8e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83df8cad8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83df8cad8e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02567620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802567620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Air Pollution Image Link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Paulsboro Image Link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802567620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802567620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Environmental Justice Coalition Image Link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802567620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802567620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upport.microsoft.com/en-us/office/edit-your-school-presentation-44445997-6769-4d44-8b30-f9e3050adbfb?ui=en-us&amp;rs=en-us&amp;ad=us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9987" y="884255"/>
            <a:ext cx="5148105" cy="285751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8000" b="1" cap="all" baseline="0"/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B5661-7CA8-2748-8523-AD0DFD354C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8057" y="4552915"/>
            <a:ext cx="5030036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057" y="4928790"/>
            <a:ext cx="5030036" cy="15026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3" name="Straight Connector 12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63268" y="4083933"/>
            <a:ext cx="1253208" cy="0"/>
          </a:xfrm>
          <a:prstGeom prst="line">
            <a:avLst/>
          </a:prstGeom>
          <a:ln w="76200">
            <a:solidFill>
              <a:schemeClr val="accent2"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FF9B1CD-0F75-2582-F5BC-0027F62F80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8657" y="1064814"/>
            <a:ext cx="4884723" cy="5024485"/>
          </a:xfrm>
          <a:prstGeom prst="ellipse">
            <a:avLst/>
          </a:prstGeom>
          <a:ln w="952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picture </a:t>
            </a:r>
          </a:p>
        </p:txBody>
      </p:sp>
    </p:spTree>
    <p:extLst>
      <p:ext uri="{BB962C8B-B14F-4D97-AF65-F5344CB8AC3E}">
        <p14:creationId xmlns:p14="http://schemas.microsoft.com/office/powerpoint/2010/main" val="265495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284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2898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6858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4282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0171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1329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0178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8292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205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664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440766"/>
            <a:ext cx="10506386" cy="58658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200" b="1" cap="all" baseline="0"/>
            </a:lvl1pPr>
          </a:lstStyle>
          <a:p>
            <a:r>
              <a:rPr lang="en-US" dirty="0"/>
              <a:t>Add Title </a:t>
            </a:r>
          </a:p>
        </p:txBody>
      </p:sp>
      <p:cxnSp>
        <p:nvCxnSpPr>
          <p:cNvPr id="13" name="Straight Connector 12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370880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6B18601-29B7-CEC1-B476-E63FC26258C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08647" y="1497208"/>
            <a:ext cx="8266112" cy="4541837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3590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8001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1203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6239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7280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3720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1342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9262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5609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1725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182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F2E5F8C-6D58-8F32-B51F-0C3D8A348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53739" y="0"/>
            <a:ext cx="7938261" cy="6858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440766"/>
            <a:ext cx="10506386" cy="58658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200" b="1" cap="all" baseline="0"/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7865" y="1665516"/>
            <a:ext cx="2492882" cy="350687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266693-B86C-0A7F-4122-5AFA50286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370880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8FDCB9-AEA4-F924-769F-D7879C1F8D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22978" y="1532515"/>
            <a:ext cx="777240" cy="777240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9144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F1B55E6-D30C-94A2-74A3-7753E4C42B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1376" y="1355087"/>
            <a:ext cx="5052635" cy="1132097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472EDF-4FA4-A513-0E98-D822B8C958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22978" y="3030332"/>
            <a:ext cx="777240" cy="777240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9144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1466440-7F75-D2E2-E6A5-0B6934E0C4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1375" y="2852903"/>
            <a:ext cx="5052635" cy="1132097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C585A-7EB8-F39C-0B1A-47CB38C471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2978" y="4528149"/>
            <a:ext cx="777240" cy="777240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9144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F912DBC-B36A-7029-667C-F843955330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1375" y="4350721"/>
            <a:ext cx="5052635" cy="1132097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35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8809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3461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054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233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77473" y="1619389"/>
            <a:ext cx="2456292" cy="24575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k object 17"/>
          <p:cNvSpPr/>
          <p:nvPr/>
        </p:nvSpPr>
        <p:spPr>
          <a:xfrm>
            <a:off x="8133" y="4624210"/>
            <a:ext cx="4107376" cy="22337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k object 18"/>
          <p:cNvSpPr/>
          <p:nvPr/>
        </p:nvSpPr>
        <p:spPr>
          <a:xfrm>
            <a:off x="4912586" y="1505462"/>
            <a:ext cx="2464425" cy="25796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k object 19"/>
          <p:cNvSpPr/>
          <p:nvPr/>
        </p:nvSpPr>
        <p:spPr>
          <a:xfrm>
            <a:off x="4335112" y="4532662"/>
            <a:ext cx="4082976" cy="23110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k object 20"/>
          <p:cNvSpPr/>
          <p:nvPr/>
        </p:nvSpPr>
        <p:spPr>
          <a:xfrm>
            <a:off x="4375779" y="6249702"/>
            <a:ext cx="837742" cy="594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1" name="bk object 21"/>
          <p:cNvSpPr/>
          <p:nvPr/>
        </p:nvSpPr>
        <p:spPr>
          <a:xfrm>
            <a:off x="10931313" y="1700765"/>
            <a:ext cx="325337" cy="813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bk object 22"/>
          <p:cNvSpPr/>
          <p:nvPr/>
        </p:nvSpPr>
        <p:spPr>
          <a:xfrm>
            <a:off x="9215162" y="1879794"/>
            <a:ext cx="2399358" cy="49782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bk object 23"/>
          <p:cNvSpPr/>
          <p:nvPr/>
        </p:nvSpPr>
        <p:spPr>
          <a:xfrm>
            <a:off x="593739" y="1163682"/>
            <a:ext cx="0" cy="380577"/>
          </a:xfrm>
          <a:custGeom>
            <a:avLst/>
            <a:gdLst/>
            <a:ahLst/>
            <a:cxnLst/>
            <a:rect l="l" t="t" r="r" b="b"/>
            <a:pathLst>
              <a:path h="570864">
                <a:moveTo>
                  <a:pt x="0" y="570651"/>
                </a:moveTo>
                <a:lnTo>
                  <a:pt x="0" y="0"/>
                </a:lnTo>
              </a:path>
            </a:pathLst>
          </a:custGeom>
          <a:ln w="15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bk object 24"/>
          <p:cNvSpPr/>
          <p:nvPr/>
        </p:nvSpPr>
        <p:spPr>
          <a:xfrm>
            <a:off x="3031733" y="1969307"/>
            <a:ext cx="0" cy="584200"/>
          </a:xfrm>
          <a:custGeom>
            <a:avLst/>
            <a:gdLst/>
            <a:ahLst/>
            <a:cxnLst/>
            <a:rect l="l" t="t" r="r" b="b"/>
            <a:pathLst>
              <a:path h="876300">
                <a:moveTo>
                  <a:pt x="0" y="87581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5" name="bk object 25"/>
          <p:cNvSpPr/>
          <p:nvPr/>
        </p:nvSpPr>
        <p:spPr>
          <a:xfrm>
            <a:off x="4345280" y="4540799"/>
            <a:ext cx="0" cy="439843"/>
          </a:xfrm>
          <a:custGeom>
            <a:avLst/>
            <a:gdLst/>
            <a:ahLst/>
            <a:cxnLst/>
            <a:rect l="l" t="t" r="r" b="b"/>
            <a:pathLst>
              <a:path h="659765">
                <a:moveTo>
                  <a:pt x="0" y="659148"/>
                </a:moveTo>
                <a:lnTo>
                  <a:pt x="0" y="0"/>
                </a:lnTo>
              </a:path>
            </a:pathLst>
          </a:custGeom>
          <a:ln w="12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6" name="bk object 26"/>
          <p:cNvSpPr/>
          <p:nvPr/>
        </p:nvSpPr>
        <p:spPr>
          <a:xfrm>
            <a:off x="4928853" y="901243"/>
            <a:ext cx="0" cy="604520"/>
          </a:xfrm>
          <a:custGeom>
            <a:avLst/>
            <a:gdLst/>
            <a:ahLst/>
            <a:cxnLst/>
            <a:rect l="l" t="t" r="r" b="b"/>
            <a:pathLst>
              <a:path h="906780">
                <a:moveTo>
                  <a:pt x="0" y="906328"/>
                </a:moveTo>
                <a:lnTo>
                  <a:pt x="0" y="0"/>
                </a:lnTo>
              </a:path>
            </a:pathLst>
          </a:custGeom>
          <a:ln w="183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7" name="bk object 27"/>
          <p:cNvSpPr/>
          <p:nvPr/>
        </p:nvSpPr>
        <p:spPr>
          <a:xfrm>
            <a:off x="5347724" y="5793994"/>
            <a:ext cx="0" cy="1046057"/>
          </a:xfrm>
          <a:custGeom>
            <a:avLst/>
            <a:gdLst/>
            <a:ahLst/>
            <a:cxnLst/>
            <a:rect l="l" t="t" r="r" b="b"/>
            <a:pathLst>
              <a:path h="1569084">
                <a:moveTo>
                  <a:pt x="0" y="1568528"/>
                </a:moveTo>
                <a:lnTo>
                  <a:pt x="0" y="0"/>
                </a:lnTo>
              </a:path>
            </a:pathLst>
          </a:custGeom>
          <a:ln w="9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8" name="bk object 28"/>
          <p:cNvSpPr/>
          <p:nvPr/>
        </p:nvSpPr>
        <p:spPr>
          <a:xfrm>
            <a:off x="5740161" y="4540799"/>
            <a:ext cx="0" cy="342053"/>
          </a:xfrm>
          <a:custGeom>
            <a:avLst/>
            <a:gdLst/>
            <a:ahLst/>
            <a:cxnLst/>
            <a:rect l="l" t="t" r="r" b="b"/>
            <a:pathLst>
              <a:path h="513079">
                <a:moveTo>
                  <a:pt x="0" y="512670"/>
                </a:moveTo>
                <a:lnTo>
                  <a:pt x="0" y="0"/>
                </a:lnTo>
              </a:path>
            </a:pathLst>
          </a:custGeom>
          <a:ln w="12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9" name="bk object 29"/>
          <p:cNvSpPr/>
          <p:nvPr/>
        </p:nvSpPr>
        <p:spPr>
          <a:xfrm>
            <a:off x="6966275" y="4215293"/>
            <a:ext cx="0" cy="317500"/>
          </a:xfrm>
          <a:custGeom>
            <a:avLst/>
            <a:gdLst/>
            <a:ahLst/>
            <a:cxnLst/>
            <a:rect l="l" t="t" r="r" b="b"/>
            <a:pathLst>
              <a:path h="476250">
                <a:moveTo>
                  <a:pt x="0" y="476051"/>
                </a:moveTo>
                <a:lnTo>
                  <a:pt x="0" y="0"/>
                </a:lnTo>
              </a:path>
            </a:pathLst>
          </a:custGeom>
          <a:ln w="15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0" name="bk object 30"/>
          <p:cNvSpPr/>
          <p:nvPr/>
        </p:nvSpPr>
        <p:spPr>
          <a:xfrm>
            <a:off x="4918686" y="907345"/>
            <a:ext cx="626533" cy="0"/>
          </a:xfrm>
          <a:custGeom>
            <a:avLst/>
            <a:gdLst/>
            <a:ahLst/>
            <a:cxnLst/>
            <a:rect l="l" t="t" r="r" b="b"/>
            <a:pathLst>
              <a:path w="939800">
                <a:moveTo>
                  <a:pt x="0" y="0"/>
                </a:moveTo>
                <a:lnTo>
                  <a:pt x="939410" y="0"/>
                </a:lnTo>
              </a:path>
            </a:pathLst>
          </a:custGeom>
          <a:ln w="9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1" name="bk object 31"/>
          <p:cNvSpPr/>
          <p:nvPr/>
        </p:nvSpPr>
        <p:spPr>
          <a:xfrm>
            <a:off x="5839796" y="907345"/>
            <a:ext cx="738293" cy="0"/>
          </a:xfrm>
          <a:custGeom>
            <a:avLst/>
            <a:gdLst/>
            <a:ahLst/>
            <a:cxnLst/>
            <a:rect l="l" t="t" r="r" b="b"/>
            <a:pathLst>
              <a:path w="1107440">
                <a:moveTo>
                  <a:pt x="0" y="0"/>
                </a:moveTo>
                <a:lnTo>
                  <a:pt x="1107161" y="0"/>
                </a:lnTo>
              </a:path>
            </a:pathLst>
          </a:custGeom>
          <a:ln w="6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2" name="bk object 32"/>
          <p:cNvSpPr/>
          <p:nvPr/>
        </p:nvSpPr>
        <p:spPr>
          <a:xfrm>
            <a:off x="2017088" y="6274114"/>
            <a:ext cx="1269153" cy="0"/>
          </a:xfrm>
          <a:custGeom>
            <a:avLst/>
            <a:gdLst/>
            <a:ahLst/>
            <a:cxnLst/>
            <a:rect l="l" t="t" r="r" b="b"/>
            <a:pathLst>
              <a:path w="1903729">
                <a:moveTo>
                  <a:pt x="0" y="0"/>
                </a:moveTo>
                <a:lnTo>
                  <a:pt x="1903220" y="0"/>
                </a:lnTo>
              </a:path>
            </a:pathLst>
          </a:custGeom>
          <a:ln w="244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39772" y="-329"/>
            <a:ext cx="4906010" cy="702821"/>
          </a:xfrm>
        </p:spPr>
        <p:txBody>
          <a:bodyPr lIns="0" tIns="0" rIns="0" bIns="0"/>
          <a:lstStyle>
            <a:lvl1pPr>
              <a:defRPr sz="4567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3299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466478" y="73238"/>
            <a:ext cx="349737" cy="545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k object 17"/>
          <p:cNvSpPr/>
          <p:nvPr/>
        </p:nvSpPr>
        <p:spPr>
          <a:xfrm>
            <a:off x="2196023" y="740525"/>
            <a:ext cx="2074021" cy="3287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k object 18"/>
          <p:cNvSpPr/>
          <p:nvPr/>
        </p:nvSpPr>
        <p:spPr>
          <a:xfrm>
            <a:off x="2196023" y="4174606"/>
            <a:ext cx="2082155" cy="26772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k object 19"/>
          <p:cNvSpPr/>
          <p:nvPr/>
        </p:nvSpPr>
        <p:spPr>
          <a:xfrm>
            <a:off x="4961386" y="262439"/>
            <a:ext cx="260269" cy="6571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k object 20"/>
          <p:cNvSpPr/>
          <p:nvPr/>
        </p:nvSpPr>
        <p:spPr>
          <a:xfrm>
            <a:off x="4717383" y="1114855"/>
            <a:ext cx="2074021" cy="291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1" name="bk object 21"/>
          <p:cNvSpPr/>
          <p:nvPr/>
        </p:nvSpPr>
        <p:spPr>
          <a:xfrm>
            <a:off x="4505914" y="4174606"/>
            <a:ext cx="2488825" cy="2677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bk object 22"/>
          <p:cNvSpPr/>
          <p:nvPr/>
        </p:nvSpPr>
        <p:spPr>
          <a:xfrm>
            <a:off x="7214342" y="179028"/>
            <a:ext cx="2122821" cy="38491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bk object 23"/>
          <p:cNvSpPr/>
          <p:nvPr/>
        </p:nvSpPr>
        <p:spPr>
          <a:xfrm>
            <a:off x="7238742" y="4093230"/>
            <a:ext cx="2309890" cy="27586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bk object 24"/>
          <p:cNvSpPr/>
          <p:nvPr/>
        </p:nvSpPr>
        <p:spPr>
          <a:xfrm>
            <a:off x="4739751" y="748662"/>
            <a:ext cx="0" cy="366607"/>
          </a:xfrm>
          <a:custGeom>
            <a:avLst/>
            <a:gdLst/>
            <a:ahLst/>
            <a:cxnLst/>
            <a:rect l="l" t="t" r="r" b="b"/>
            <a:pathLst>
              <a:path h="549910">
                <a:moveTo>
                  <a:pt x="0" y="549290"/>
                </a:moveTo>
                <a:lnTo>
                  <a:pt x="0" y="0"/>
                </a:lnTo>
              </a:path>
            </a:pathLst>
          </a:custGeom>
          <a:ln w="48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5" name="bk object 25"/>
          <p:cNvSpPr/>
          <p:nvPr/>
        </p:nvSpPr>
        <p:spPr>
          <a:xfrm>
            <a:off x="4790585" y="830039"/>
            <a:ext cx="0" cy="284903"/>
          </a:xfrm>
          <a:custGeom>
            <a:avLst/>
            <a:gdLst/>
            <a:ahLst/>
            <a:cxnLst/>
            <a:rect l="l" t="t" r="r" b="b"/>
            <a:pathLst>
              <a:path h="427355">
                <a:moveTo>
                  <a:pt x="0" y="427225"/>
                </a:moveTo>
                <a:lnTo>
                  <a:pt x="0" y="0"/>
                </a:lnTo>
              </a:path>
            </a:pathLst>
          </a:custGeom>
          <a:ln w="183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6" name="bk object 26"/>
          <p:cNvSpPr/>
          <p:nvPr/>
        </p:nvSpPr>
        <p:spPr>
          <a:xfrm>
            <a:off x="6750739" y="748662"/>
            <a:ext cx="0" cy="366607"/>
          </a:xfrm>
          <a:custGeom>
            <a:avLst/>
            <a:gdLst/>
            <a:ahLst/>
            <a:cxnLst/>
            <a:rect l="l" t="t" r="r" b="b"/>
            <a:pathLst>
              <a:path h="549910">
                <a:moveTo>
                  <a:pt x="0" y="549290"/>
                </a:moveTo>
                <a:lnTo>
                  <a:pt x="0" y="0"/>
                </a:lnTo>
              </a:path>
            </a:pathLst>
          </a:custGeom>
          <a:ln w="67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39772" y="-329"/>
            <a:ext cx="4906010" cy="702821"/>
          </a:xfrm>
        </p:spPr>
        <p:txBody>
          <a:bodyPr lIns="0" tIns="0" rIns="0" bIns="0"/>
          <a:lstStyle>
            <a:lvl1pPr>
              <a:defRPr sz="4567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575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8800" y="0"/>
            <a:ext cx="12143189" cy="6851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39772" y="-329"/>
            <a:ext cx="4906010" cy="702821"/>
          </a:xfrm>
        </p:spPr>
        <p:txBody>
          <a:bodyPr lIns="0" tIns="0" rIns="0" bIns="0"/>
          <a:lstStyle>
            <a:lvl1pPr>
              <a:defRPr sz="4567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362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5982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8873926-7B78-3D8B-7329-EF50EAE68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52471" y="983016"/>
            <a:ext cx="7176252" cy="4806702"/>
            <a:chOff x="3843454" y="907788"/>
            <a:chExt cx="7789936" cy="52177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4085623-B323-15BB-984D-DDE69D4B9587}"/>
                </a:ext>
              </a:extLst>
            </p:cNvPr>
            <p:cNvSpPr/>
            <p:nvPr/>
          </p:nvSpPr>
          <p:spPr>
            <a:xfrm>
              <a:off x="3843454" y="3122988"/>
              <a:ext cx="3002552" cy="3002552"/>
            </a:xfrm>
            <a:prstGeom prst="ellipse">
              <a:avLst/>
            </a:prstGeom>
            <a:solidFill>
              <a:schemeClr val="accent2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C7E221-8D2B-CBFC-68D6-839D5E0657F8}"/>
                </a:ext>
              </a:extLst>
            </p:cNvPr>
            <p:cNvSpPr/>
            <p:nvPr/>
          </p:nvSpPr>
          <p:spPr>
            <a:xfrm>
              <a:off x="8630838" y="907788"/>
              <a:ext cx="3002552" cy="3002552"/>
            </a:xfrm>
            <a:prstGeom prst="ellipse">
              <a:avLst/>
            </a:prstGeom>
            <a:solidFill>
              <a:schemeClr val="accent2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75363E9-2831-22C4-5953-A85CCD374559}"/>
                </a:ext>
              </a:extLst>
            </p:cNvPr>
            <p:cNvSpPr/>
            <p:nvPr/>
          </p:nvSpPr>
          <p:spPr>
            <a:xfrm>
              <a:off x="6431113" y="2040522"/>
              <a:ext cx="2786092" cy="27860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9BC358-DA62-078E-A1CA-3210A4B84823}"/>
                </a:ext>
              </a:extLst>
            </p:cNvPr>
            <p:cNvSpPr/>
            <p:nvPr/>
          </p:nvSpPr>
          <p:spPr>
            <a:xfrm>
              <a:off x="6214653" y="1838034"/>
              <a:ext cx="3201728" cy="32017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440766"/>
            <a:ext cx="10506386" cy="58658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200" b="1" cap="all" baseline="0"/>
            </a:lvl1pPr>
          </a:lstStyle>
          <a:p>
            <a:r>
              <a:rPr lang="en-US" dirty="0"/>
              <a:t>Add Title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266693-B86C-0A7F-4122-5AFA50286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370880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AB175B-864E-BA0F-E983-C33054BB0D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7865" y="1665516"/>
            <a:ext cx="2492882" cy="350687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561" y="3838475"/>
            <a:ext cx="2146157" cy="98473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E2C736-388B-9EFD-81DA-A15F750F95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5561" y="4857546"/>
            <a:ext cx="2146157" cy="3148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2E321BD-9A11-AE29-8459-9C200AF797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33442" y="2753783"/>
            <a:ext cx="1984267" cy="94857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6DD92F1-24D0-50C9-4AB7-DC84EC5DEA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3490" y="3702356"/>
            <a:ext cx="1984267" cy="31771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EFE4CF5-A2F0-8B32-3770-9CAA8D022A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1447" y="1712736"/>
            <a:ext cx="1984267" cy="89606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79E692B-5B0D-1A20-90E6-6E364FBB4E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71447" y="2608801"/>
            <a:ext cx="1984267" cy="3651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9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F2E5F8C-6D58-8F32-B51F-0C3D8A348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53739" y="0"/>
            <a:ext cx="7938261" cy="6858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17" y="269182"/>
            <a:ext cx="3362008" cy="1196426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200" b="1" cap="all" baseline="0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816" y="2100107"/>
            <a:ext cx="2899443" cy="307228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266693-B86C-0A7F-4122-5AFA50286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802953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B38A35A-0479-9C12-5A6F-E459151CA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3485" y="873373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36BCCE0-8E96-CFD7-773F-6DD34953319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59245" y="1239133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F1B55E6-D30C-94A2-74A3-7753E4C42B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17" y="2504151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12D6E0-52A8-9730-81A1-85A486A1F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02181" y="873373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DDE02828-F855-FC8F-BE08-3709165F93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67941" y="1239133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54A6-5E2E-B227-1A26-0180BD3790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15313" y="2504151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C45418-A5D9-CF6D-A126-CFC582205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10877" y="873373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Picture Placeholder 27">
            <a:extLst>
              <a:ext uri="{FF2B5EF4-FFF2-40B4-BE49-F238E27FC236}">
                <a16:creationId xmlns:a16="http://schemas.microsoft.com/office/drawing/2014/main" id="{C9960172-8670-373D-A621-80693CE45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76637" y="1239133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64550A4-3E55-BC7E-8E76-D618452D34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24009" y="2504151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3DC7D4-9A01-6517-BBA3-25985ED3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3485" y="3507830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Picture Placeholder 27">
            <a:extLst>
              <a:ext uri="{FF2B5EF4-FFF2-40B4-BE49-F238E27FC236}">
                <a16:creationId xmlns:a16="http://schemas.microsoft.com/office/drawing/2014/main" id="{8B660B9C-1FDD-B66C-4771-6927C706C1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59245" y="3895767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EDB5D2-20DC-E42D-81A3-DD675DB5DA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6617" y="5112564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E0A5FF-B1AF-63A9-AB13-9C59EC05F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02181" y="3507830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CE1131E2-6ABA-CCF9-F1A8-115DB733B6E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867941" y="3895767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1333C39-8C83-07F1-DB19-333B85C4D5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5313" y="5122612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65DEC11-1F32-4EAC-3FA0-360A3FEBE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10877" y="3507830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Picture Placeholder 27">
            <a:extLst>
              <a:ext uri="{FF2B5EF4-FFF2-40B4-BE49-F238E27FC236}">
                <a16:creationId xmlns:a16="http://schemas.microsoft.com/office/drawing/2014/main" id="{ADD5603E-E24A-E9C5-D35F-A38DC46658F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76637" y="3895767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65FCE6B-F5AD-CA04-8BC6-D677E90648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24009" y="5122612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126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440766"/>
            <a:ext cx="10506386" cy="58658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200" b="1" cap="all" baseline="0"/>
            </a:lvl1pPr>
          </a:lstStyle>
          <a:p>
            <a:r>
              <a:rPr lang="en-US" dirty="0"/>
              <a:t>Add Title </a:t>
            </a:r>
          </a:p>
        </p:txBody>
      </p:sp>
      <p:cxnSp>
        <p:nvCxnSpPr>
          <p:cNvPr id="13" name="Straight Connector 12" descr="Verticle Rule Line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370880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9171D-B8A1-3D4F-8F0C-145874B4BC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008647" y="1497208"/>
            <a:ext cx="8266112" cy="247189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0BFEB1E-8991-0667-6BDA-AFC8E1A819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08647" y="4270548"/>
            <a:ext cx="8265604" cy="1090244"/>
          </a:xfrm>
        </p:spPr>
        <p:txBody>
          <a:bodyPr lIns="137160" tIns="0" rIns="0" bIns="0" numCol="3" spcCol="640080">
            <a:normAutofit/>
          </a:bodyPr>
          <a:lstStyle>
            <a:lvl1pPr marL="182880" indent="-347472">
              <a:lnSpc>
                <a:spcPct val="150000"/>
              </a:lnSpc>
              <a:buFont typeface="Arial" panose="020B0604020202020204" pitchFamily="34" charset="0"/>
              <a:buChar char="•"/>
              <a:defRPr sz="1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31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214692"/>
            <a:ext cx="3713700" cy="124598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200" b="1" cap="all" baseline="0"/>
            </a:lvl1pPr>
          </a:lstStyle>
          <a:p>
            <a:r>
              <a:rPr lang="en-US" dirty="0"/>
              <a:t>Add Title 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8743" y="2090054"/>
            <a:ext cx="8034492" cy="4093447"/>
          </a:xfrm>
        </p:spPr>
        <p:txBody>
          <a:bodyPr>
            <a:noAutofit/>
          </a:bodyPr>
          <a:lstStyle>
            <a:lvl1pPr marL="274320" indent="-27432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3" name="Straight Connector 12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792905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055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214692"/>
            <a:ext cx="3713700" cy="124598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200" b="1" cap="all" baseline="0"/>
            </a:lvl1pPr>
          </a:lstStyle>
          <a:p>
            <a:r>
              <a:rPr lang="en-US" dirty="0"/>
              <a:t>Add Title 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6288" y="2059910"/>
            <a:ext cx="4072934" cy="11254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None/>
              <a:defRPr sz="2400" u="sng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  <p:cxnSp>
        <p:nvCxnSpPr>
          <p:cNvPr id="13" name="Straight Connector 12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792905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phic 8" descr="Circle with left arrow with solid fill">
            <a:hlinkClick r:id="rId2"/>
            <a:extLst>
              <a:ext uri="{FF2B5EF4-FFF2-40B4-BE49-F238E27FC236}">
                <a16:creationId xmlns:a16="http://schemas.microsoft.com/office/drawing/2014/main" id="{D888B852-56B6-C839-5CBD-590D6856C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192428" y="2103070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4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A44999A-DAD5-F853-1F66-4F461193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A5DA8F-E966-3396-E829-59C248D67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195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ness, purple, magenta, violet&#10;&#10;Description automatically generated">
            <a:extLst>
              <a:ext uri="{FF2B5EF4-FFF2-40B4-BE49-F238E27FC236}">
                <a16:creationId xmlns:a16="http://schemas.microsoft.com/office/drawing/2014/main" id="{21C67B27-3DCB-A612-1630-DEAAA09B8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E9871A-9A2C-2E6F-0221-5C00575E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15982-9619-48E7-255C-DAB69168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0CA30-D605-A6EE-40D5-0F18CC14B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7005CC9-ACBC-4F41-893C-06CDEFA85144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EE9BE-1334-B164-BD91-65446700A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21F1D-6897-D2A8-3BF8-B5672CDFF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3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1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lt2"/>
                </a:solidFill>
              </a:defRPr>
            </a:lvl1pPr>
            <a:lvl2pPr lvl="1" algn="r">
              <a:buNone/>
              <a:defRPr sz="1333">
                <a:solidFill>
                  <a:schemeClr val="lt2"/>
                </a:solidFill>
              </a:defRPr>
            </a:lvl2pPr>
            <a:lvl3pPr lvl="2" algn="r">
              <a:buNone/>
              <a:defRPr sz="1333">
                <a:solidFill>
                  <a:schemeClr val="lt2"/>
                </a:solidFill>
              </a:defRPr>
            </a:lvl3pPr>
            <a:lvl4pPr lvl="3" algn="r">
              <a:buNone/>
              <a:defRPr sz="1333">
                <a:solidFill>
                  <a:schemeClr val="lt2"/>
                </a:solidFill>
              </a:defRPr>
            </a:lvl4pPr>
            <a:lvl5pPr lvl="4" algn="r">
              <a:buNone/>
              <a:defRPr sz="1333">
                <a:solidFill>
                  <a:schemeClr val="lt2"/>
                </a:solidFill>
              </a:defRPr>
            </a:lvl5pPr>
            <a:lvl6pPr lvl="5" algn="r">
              <a:buNone/>
              <a:defRPr sz="1333">
                <a:solidFill>
                  <a:schemeClr val="lt2"/>
                </a:solidFill>
              </a:defRPr>
            </a:lvl6pPr>
            <a:lvl7pPr lvl="6" algn="r">
              <a:buNone/>
              <a:defRPr sz="1333">
                <a:solidFill>
                  <a:schemeClr val="lt2"/>
                </a:solidFill>
              </a:defRPr>
            </a:lvl7pPr>
            <a:lvl8pPr lvl="7" algn="r">
              <a:buNone/>
              <a:defRPr sz="1333">
                <a:solidFill>
                  <a:schemeClr val="lt2"/>
                </a:solidFill>
              </a:defRPr>
            </a:lvl8pPr>
            <a:lvl9pPr lvl="8" algn="r">
              <a:buNone/>
              <a:defRPr sz="1333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31474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24" r:id="rId1"/>
    <p:sldLayoutId id="2147484525" r:id="rId2"/>
    <p:sldLayoutId id="2147484526" r:id="rId3"/>
    <p:sldLayoutId id="2147484527" r:id="rId4"/>
    <p:sldLayoutId id="2147484528" r:id="rId5"/>
    <p:sldLayoutId id="2147484529" r:id="rId6"/>
    <p:sldLayoutId id="2147484530" r:id="rId7"/>
    <p:sldLayoutId id="2147484531" r:id="rId8"/>
    <p:sldLayoutId id="2147484532" r:id="rId9"/>
    <p:sldLayoutId id="2147484533" r:id="rId10"/>
    <p:sldLayoutId id="214748453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7013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39772" y="-329"/>
            <a:ext cx="4906010" cy="1054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5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61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BD28-376C-83FF-3BDA-B0F5DCD0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505" y="709821"/>
            <a:ext cx="5772394" cy="2857510"/>
          </a:xfrm>
        </p:spPr>
        <p:txBody>
          <a:bodyPr/>
          <a:lstStyle/>
          <a:p>
            <a:r>
              <a:rPr lang="en-US" dirty="0" err="1"/>
              <a:t>Keyann'a</a:t>
            </a:r>
            <a:br>
              <a:rPr lang="en-US" dirty="0"/>
            </a:br>
            <a:r>
              <a:rPr lang="en-US" dirty="0" err="1"/>
              <a:t>watkins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C5B2A-4E07-94EA-3944-3703FF79C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936" y="4424385"/>
            <a:ext cx="5030036" cy="36512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3100" dirty="0"/>
              <a:t>Volunteer </a:t>
            </a:r>
            <a:r>
              <a:rPr lang="en-US" sz="3200" dirty="0"/>
              <a:t>coordinator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D781-0F38-BE75-A79C-DABE55E2F0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3936" y="4791079"/>
            <a:ext cx="5030036" cy="15026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Office of the Mayor, Camden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B249526-D038-B7B4-88AE-1D6E9B2078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3049" r="3049"/>
          <a:stretch/>
        </p:blipFill>
        <p:spPr>
          <a:xfrm>
            <a:off x="7302960" y="1606078"/>
            <a:ext cx="3965354" cy="4080268"/>
          </a:xfrm>
        </p:spPr>
      </p:pic>
    </p:spTree>
    <p:extLst>
      <p:ext uri="{BB962C8B-B14F-4D97-AF65-F5344CB8AC3E}">
        <p14:creationId xmlns:p14="http://schemas.microsoft.com/office/powerpoint/2010/main" val="3813954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569500"/>
            <a:ext cx="3744000" cy="1007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Uzziah Davis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415600" y="1952733"/>
            <a:ext cx="3744000" cy="4239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indent="-457189">
              <a:lnSpc>
                <a:spcPct val="200000"/>
              </a:lnSpc>
              <a:buClr>
                <a:schemeClr val="lt1"/>
              </a:buClr>
              <a:buSzPts val="1800"/>
              <a:buFont typeface="Comfortaa"/>
              <a:buChar char="●"/>
            </a:pPr>
            <a:r>
              <a:rPr lang="en" sz="24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From Camden, NJ</a:t>
            </a:r>
            <a:endParaRPr sz="24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7189">
              <a:lnSpc>
                <a:spcPct val="200000"/>
              </a:lnSpc>
              <a:buClr>
                <a:schemeClr val="lt1"/>
              </a:buClr>
              <a:buSzPts val="1800"/>
              <a:buFont typeface="Comfortaa"/>
              <a:buChar char="●"/>
            </a:pPr>
            <a:r>
              <a:rPr lang="en" sz="24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Deptford High alum</a:t>
            </a:r>
            <a:endParaRPr sz="24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7189">
              <a:lnSpc>
                <a:spcPct val="200000"/>
              </a:lnSpc>
              <a:buClr>
                <a:schemeClr val="lt1"/>
              </a:buClr>
              <a:buSzPts val="1800"/>
              <a:buFont typeface="Comfortaa"/>
              <a:buChar char="●"/>
            </a:pPr>
            <a:r>
              <a:rPr lang="en" sz="24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PoliSci Major at RU-C</a:t>
            </a:r>
            <a:endParaRPr sz="24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57189">
              <a:lnSpc>
                <a:spcPct val="200000"/>
              </a:lnSpc>
              <a:buClr>
                <a:schemeClr val="lt1"/>
              </a:buClr>
              <a:buSzPts val="1800"/>
              <a:buFont typeface="Comfortaa"/>
              <a:buChar char="●"/>
            </a:pPr>
            <a:r>
              <a:rPr lang="en" sz="24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Waterfront South</a:t>
            </a:r>
            <a:endParaRPr sz="24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8867" y="203200"/>
            <a:ext cx="5160023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902734"/>
            <a:ext cx="3419033" cy="222376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067" y="3677467"/>
            <a:ext cx="3193187" cy="1796168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7867" y="360234"/>
            <a:ext cx="4348733" cy="2295167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4" name="Google Shape;64;p14"/>
          <p:cNvSpPr txBox="1"/>
          <p:nvPr/>
        </p:nvSpPr>
        <p:spPr>
          <a:xfrm>
            <a:off x="203200" y="6024601"/>
            <a:ext cx="4236800" cy="73862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212121"/>
                </a:solidFill>
                <a:latin typeface="Comfortaa"/>
                <a:ea typeface="Comfortaa"/>
                <a:cs typeface="Comfortaa"/>
                <a:sym typeface="Comfortaa"/>
              </a:rPr>
              <a:t>Waterfront South</a:t>
            </a:r>
            <a:endParaRPr sz="3200" kern="0">
              <a:solidFill>
                <a:srgbClr val="21212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9566" y="3309433"/>
            <a:ext cx="6254669" cy="32576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68267" y="1182767"/>
            <a:ext cx="3175000" cy="16637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571067" y="913700"/>
            <a:ext cx="8223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Most Pressing Issues in the Area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415600" y="1707967"/>
            <a:ext cx="11360800" cy="4555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indent="-482588">
              <a:lnSpc>
                <a:spcPct val="200000"/>
              </a:lnSpc>
              <a:spcBef>
                <a:spcPts val="1333"/>
              </a:spcBef>
              <a:buClr>
                <a:schemeClr val="lt1"/>
              </a:buClr>
              <a:buSzPts val="2100"/>
              <a:buFont typeface="Comfortaa"/>
              <a:buChar char="●"/>
            </a:pPr>
            <a:r>
              <a:rPr lang="en" sz="2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Systemic inequality in locations of environmentally hazardous sites</a:t>
            </a:r>
            <a:endParaRPr sz="2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82588">
              <a:lnSpc>
                <a:spcPct val="200000"/>
              </a:lnSpc>
              <a:spcBef>
                <a:spcPts val="1333"/>
              </a:spcBef>
              <a:buClr>
                <a:schemeClr val="lt1"/>
              </a:buClr>
              <a:buSzPts val="2100"/>
              <a:buFont typeface="Comfortaa"/>
              <a:buChar char="●"/>
            </a:pPr>
            <a:r>
              <a:rPr lang="en" sz="2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Respiratory effects of air pollution in children</a:t>
            </a:r>
            <a:endParaRPr sz="2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82588">
              <a:lnSpc>
                <a:spcPct val="200000"/>
              </a:lnSpc>
              <a:spcBef>
                <a:spcPts val="1333"/>
              </a:spcBef>
              <a:spcAft>
                <a:spcPts val="1333"/>
              </a:spcAft>
              <a:buClr>
                <a:schemeClr val="lt1"/>
              </a:buClr>
              <a:buSzPts val="2100"/>
              <a:buFont typeface="Comfortaa"/>
              <a:buChar char="●"/>
            </a:pPr>
            <a:r>
              <a:rPr lang="en" sz="2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Lack of knowledge on environmental justice in the general public</a:t>
            </a:r>
            <a:endParaRPr sz="2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957367" y="101600"/>
            <a:ext cx="8374800" cy="12872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>
              <a:buSzPts val="990"/>
            </a:pPr>
            <a:r>
              <a:rPr lang="en" sz="6107">
                <a:latin typeface="Lora"/>
                <a:ea typeface="Lora"/>
                <a:cs typeface="Lora"/>
                <a:sym typeface="Lora"/>
              </a:rPr>
              <a:t> Arin Harkawat</a:t>
            </a:r>
            <a:endParaRPr sz="6107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834" y="1546667"/>
            <a:ext cx="2891935" cy="514120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6" name="Google Shape;56;p13"/>
          <p:cNvSpPr txBox="1"/>
          <p:nvPr/>
        </p:nvSpPr>
        <p:spPr>
          <a:xfrm>
            <a:off x="4555533" y="1668167"/>
            <a:ext cx="6779200" cy="501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65655" defTabSz="1219170">
              <a:buClr>
                <a:srgbClr val="000000"/>
              </a:buClr>
              <a:buSzPts val="1900"/>
              <a:buFont typeface="Lora"/>
              <a:buChar char="●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Hi, my name is Arin Harkawat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09585" indent="-465655" defTabSz="1219170">
              <a:buClr>
                <a:srgbClr val="000000"/>
              </a:buClr>
              <a:buSzPts val="1900"/>
              <a:buFont typeface="Lora"/>
              <a:buChar char="●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Junior in high school attending Watchung Hills Regional High School in New Jersey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09585" indent="-465655" defTabSz="1219170">
              <a:buClr>
                <a:srgbClr val="000000"/>
              </a:buClr>
              <a:buSzPts val="1900"/>
              <a:buFont typeface="Lora"/>
              <a:buChar char="●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Interested in intersection between Environmental Justice and Health, specifically air pollutants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09585" indent="-465655" defTabSz="1219170">
              <a:buClr>
                <a:srgbClr val="000000"/>
              </a:buClr>
              <a:buSzPts val="1900"/>
              <a:buFont typeface="Lora"/>
              <a:buChar char="●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Director of Advocacy at the Environmental Justice Coalition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09585" indent="-465655" defTabSz="1219170">
              <a:buClr>
                <a:srgbClr val="000000"/>
              </a:buClr>
              <a:buSzPts val="1900"/>
              <a:buFont typeface="Lora"/>
              <a:buChar char="●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Most of my work pertains to Environmental Health and Justice research, especially here at Rutgers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2770167" y="101600"/>
            <a:ext cx="7008400" cy="10660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pPr>
              <a:buSzPts val="891"/>
            </a:pPr>
            <a:r>
              <a:rPr lang="en" sz="6107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5069">
                <a:latin typeface="Lora"/>
                <a:ea typeface="Lora"/>
                <a:cs typeface="Lora"/>
                <a:sym typeface="Lora"/>
              </a:rPr>
              <a:t>Research</a:t>
            </a:r>
            <a:endParaRPr sz="5069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3747367" y="1260000"/>
            <a:ext cx="8174000" cy="5598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65655" defTabSz="1219170">
              <a:buClr>
                <a:srgbClr val="000000"/>
              </a:buClr>
              <a:buSzPts val="1900"/>
              <a:buFont typeface="Lora"/>
              <a:buChar char="●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Majority of the research I do pertains to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219170" lvl="1" indent="-465655" defTabSz="1219170">
              <a:buClr>
                <a:srgbClr val="000000"/>
              </a:buClr>
              <a:buSzPts val="1900"/>
              <a:buFont typeface="Lora"/>
              <a:buChar char="○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Air Pollutants and Toxic Compounds (such as PFAS) with Dr. Laumbach here at Rutgers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219170" lvl="1" indent="-465655" defTabSz="1219170">
              <a:buClr>
                <a:srgbClr val="000000"/>
              </a:buClr>
              <a:buSzPts val="1900"/>
              <a:buFont typeface="Lora"/>
              <a:buChar char="○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Areas which affect water quality such as Cryptosporidium and its detection through DNA extraction 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219170" lvl="1" indent="-465655" defTabSz="1219170">
              <a:buClr>
                <a:srgbClr val="000000"/>
              </a:buClr>
              <a:buSzPts val="1900"/>
              <a:buFont typeface="Lora"/>
              <a:buChar char="○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Correlations between SES variables on Environmental determinants and Environmental benefits, especially in Mexico and Washington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09585" indent="-465655" defTabSz="1219170">
              <a:buClr>
                <a:srgbClr val="000000"/>
              </a:buClr>
              <a:buSzPts val="1900"/>
              <a:buFont typeface="Lora"/>
              <a:buChar char="●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Some of my independent work has been analysis of Pollution Prevention methods through the EPA and establishing organic biofilters for cleaning water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09585" defTabSz="1219170">
              <a:buClr>
                <a:srgbClr val="000000"/>
              </a:buClr>
            </a:pP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867" y="1668167"/>
            <a:ext cx="2993368" cy="199433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833" y="3898667"/>
            <a:ext cx="2877443" cy="2789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2770167" y="101600"/>
            <a:ext cx="7008400" cy="10660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pPr>
              <a:buSzPts val="891"/>
            </a:pPr>
            <a:r>
              <a:rPr lang="en" sz="6107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5069">
                <a:latin typeface="Lora"/>
                <a:ea typeface="Lora"/>
                <a:cs typeface="Lora"/>
                <a:sym typeface="Lora"/>
              </a:rPr>
              <a:t>Advocacy</a:t>
            </a:r>
            <a:endParaRPr sz="5069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3747367" y="1260000"/>
            <a:ext cx="8174000" cy="5598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65655" defTabSz="1219170">
              <a:buClr>
                <a:srgbClr val="000000"/>
              </a:buClr>
              <a:buSzPts val="1900"/>
              <a:buFont typeface="Lora"/>
              <a:buChar char="●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As the Director at the Environmental Justice Coalition (EJC) some of the work I’ve done has been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219170" lvl="1" indent="-465655" defTabSz="1219170">
              <a:buClr>
                <a:srgbClr val="000000"/>
              </a:buClr>
              <a:buSzPts val="1900"/>
              <a:buFont typeface="Lora"/>
              <a:buChar char="○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Constructing policy briefs for acts such as the NJ-NY Watershed Act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219170" lvl="1" indent="-465655" defTabSz="1219170">
              <a:buClr>
                <a:srgbClr val="000000"/>
              </a:buClr>
              <a:buSzPts val="1900"/>
              <a:buFont typeface="Lora"/>
              <a:buChar char="○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Beginning to work as TA’s in partnership with Smart Growth America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219170" lvl="1" indent="-465655" defTabSz="1219170">
              <a:buClr>
                <a:srgbClr val="000000"/>
              </a:buClr>
              <a:buSzPts val="1900"/>
              <a:buFont typeface="Lora"/>
              <a:buChar char="○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Work with other directors to advocate and establish sustainability initiatives in New Jersey and Virginia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09585" indent="-465655" defTabSz="1219170">
              <a:buClr>
                <a:srgbClr val="000000"/>
              </a:buClr>
              <a:buSzPts val="1900"/>
              <a:buFont typeface="Lora"/>
              <a:buChar char="●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Recently started a pollution prevention organization/working group, Eviryo, working towards partnerships and advocacy in the Mid-Atlantic Region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09585" defTabSz="1219170">
              <a:buClr>
                <a:srgbClr val="000000"/>
              </a:buClr>
            </a:pP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l="12379" t="6934" r="12865" b="7668"/>
          <a:stretch/>
        </p:blipFill>
        <p:spPr>
          <a:xfrm>
            <a:off x="184734" y="769066"/>
            <a:ext cx="2382233" cy="271120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33" y="3707600"/>
            <a:ext cx="3046467" cy="30464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ctrTitle"/>
          </p:nvPr>
        </p:nvSpPr>
        <p:spPr>
          <a:xfrm>
            <a:off x="2668567" y="203200"/>
            <a:ext cx="7008400" cy="10660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buSzPts val="891"/>
            </a:pPr>
            <a:r>
              <a:rPr lang="en" sz="5763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4829">
                <a:latin typeface="Lora"/>
                <a:ea typeface="Lora"/>
                <a:cs typeface="Lora"/>
                <a:sym typeface="Lora"/>
              </a:rPr>
              <a:t>Pressing Issues</a:t>
            </a:r>
            <a:endParaRPr sz="4829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844167" y="1443167"/>
            <a:ext cx="10454000" cy="5264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65655" defTabSz="1219170">
              <a:buClr>
                <a:srgbClr val="000000"/>
              </a:buClr>
              <a:buSzPts val="1900"/>
              <a:buFont typeface="Lora"/>
              <a:buChar char="●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The scope of Environmental Justice has a wide range of problems, and ongoing solutions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09585" indent="-465655" defTabSz="1219170">
              <a:buClr>
                <a:srgbClr val="000000"/>
              </a:buClr>
              <a:buSzPts val="1900"/>
              <a:buFont typeface="Lora"/>
              <a:buChar char="●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Pressing issues include: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219170" lvl="1" indent="-465655" defTabSz="1219170">
              <a:buClr>
                <a:srgbClr val="000000"/>
              </a:buClr>
              <a:buSzPts val="1900"/>
              <a:buFont typeface="Lora"/>
              <a:buChar char="○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Water Accessibility and Clean Water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219170" lvl="1" indent="-465655" defTabSz="1219170">
              <a:buClr>
                <a:srgbClr val="000000"/>
              </a:buClr>
              <a:buSzPts val="1900"/>
              <a:buFont typeface="Lora"/>
              <a:buChar char="○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Reduction of Pollutants and Toxic Chemicals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219170" lvl="1" indent="-465655" defTabSz="1219170">
              <a:buClr>
                <a:srgbClr val="000000"/>
              </a:buClr>
              <a:buSzPts val="1900"/>
              <a:buFont typeface="Lora"/>
              <a:buChar char="○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Unique approaches to Environmental legislation and policy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1219170" lvl="1" indent="-465655" defTabSz="1219170">
              <a:buClr>
                <a:srgbClr val="000000"/>
              </a:buClr>
              <a:buSzPts val="1900"/>
              <a:buFont typeface="Lora"/>
              <a:buChar char="○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Disproportionate environmental issues marginalized and BIPOC communities face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09585" indent="-465655" defTabSz="1219170">
              <a:buClr>
                <a:srgbClr val="000000"/>
              </a:buClr>
              <a:buSzPts val="1900"/>
              <a:buFont typeface="Lora"/>
              <a:buChar char="●"/>
            </a:pPr>
            <a:r>
              <a:rPr lang="en" sz="2533" kern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Continued youth involvement, especially for high school students, is a step we should be taking → Various mediums in doing so: input in legislative decisions, working in establishing advocacy campaigns, creating platforms to hearing youth perspective and voice, etc</a:t>
            </a: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609585" defTabSz="1219170">
              <a:buClr>
                <a:srgbClr val="000000"/>
              </a:buClr>
            </a:pPr>
            <a:endParaRPr sz="2533" kern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80214-D480-A4DA-83AE-72A2879904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711" y="1717350"/>
            <a:ext cx="10331774" cy="45418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lnSpc>
                <a:spcPct val="100000"/>
              </a:lnSpc>
              <a:buChar char="•"/>
            </a:pPr>
            <a:r>
              <a:rPr lang="en-US" sz="2400" b="1" i="1" dirty="0">
                <a:ea typeface="+mn-lt"/>
                <a:cs typeface="+mn-lt"/>
              </a:rPr>
              <a:t>Passionate Community Advocate</a:t>
            </a:r>
            <a:r>
              <a:rPr lang="en-US" sz="2400" i="1" dirty="0">
                <a:ea typeface="+mn-lt"/>
                <a:cs typeface="+mn-lt"/>
              </a:rPr>
              <a:t>:</a:t>
            </a:r>
            <a:r>
              <a:rPr lang="en-US" sz="2400" dirty="0">
                <a:ea typeface="+mn-lt"/>
                <a:cs typeface="+mn-lt"/>
              </a:rPr>
              <a:t> Born and raised in Camden, NJ, </a:t>
            </a:r>
            <a:r>
              <a:rPr lang="en-US" sz="2400" err="1">
                <a:ea typeface="+mn-lt"/>
                <a:cs typeface="+mn-lt"/>
              </a:rPr>
              <a:t>Keyann'a's</a:t>
            </a:r>
            <a:r>
              <a:rPr lang="en-US" sz="2400" dirty="0">
                <a:ea typeface="+mn-lt"/>
                <a:cs typeface="+mn-lt"/>
              </a:rPr>
              <a:t> commitment to serving her community drives her work as a dedicated environmental leader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sz="2400" i="1" dirty="0"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  <a:buChar char="•"/>
            </a:pPr>
            <a:r>
              <a:rPr lang="en-US" sz="2400" b="1" i="1" dirty="0">
                <a:ea typeface="+mn-lt"/>
                <a:cs typeface="+mn-lt"/>
              </a:rPr>
              <a:t>Academic Achievements: </a:t>
            </a:r>
            <a:r>
              <a:rPr lang="en-US" sz="2400" dirty="0">
                <a:ea typeface="+mn-lt"/>
                <a:cs typeface="+mn-lt"/>
              </a:rPr>
              <a:t>In 2023, </a:t>
            </a:r>
            <a:r>
              <a:rPr lang="en-US" sz="2400" dirty="0" err="1">
                <a:ea typeface="+mn-lt"/>
                <a:cs typeface="+mn-lt"/>
              </a:rPr>
              <a:t>Keyann'a</a:t>
            </a:r>
            <a:r>
              <a:rPr lang="en-US" sz="2400" dirty="0">
                <a:ea typeface="+mn-lt"/>
                <a:cs typeface="+mn-lt"/>
              </a:rPr>
              <a:t> graduated from Rutgers University-Camden School of Business with a Bachelor's Degree in Marketing and a minor in Human Resources</a:t>
            </a:r>
          </a:p>
          <a:p>
            <a:pPr>
              <a:lnSpc>
                <a:spcPct val="100000"/>
              </a:lnSpc>
            </a:pPr>
            <a:endParaRPr lang="en-US" sz="2400" dirty="0"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  <a:buChar char="•"/>
            </a:pPr>
            <a:r>
              <a:rPr lang="en-US" sz="2400" b="1" i="1" dirty="0">
                <a:ea typeface="+mn-lt"/>
                <a:cs typeface="+mn-lt"/>
              </a:rPr>
              <a:t>Current Role: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Keyann'a</a:t>
            </a:r>
            <a:r>
              <a:rPr lang="en-US" sz="2400" dirty="0">
                <a:ea typeface="+mn-lt"/>
                <a:cs typeface="+mn-lt"/>
              </a:rPr>
              <a:t> is the Volunteer Coordinator for the Mayor's Office of Camden, where she plays a pivotal role in coordinating outreach efforts to volunteers, community agencies, and corporate sponsors</a:t>
            </a:r>
          </a:p>
          <a:p>
            <a:pPr marL="457200" indent="-457200"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457200" indent="-457200">
              <a:buChar char="•"/>
            </a:pPr>
            <a:endParaRPr lang="en-US" sz="2400" dirty="0">
              <a:ea typeface="+mn-lt"/>
              <a:cs typeface="+mn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9B853D-C4FD-E8D8-FC32-055F13D7A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a typeface="Batang"/>
              </a:rPr>
              <a:t>About </a:t>
            </a:r>
            <a:r>
              <a:rPr lang="en-US" dirty="0" err="1">
                <a:ea typeface="Batang"/>
              </a:rPr>
              <a:t>keyann'a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57990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80214-D480-A4DA-83AE-72A2879904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711" y="1866437"/>
            <a:ext cx="10331774" cy="472405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lnSpc>
                <a:spcPct val="100000"/>
              </a:lnSpc>
              <a:buChar char="•"/>
            </a:pPr>
            <a:r>
              <a:rPr lang="en-US" sz="2400" b="1" i="1" dirty="0">
                <a:ea typeface="+mn-lt"/>
                <a:cs typeface="+mn-lt"/>
              </a:rPr>
              <a:t>Clean Camden Campaign:</a:t>
            </a:r>
            <a:r>
              <a:rPr lang="en-US" sz="2400" b="1" dirty="0">
                <a:ea typeface="+mn-lt"/>
                <a:cs typeface="+mn-lt"/>
              </a:rPr>
              <a:t> </a:t>
            </a:r>
            <a:r>
              <a:rPr lang="en-US" sz="2400" dirty="0">
                <a:ea typeface="+mn-lt"/>
                <a:cs typeface="+mn-lt"/>
              </a:rPr>
              <a:t>In its third year under Mayor Victor Carstarphen, the Clean Camden Campaign conducts a series of neighborhood cleanups aimed at preserving the cleanliness and beauty of Camden, while promoting environmental stewardship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2400" dirty="0"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  <a:buChar char="•"/>
            </a:pPr>
            <a:r>
              <a:rPr lang="en-US" sz="2400" b="1" i="1" dirty="0">
                <a:ea typeface="+mn-lt"/>
                <a:cs typeface="+mn-lt"/>
              </a:rPr>
              <a:t>Comprehensive Collaborative Approach:</a:t>
            </a:r>
            <a:r>
              <a:rPr lang="en-US" sz="2400" b="1" dirty="0">
                <a:ea typeface="+mn-lt"/>
                <a:cs typeface="+mn-lt"/>
              </a:rPr>
              <a:t> C</a:t>
            </a:r>
            <a:r>
              <a:rPr lang="en-US" sz="2400" dirty="0">
                <a:ea typeface="+mn-lt"/>
                <a:cs typeface="+mn-lt"/>
              </a:rPr>
              <a:t>ollaboration with a wide range of stakeholders has allowed for a comprehensive approach to address not only environmental concerns but also broader community health and safety issues, ultimately elevating the quality of life for residents</a:t>
            </a:r>
          </a:p>
          <a:p>
            <a:pPr>
              <a:lnSpc>
                <a:spcPct val="100000"/>
              </a:lnSpc>
            </a:pPr>
            <a:endParaRPr lang="en-US" sz="2400" dirty="0"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  <a:buChar char="•"/>
            </a:pPr>
            <a:r>
              <a:rPr lang="en-US" sz="2400" b="1" i="1" dirty="0">
                <a:ea typeface="+mn-lt"/>
                <a:cs typeface="+mn-lt"/>
              </a:rPr>
              <a:t>Visible Community Impact</a:t>
            </a:r>
            <a:r>
              <a:rPr lang="en-US" sz="2400" dirty="0">
                <a:ea typeface="+mn-lt"/>
                <a:cs typeface="+mn-lt"/>
              </a:rPr>
              <a:t>: The program has acted as a catalyst, fostering shifts in attitudes and behaviors, as well as the adoption of practices that result in reduced waste, emissions, and other factors contributing to blight</a:t>
            </a:r>
          </a:p>
          <a:p>
            <a:pPr marL="457200" indent="-457200"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457200" indent="-457200">
              <a:buChar char="•"/>
            </a:pPr>
            <a:endParaRPr lang="en-US" sz="2400" dirty="0">
              <a:ea typeface="+mn-lt"/>
              <a:cs typeface="+mn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9B853D-C4FD-E8D8-FC32-055F13D7A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Paving the Way for a Sustainable Camden</a:t>
            </a:r>
          </a:p>
        </p:txBody>
      </p:sp>
    </p:spTree>
    <p:extLst>
      <p:ext uri="{BB962C8B-B14F-4D97-AF65-F5344CB8AC3E}">
        <p14:creationId xmlns:p14="http://schemas.microsoft.com/office/powerpoint/2010/main" val="1540812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80214-D480-A4DA-83AE-72A2879904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711" y="1866437"/>
            <a:ext cx="10331774" cy="472405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lnSpc>
                <a:spcPct val="100000"/>
              </a:lnSpc>
              <a:buChar char="•"/>
            </a:pPr>
            <a:r>
              <a:rPr lang="en-US" sz="2400" b="1" i="1" dirty="0">
                <a:ea typeface="+mn-lt"/>
                <a:cs typeface="+mn-lt"/>
              </a:rPr>
              <a:t>Environmental Education:</a:t>
            </a:r>
            <a:r>
              <a:rPr lang="en-US" sz="2400" b="1" dirty="0">
                <a:ea typeface="+mn-lt"/>
                <a:cs typeface="+mn-lt"/>
              </a:rPr>
              <a:t> P</a:t>
            </a:r>
            <a:r>
              <a:rPr lang="en-US" sz="2400" dirty="0">
                <a:ea typeface="+mn-lt"/>
                <a:cs typeface="+mn-lt"/>
              </a:rPr>
              <a:t>romote inclusive environmental education programs, raising awareness about environmental risks and empowering residents from all backgrounds to advocate for equitable solutions.</a:t>
            </a:r>
          </a:p>
          <a:p>
            <a:pPr>
              <a:lnSpc>
                <a:spcPct val="100000"/>
              </a:lnSpc>
            </a:pPr>
            <a:endParaRPr lang="en-US" sz="2400" dirty="0"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  <a:buChar char="•"/>
            </a:pPr>
            <a:r>
              <a:rPr lang="en-US" sz="2400" b="1" i="1" dirty="0">
                <a:solidFill>
                  <a:srgbClr val="FFFFFF"/>
                </a:solidFill>
                <a:ea typeface="+mn-lt"/>
                <a:cs typeface="+mn-lt"/>
              </a:rPr>
              <a:t>Empowerment</a:t>
            </a:r>
            <a:r>
              <a:rPr lang="en-US" sz="2400" b="1" i="1" dirty="0">
                <a:ea typeface="+mn-lt"/>
                <a:cs typeface="+mn-lt"/>
              </a:rPr>
              <a:t> and Participation:</a:t>
            </a:r>
            <a:r>
              <a:rPr lang="en-US" sz="2400" b="1" dirty="0">
                <a:ea typeface="+mn-lt"/>
                <a:cs typeface="+mn-lt"/>
              </a:rPr>
              <a:t> </a:t>
            </a:r>
            <a:r>
              <a:rPr lang="en-US" sz="2400" dirty="0">
                <a:ea typeface="+mn-lt"/>
                <a:cs typeface="+mn-lt"/>
              </a:rPr>
              <a:t>Encourage the active participation of residents in environmental decision-making through advisory boards and co-design processes, ensuring that diverse perspectives are included for more inclusive outcomes</a:t>
            </a:r>
          </a:p>
          <a:p>
            <a:pPr>
              <a:lnSpc>
                <a:spcPct val="100000"/>
              </a:lnSpc>
            </a:pPr>
            <a:endParaRPr lang="en-US" sz="2400" i="1" dirty="0"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  <a:buChar char="•"/>
            </a:pPr>
            <a:r>
              <a:rPr lang="en-US" sz="2400" b="1" i="1" dirty="0">
                <a:ea typeface="+mn-lt"/>
                <a:cs typeface="+mn-lt"/>
              </a:rPr>
              <a:t>Long-Term Engagement:</a:t>
            </a:r>
            <a:r>
              <a:rPr lang="en-US" sz="2400" i="1" dirty="0">
                <a:ea typeface="+mn-lt"/>
                <a:cs typeface="+mn-lt"/>
              </a:rPr>
              <a:t> </a:t>
            </a:r>
            <a:r>
              <a:rPr lang="en-US" sz="2400" dirty="0">
                <a:ea typeface="+mn-lt"/>
                <a:cs typeface="+mn-lt"/>
              </a:rPr>
              <a:t>Maintain ongoing engagement with community stakeholders, recognizing that trust-building and sustained commitment are essential for addressing complex environmental challenges over time</a:t>
            </a:r>
            <a:endParaRPr lang="en-US" dirty="0">
              <a:ea typeface="+mn-lt"/>
              <a:cs typeface="+mn-lt"/>
            </a:endParaRPr>
          </a:p>
          <a:p>
            <a:pPr marL="457200" indent="-457200"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457200" indent="-457200">
              <a:buChar char="•"/>
            </a:pPr>
            <a:endParaRPr lang="en-US" sz="2400" dirty="0">
              <a:ea typeface="+mn-lt"/>
              <a:cs typeface="+mn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9B853D-C4FD-E8D8-FC32-055F13D7A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ea typeface="+mj-lt"/>
                <a:cs typeface="+mj-lt"/>
              </a:rPr>
              <a:t>Inclusivity in Environmental Awareness</a:t>
            </a:r>
          </a:p>
        </p:txBody>
      </p:sp>
    </p:spTree>
    <p:extLst>
      <p:ext uri="{BB962C8B-B14F-4D97-AF65-F5344CB8AC3E}">
        <p14:creationId xmlns:p14="http://schemas.microsoft.com/office/powerpoint/2010/main" val="816819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6010" cy="9846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4278" y="113926"/>
            <a:ext cx="2196023" cy="3515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9212" y="3792137"/>
            <a:ext cx="2326157" cy="3027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82976" y="89514"/>
            <a:ext cx="3611238" cy="48907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02579" y="6298528"/>
            <a:ext cx="837742" cy="553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21655" y="6070674"/>
            <a:ext cx="2594561" cy="7812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53021" y="0"/>
            <a:ext cx="3838973" cy="40199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353021" y="4239708"/>
            <a:ext cx="3773906" cy="25714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45821" y="602195"/>
            <a:ext cx="61807" cy="1624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lnSpc>
                <a:spcPts val="800"/>
              </a:lnSpc>
              <a:spcBef>
                <a:spcPts val="67"/>
              </a:spcBef>
            </a:pPr>
            <a:r>
              <a:rPr sz="733" spc="-83" dirty="0">
                <a:solidFill>
                  <a:srgbClr val="343434"/>
                </a:solidFill>
                <a:latin typeface="Times New Roman"/>
                <a:cs typeface="Times New Roman"/>
              </a:rPr>
              <a:t>...</a:t>
            </a:r>
            <a:endParaRPr sz="73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8102" defTabSz="609630">
              <a:lnSpc>
                <a:spcPts val="400"/>
              </a:lnSpc>
            </a:pPr>
            <a:r>
              <a:rPr sz="400" spc="3" dirty="0">
                <a:solidFill>
                  <a:srgbClr val="343434"/>
                </a:solidFill>
                <a:latin typeface="Times New Roman"/>
                <a:cs typeface="Times New Roman"/>
              </a:rPr>
              <a:t>\</a:t>
            </a:r>
            <a:endParaRPr sz="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33717" y="740027"/>
            <a:ext cx="33020" cy="7517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433" spc="3" dirty="0">
                <a:solidFill>
                  <a:srgbClr val="343434"/>
                </a:solidFill>
                <a:latin typeface="Times New Roman"/>
                <a:cs typeface="Times New Roman"/>
              </a:rPr>
              <a:t>\</a:t>
            </a:r>
            <a:endParaRPr sz="43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06550" y="783597"/>
            <a:ext cx="737870" cy="32915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35562" algn="r" defTabSz="609630">
              <a:lnSpc>
                <a:spcPts val="707"/>
              </a:lnSpc>
              <a:spcBef>
                <a:spcPts val="67"/>
              </a:spcBef>
            </a:pPr>
            <a:r>
              <a:rPr sz="667" spc="7" dirty="0">
                <a:solidFill>
                  <a:srgbClr val="343434"/>
                </a:solidFill>
                <a:latin typeface="Times New Roman"/>
                <a:cs typeface="Times New Roman"/>
              </a:rPr>
              <a:t>\</a:t>
            </a:r>
            <a:endParaRPr sz="6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3387" algn="r" defTabSz="609630">
              <a:lnSpc>
                <a:spcPts val="537"/>
              </a:lnSpc>
            </a:pPr>
            <a:r>
              <a:rPr sz="533" dirty="0">
                <a:solidFill>
                  <a:srgbClr val="343434"/>
                </a:solidFill>
                <a:latin typeface="Times New Roman"/>
                <a:cs typeface="Times New Roman"/>
              </a:rPr>
              <a:t>1</a:t>
            </a:r>
            <a:endParaRPr sz="53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7620" algn="r" defTabSz="609630">
              <a:lnSpc>
                <a:spcPts val="663"/>
              </a:lnSpc>
              <a:tabLst>
                <a:tab pos="159181" algn="l"/>
              </a:tabLst>
            </a:pPr>
            <a:r>
              <a:rPr sz="667" dirty="0">
                <a:solidFill>
                  <a:srgbClr val="444444"/>
                </a:solidFill>
                <a:latin typeface="Arial"/>
                <a:cs typeface="Arial"/>
              </a:rPr>
              <a:t>-	I</a:t>
            </a:r>
            <a:endParaRPr sz="667">
              <a:solidFill>
                <a:prstClr val="black"/>
              </a:solidFill>
              <a:latin typeface="Arial"/>
              <a:cs typeface="Arial"/>
            </a:endParaRPr>
          </a:p>
          <a:p>
            <a:pPr marR="16934" algn="r" defTabSz="609630">
              <a:lnSpc>
                <a:spcPts val="633"/>
              </a:lnSpc>
              <a:tabLst>
                <a:tab pos="579149" algn="l"/>
                <a:tab pos="687951" algn="l"/>
              </a:tabLst>
            </a:pPr>
            <a:r>
              <a:rPr sz="533" b="1" spc="136" dirty="0">
                <a:solidFill>
                  <a:srgbClr val="1D0F08"/>
                </a:solidFill>
                <a:latin typeface="Times New Roman"/>
                <a:cs typeface="Times New Roman"/>
              </a:rPr>
              <a:t>.-t.-.a.1.  </a:t>
            </a:r>
            <a:r>
              <a:rPr sz="533" b="1" spc="40" dirty="0">
                <a:solidFill>
                  <a:srgbClr val="1D0F08"/>
                </a:solidFill>
                <a:latin typeface="Times New Roman"/>
                <a:cs typeface="Times New Roman"/>
              </a:rPr>
              <a:t> </a:t>
            </a:r>
            <a:r>
              <a:rPr sz="533" spc="117" dirty="0">
                <a:solidFill>
                  <a:srgbClr val="444444"/>
                </a:solidFill>
                <a:latin typeface="Times New Roman"/>
                <a:cs typeface="Times New Roman"/>
              </a:rPr>
              <a:t>/</a:t>
            </a:r>
            <a:r>
              <a:rPr sz="533" dirty="0">
                <a:solidFill>
                  <a:srgbClr val="444444"/>
                </a:solidFill>
                <a:latin typeface="Times New Roman"/>
                <a:cs typeface="Times New Roman"/>
              </a:rPr>
              <a:t>	</a:t>
            </a:r>
            <a:r>
              <a:rPr sz="533" spc="10" dirty="0">
                <a:solidFill>
                  <a:srgbClr val="343434"/>
                </a:solidFill>
                <a:latin typeface="Times New Roman"/>
                <a:cs typeface="Times New Roman"/>
              </a:rPr>
              <a:t>\</a:t>
            </a:r>
            <a:r>
              <a:rPr sz="533" dirty="0">
                <a:solidFill>
                  <a:srgbClr val="343434"/>
                </a:solidFill>
                <a:latin typeface="Times New Roman"/>
                <a:cs typeface="Times New Roman"/>
              </a:rPr>
              <a:t>	</a:t>
            </a:r>
            <a:r>
              <a:rPr sz="633" spc="-67" dirty="0">
                <a:solidFill>
                  <a:srgbClr val="343434"/>
                </a:solidFill>
                <a:latin typeface="Times New Roman"/>
                <a:cs typeface="Times New Roman"/>
              </a:rPr>
              <a:t>I</a:t>
            </a:r>
            <a:endParaRPr sz="63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74915" y="1104066"/>
            <a:ext cx="0" cy="182880"/>
          </a:xfrm>
          <a:custGeom>
            <a:avLst/>
            <a:gdLst/>
            <a:ahLst/>
            <a:cxnLst/>
            <a:rect l="l" t="t" r="r" b="b"/>
            <a:pathLst>
              <a:path h="274319">
                <a:moveTo>
                  <a:pt x="0" y="0"/>
                </a:moveTo>
                <a:lnTo>
                  <a:pt x="0" y="273870"/>
                </a:lnTo>
              </a:path>
            </a:pathLst>
          </a:custGeom>
          <a:ln w="3175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07565" y="1104066"/>
            <a:ext cx="0" cy="182880"/>
          </a:xfrm>
          <a:custGeom>
            <a:avLst/>
            <a:gdLst/>
            <a:ahLst/>
            <a:cxnLst/>
            <a:rect l="l" t="t" r="r" b="b"/>
            <a:pathLst>
              <a:path h="274319">
                <a:moveTo>
                  <a:pt x="0" y="0"/>
                </a:moveTo>
                <a:lnTo>
                  <a:pt x="0" y="273870"/>
                </a:lnTo>
              </a:path>
            </a:pathLst>
          </a:custGeom>
          <a:ln w="9150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0043" y="1107068"/>
            <a:ext cx="703157" cy="39327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lnSpc>
                <a:spcPts val="1209"/>
              </a:lnSpc>
              <a:spcBef>
                <a:spcPts val="67"/>
              </a:spcBef>
              <a:tabLst>
                <a:tab pos="173575" algn="l"/>
                <a:tab pos="502522" algn="l"/>
              </a:tabLst>
            </a:pPr>
            <a:r>
              <a:rPr sz="1600" spc="529" baseline="1736" dirty="0">
                <a:solidFill>
                  <a:srgbClr val="1D0F08"/>
                </a:solidFill>
                <a:latin typeface="Times New Roman"/>
                <a:cs typeface="Times New Roman"/>
              </a:rPr>
              <a:t>'	</a:t>
            </a:r>
            <a:r>
              <a:rPr sz="1600" spc="75" baseline="1736" dirty="0">
                <a:solidFill>
                  <a:srgbClr val="1D0F08"/>
                </a:solidFill>
                <a:latin typeface="Times New Roman"/>
                <a:cs typeface="Times New Roman"/>
              </a:rPr>
              <a:t>--</a:t>
            </a:r>
            <a:r>
              <a:rPr sz="1600" spc="75" baseline="1736" dirty="0">
                <a:solidFill>
                  <a:srgbClr val="B3B3B3"/>
                </a:solidFill>
                <a:latin typeface="Times New Roman"/>
                <a:cs typeface="Times New Roman"/>
              </a:rPr>
              <a:t>.	</a:t>
            </a:r>
            <a:r>
              <a:rPr sz="600" spc="-97" dirty="0">
                <a:solidFill>
                  <a:srgbClr val="444444"/>
                </a:solidFill>
                <a:latin typeface="Times New Roman"/>
                <a:cs typeface="Times New Roman"/>
              </a:rPr>
              <a:t>.</a:t>
            </a:r>
            <a:r>
              <a:rPr sz="1600" spc="-145" baseline="1736" dirty="0">
                <a:solidFill>
                  <a:srgbClr val="B3B3B3"/>
                </a:solidFill>
                <a:latin typeface="Times New Roman"/>
                <a:cs typeface="Times New Roman"/>
              </a:rPr>
              <a:t>.</a:t>
            </a:r>
            <a:r>
              <a:rPr sz="600" spc="-97" dirty="0">
                <a:solidFill>
                  <a:srgbClr val="444444"/>
                </a:solidFill>
                <a:latin typeface="Times New Roman"/>
                <a:cs typeface="Times New Roman"/>
              </a:rPr>
              <a:t>.., </a:t>
            </a:r>
            <a:r>
              <a:rPr sz="600" spc="-70" dirty="0">
                <a:solidFill>
                  <a:srgbClr val="343434"/>
                </a:solidFill>
                <a:latin typeface="Times New Roman"/>
                <a:cs typeface="Times New Roman"/>
              </a:rPr>
              <a:t>-</a:t>
            </a:r>
            <a:r>
              <a:rPr sz="600" spc="-3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1600" i="1" spc="-275" baseline="1736" dirty="0">
                <a:solidFill>
                  <a:srgbClr val="343434"/>
                </a:solidFill>
                <a:latin typeface="Times New Roman"/>
                <a:cs typeface="Times New Roman"/>
              </a:rPr>
              <a:t>...</a:t>
            </a:r>
            <a:r>
              <a:rPr sz="600" spc="-183" dirty="0">
                <a:solidFill>
                  <a:srgbClr val="444444"/>
                </a:solidFill>
                <a:latin typeface="Times New Roman"/>
                <a:cs typeface="Times New Roman"/>
              </a:rPr>
              <a:t>I</a:t>
            </a:r>
            <a:r>
              <a:rPr sz="600" spc="-97" dirty="0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sz="1600" i="1" spc="-440" baseline="1736" dirty="0">
                <a:solidFill>
                  <a:srgbClr val="343434"/>
                </a:solidFill>
                <a:latin typeface="Times New Roman"/>
                <a:cs typeface="Times New Roman"/>
              </a:rPr>
              <a:t>Y</a:t>
            </a:r>
            <a:endParaRPr sz="1600" baseline="173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51543" defTabSz="609630">
              <a:lnSpc>
                <a:spcPts val="927"/>
              </a:lnSpc>
            </a:pPr>
            <a:r>
              <a:rPr sz="933" i="1" spc="-83" dirty="0">
                <a:solidFill>
                  <a:srgbClr val="343434"/>
                </a:solidFill>
                <a:latin typeface="Arial"/>
                <a:cs typeface="Arial"/>
              </a:rPr>
              <a:t>t</a:t>
            </a:r>
            <a:endParaRPr sz="933">
              <a:solidFill>
                <a:prstClr val="black"/>
              </a:solidFill>
              <a:latin typeface="Arial"/>
              <a:cs typeface="Arial"/>
            </a:endParaRPr>
          </a:p>
          <a:p>
            <a:pPr marL="625718" defTabSz="609630">
              <a:lnSpc>
                <a:spcPts val="873"/>
              </a:lnSpc>
            </a:pPr>
            <a:r>
              <a:rPr sz="833" i="1" spc="-73" dirty="0">
                <a:solidFill>
                  <a:srgbClr val="343434"/>
                </a:solidFill>
                <a:latin typeface="Arial"/>
                <a:cs typeface="Arial"/>
              </a:rPr>
              <a:t>I</a:t>
            </a:r>
            <a:endParaRPr sz="8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90174" y="4856142"/>
            <a:ext cx="3842173" cy="1145805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indent="516492" defTabSz="609630">
              <a:lnSpc>
                <a:spcPct val="124000"/>
              </a:lnSpc>
              <a:spcBef>
                <a:spcPts val="63"/>
              </a:spcBef>
            </a:pPr>
            <a:r>
              <a:rPr sz="3133" b="1" spc="-136" dirty="0">
                <a:solidFill>
                  <a:srgbClr val="444D6E"/>
                </a:solidFill>
                <a:latin typeface="Arial"/>
                <a:cs typeface="Arial"/>
              </a:rPr>
              <a:t>Erielys </a:t>
            </a:r>
            <a:r>
              <a:rPr sz="3133" b="1" spc="-67" dirty="0">
                <a:solidFill>
                  <a:srgbClr val="444D6E"/>
                </a:solidFill>
                <a:latin typeface="Arial"/>
                <a:cs typeface="Arial"/>
              </a:rPr>
              <a:t>Vicente  </a:t>
            </a:r>
            <a:r>
              <a:rPr sz="3133" b="1" spc="-97" dirty="0">
                <a:solidFill>
                  <a:srgbClr val="444D6E"/>
                </a:solidFill>
                <a:latin typeface="Arial"/>
                <a:cs typeface="Arial"/>
              </a:rPr>
              <a:t>Program</a:t>
            </a:r>
            <a:r>
              <a:rPr sz="3133" b="1" spc="-37" dirty="0">
                <a:solidFill>
                  <a:srgbClr val="444D6E"/>
                </a:solidFill>
                <a:latin typeface="Arial"/>
                <a:cs typeface="Arial"/>
              </a:rPr>
              <a:t> </a:t>
            </a:r>
            <a:r>
              <a:rPr sz="3133" b="1" spc="-87" dirty="0">
                <a:solidFill>
                  <a:srgbClr val="444D6E"/>
                </a:solidFill>
                <a:latin typeface="Arial"/>
                <a:cs typeface="Arial"/>
              </a:rPr>
              <a:t>Coordinator</a:t>
            </a:r>
            <a:endParaRPr sz="3133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5612" y="0"/>
            <a:ext cx="132927" cy="393698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 defTabSz="609630">
              <a:spcBef>
                <a:spcPts val="70"/>
              </a:spcBef>
            </a:pPr>
            <a:r>
              <a:rPr sz="2500" spc="33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2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3182" y="-219"/>
            <a:ext cx="3270673" cy="215328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  <a:tabLst>
                <a:tab pos="2112116" algn="l"/>
                <a:tab pos="4710242" algn="l"/>
              </a:tabLst>
            </a:pPr>
            <a:r>
              <a:rPr spc="360" dirty="0"/>
              <a:t>Entr</a:t>
            </a:r>
            <a:r>
              <a:rPr spc="407" dirty="0"/>
              <a:t>e</a:t>
            </a:r>
            <a:r>
              <a:rPr dirty="0"/>
              <a:t>	</a:t>
            </a:r>
            <a:r>
              <a:rPr spc="43" dirty="0"/>
              <a:t>reneur</a:t>
            </a:r>
            <a:r>
              <a:rPr u="heavy" spc="50" dirty="0">
                <a:uFill>
                  <a:solidFill>
                    <a:srgbClr val="000000"/>
                  </a:solidFill>
                </a:uFill>
              </a:rPr>
              <a:t>s</a:t>
            </a:r>
            <a:r>
              <a:rPr u="heavy" dirty="0">
                <a:uFill>
                  <a:solidFill>
                    <a:srgbClr val="000000"/>
                  </a:solidFill>
                </a:uFill>
              </a:rPr>
              <a:t>	</a:t>
            </a:r>
            <a:r>
              <a:rPr sz="4800" i="0" u="heavy" spc="-6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03336" y="1604142"/>
            <a:ext cx="1305559" cy="37807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lnSpc>
                <a:spcPts val="1100"/>
              </a:lnSpc>
              <a:spcBef>
                <a:spcPts val="67"/>
              </a:spcBef>
            </a:pPr>
            <a:r>
              <a:rPr sz="933" spc="10" dirty="0">
                <a:solidFill>
                  <a:srgbClr val="605D67"/>
                </a:solidFill>
                <a:latin typeface="Arial"/>
                <a:cs typeface="Arial"/>
              </a:rPr>
              <a:t>Wormington </a:t>
            </a:r>
            <a:r>
              <a:rPr sz="867" spc="-200" dirty="0">
                <a:solidFill>
                  <a:srgbClr val="544F54"/>
                </a:solidFill>
                <a:latin typeface="Arial"/>
                <a:cs typeface="Arial"/>
              </a:rPr>
              <a:t>&amp;c</a:t>
            </a:r>
            <a:r>
              <a:rPr sz="867" spc="-163" dirty="0">
                <a:solidFill>
                  <a:srgbClr val="544F54"/>
                </a:solidFill>
                <a:latin typeface="Arial"/>
                <a:cs typeface="Arial"/>
              </a:rPr>
              <a:t> </a:t>
            </a:r>
            <a:r>
              <a:rPr sz="933" spc="7" dirty="0">
                <a:solidFill>
                  <a:srgbClr val="544F54"/>
                </a:solidFill>
                <a:latin typeface="Arial"/>
                <a:cs typeface="Arial"/>
              </a:rPr>
              <a:t>Friends:</a:t>
            </a:r>
            <a:endParaRPr sz="933">
              <a:solidFill>
                <a:prstClr val="black"/>
              </a:solidFill>
              <a:latin typeface="Arial"/>
              <a:cs typeface="Arial"/>
            </a:endParaRPr>
          </a:p>
          <a:p>
            <a:pPr marL="137590" defTabSz="609630">
              <a:lnSpc>
                <a:spcPts val="1860"/>
              </a:lnSpc>
            </a:pPr>
            <a:r>
              <a:rPr sz="1567" b="1" spc="13" dirty="0">
                <a:solidFill>
                  <a:srgbClr val="544F54"/>
                </a:solidFill>
                <a:latin typeface="Arial"/>
                <a:cs typeface="Arial"/>
              </a:rPr>
              <a:t>TheZ·nnia</a:t>
            </a:r>
            <a:endParaRPr sz="15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41275" y="901637"/>
            <a:ext cx="1014730" cy="168063"/>
          </a:xfrm>
          <a:custGeom>
            <a:avLst/>
            <a:gdLst/>
            <a:ahLst/>
            <a:cxnLst/>
            <a:rect l="l" t="t" r="r" b="b"/>
            <a:pathLst>
              <a:path w="1522095" h="252094">
                <a:moveTo>
                  <a:pt x="0" y="0"/>
                </a:moveTo>
                <a:lnTo>
                  <a:pt x="1521597" y="0"/>
                </a:lnTo>
                <a:lnTo>
                  <a:pt x="1521597" y="251525"/>
                </a:lnTo>
                <a:lnTo>
                  <a:pt x="0" y="251525"/>
                </a:lnTo>
                <a:lnTo>
                  <a:pt x="0" y="0"/>
                </a:lnTo>
                <a:close/>
              </a:path>
            </a:pathLst>
          </a:custGeom>
          <a:solidFill>
            <a:srgbClr val="A3AAB5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32808" y="898032"/>
            <a:ext cx="1152737" cy="15737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967" spc="-163" dirty="0">
                <a:solidFill>
                  <a:srgbClr val="EFF4F4"/>
                </a:solidFill>
                <a:latin typeface="Arial"/>
                <a:cs typeface="Arial"/>
              </a:rPr>
              <a:t>MAP.P.M </a:t>
            </a:r>
            <a:r>
              <a:rPr sz="967" spc="-63" dirty="0">
                <a:solidFill>
                  <a:srgbClr val="EFF4F4"/>
                </a:solidFill>
                <a:latin typeface="Arial"/>
                <a:cs typeface="Arial"/>
              </a:rPr>
              <a:t>EARliM </a:t>
            </a:r>
            <a:r>
              <a:rPr sz="967" spc="-150" dirty="0">
                <a:solidFill>
                  <a:srgbClr val="EFF4F4"/>
                </a:solidFill>
                <a:latin typeface="Arial"/>
                <a:cs typeface="Arial"/>
              </a:rPr>
              <a:t>DAV.</a:t>
            </a:r>
            <a:r>
              <a:rPr sz="967" spc="-97" dirty="0">
                <a:solidFill>
                  <a:srgbClr val="EFF4F4"/>
                </a:solidFill>
                <a:latin typeface="Arial"/>
                <a:cs typeface="Arial"/>
              </a:rPr>
              <a:t> </a:t>
            </a:r>
            <a:r>
              <a:rPr sz="967" spc="-133" dirty="0">
                <a:solidFill>
                  <a:srgbClr val="468ED8"/>
                </a:solidFill>
                <a:latin typeface="Arial"/>
                <a:cs typeface="Arial"/>
              </a:rPr>
              <a:t>-</a:t>
            </a:r>
            <a:r>
              <a:rPr sz="967" spc="-133" dirty="0">
                <a:solidFill>
                  <a:srgbClr val="90AA64"/>
                </a:solidFill>
                <a:latin typeface="Arial"/>
                <a:cs typeface="Arial"/>
              </a:rPr>
              <a:t>•</a:t>
            </a:r>
            <a:endParaRPr sz="96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5719" y="89524"/>
            <a:ext cx="4895427" cy="73751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4734" i="0" spc="-37" dirty="0">
                <a:solidFill>
                  <a:srgbClr val="0A0A0A"/>
                </a:solidFill>
              </a:rPr>
              <a:t>STEM</a:t>
            </a:r>
            <a:r>
              <a:rPr sz="4734" i="0" spc="257" dirty="0">
                <a:solidFill>
                  <a:srgbClr val="0A0A0A"/>
                </a:solidFill>
              </a:rPr>
              <a:t> </a:t>
            </a:r>
            <a:r>
              <a:rPr sz="4734" i="0" spc="97" dirty="0">
                <a:solidFill>
                  <a:srgbClr val="0A0A0A"/>
                </a:solidFill>
              </a:rPr>
              <a:t>Education</a:t>
            </a:r>
            <a:endParaRPr sz="4734"/>
          </a:p>
        </p:txBody>
      </p:sp>
      <p:sp>
        <p:nvSpPr>
          <p:cNvPr id="3" name="object 3"/>
          <p:cNvSpPr txBox="1"/>
          <p:nvPr/>
        </p:nvSpPr>
        <p:spPr>
          <a:xfrm>
            <a:off x="629498" y="886334"/>
            <a:ext cx="2353733" cy="71912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  <a:tabLst>
                <a:tab pos="1542704" algn="l"/>
              </a:tabLst>
            </a:pPr>
            <a:r>
              <a:rPr sz="1667" spc="7" dirty="0">
                <a:solidFill>
                  <a:srgbClr val="0A0A0A"/>
                </a:solidFill>
                <a:latin typeface="Arial"/>
                <a:cs typeface="Arial"/>
              </a:rPr>
              <a:t>Wormin</a:t>
            </a:r>
            <a:r>
              <a:rPr sz="1667" spc="7" dirty="0">
                <a:solidFill>
                  <a:srgbClr val="9A9C9A"/>
                </a:solidFill>
                <a:latin typeface="Arial"/>
                <a:cs typeface="Arial"/>
              </a:rPr>
              <a:t>,</a:t>
            </a:r>
            <a:r>
              <a:rPr sz="1667" spc="7" dirty="0">
                <a:solidFill>
                  <a:srgbClr val="0A0A0A"/>
                </a:solidFill>
                <a:latin typeface="Arial"/>
                <a:cs typeface="Arial"/>
              </a:rPr>
              <a:t>gton</a:t>
            </a:r>
            <a:r>
              <a:rPr sz="1667" spc="220" dirty="0">
                <a:solidFill>
                  <a:srgbClr val="0A0A0A"/>
                </a:solidFill>
                <a:latin typeface="Arial"/>
                <a:cs typeface="Arial"/>
              </a:rPr>
              <a:t> </a:t>
            </a:r>
            <a:r>
              <a:rPr sz="1633" spc="76" dirty="0">
                <a:solidFill>
                  <a:srgbClr val="0A0A0A"/>
                </a:solidFill>
                <a:latin typeface="Arial"/>
                <a:cs typeface="Arial"/>
              </a:rPr>
              <a:t>&amp;	</a:t>
            </a:r>
            <a:r>
              <a:rPr sz="1667" spc="33" dirty="0">
                <a:solidFill>
                  <a:srgbClr val="0A0A0A"/>
                </a:solidFill>
                <a:latin typeface="Arial"/>
                <a:cs typeface="Arial"/>
              </a:rPr>
              <a:t>Friends:</a:t>
            </a:r>
            <a:endParaRPr sz="1667">
              <a:solidFill>
                <a:prstClr val="black"/>
              </a:solidFill>
              <a:latin typeface="Arial"/>
              <a:cs typeface="Arial"/>
            </a:endParaRPr>
          </a:p>
          <a:p>
            <a:pPr marL="248932" defTabSz="609630">
              <a:spcBef>
                <a:spcPts val="100"/>
              </a:spcBef>
            </a:pPr>
            <a:r>
              <a:rPr sz="2767" spc="30" dirty="0">
                <a:solidFill>
                  <a:srgbClr val="0A0A0A"/>
                </a:solidFill>
                <a:latin typeface="Arial"/>
                <a:cs typeface="Arial"/>
              </a:rPr>
              <a:t>The</a:t>
            </a:r>
            <a:r>
              <a:rPr sz="2767" spc="-260" dirty="0">
                <a:solidFill>
                  <a:srgbClr val="0A0A0A"/>
                </a:solidFill>
                <a:latin typeface="Arial"/>
                <a:cs typeface="Arial"/>
              </a:rPr>
              <a:t> </a:t>
            </a:r>
            <a:r>
              <a:rPr sz="2867" b="1" spc="10" dirty="0">
                <a:solidFill>
                  <a:srgbClr val="0A0A0A"/>
                </a:solidFill>
                <a:latin typeface="Arial"/>
                <a:cs typeface="Arial"/>
              </a:rPr>
              <a:t>Zinnia</a:t>
            </a:r>
            <a:endParaRPr sz="28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00988" y="916511"/>
            <a:ext cx="1946063" cy="47829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66890" marR="3387" indent="-58846" defTabSz="609630">
              <a:lnSpc>
                <a:spcPct val="120100"/>
              </a:lnSpc>
              <a:spcBef>
                <a:spcPts val="67"/>
              </a:spcBef>
              <a:tabLst>
                <a:tab pos="867877" algn="l"/>
                <a:tab pos="1079131" algn="l"/>
              </a:tabLst>
            </a:pPr>
            <a:r>
              <a:rPr sz="1333" spc="47" dirty="0">
                <a:solidFill>
                  <a:srgbClr val="0A0A0A"/>
                </a:solidFill>
                <a:latin typeface="Arial"/>
                <a:cs typeface="Arial"/>
              </a:rPr>
              <a:t>Wormington	</a:t>
            </a:r>
            <a:r>
              <a:rPr sz="1267" spc="57" dirty="0">
                <a:solidFill>
                  <a:srgbClr val="0A0A0A"/>
                </a:solidFill>
                <a:latin typeface="Arial"/>
                <a:cs typeface="Arial"/>
              </a:rPr>
              <a:t>&amp; </a:t>
            </a:r>
            <a:r>
              <a:rPr sz="1333" spc="50" dirty="0">
                <a:solidFill>
                  <a:srgbClr val="0A0A0A"/>
                </a:solidFill>
                <a:latin typeface="Arial"/>
                <a:cs typeface="Arial"/>
              </a:rPr>
              <a:t>Friends:  </a:t>
            </a:r>
            <a:r>
              <a:rPr sz="1333" spc="-50" dirty="0">
                <a:solidFill>
                  <a:srgbClr val="0A0A0A"/>
                </a:solidFill>
                <a:latin typeface="Arial"/>
                <a:cs typeface="Arial"/>
              </a:rPr>
              <a:t>Camden's	</a:t>
            </a:r>
            <a:r>
              <a:rPr sz="1333" spc="60" dirty="0">
                <a:solidFill>
                  <a:srgbClr val="0A0A0A"/>
                </a:solidFill>
                <a:latin typeface="Arial"/>
                <a:cs typeface="Arial"/>
              </a:rPr>
              <a:t>Circut</a:t>
            </a:r>
            <a:r>
              <a:rPr sz="1333" spc="153" dirty="0">
                <a:solidFill>
                  <a:srgbClr val="0A0A0A"/>
                </a:solidFill>
                <a:latin typeface="Arial"/>
                <a:cs typeface="Arial"/>
              </a:rPr>
              <a:t> </a:t>
            </a:r>
            <a:r>
              <a:rPr sz="1333" spc="40" dirty="0">
                <a:solidFill>
                  <a:srgbClr val="0A0A0A"/>
                </a:solidFill>
                <a:latin typeface="Arial"/>
                <a:cs typeface="Arial"/>
              </a:rPr>
              <a:t>Trails</a:t>
            </a:r>
            <a:endParaRPr sz="13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-502" y="4216321"/>
            <a:ext cx="3947583" cy="26503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lnSpc>
                <a:spcPts val="1033"/>
              </a:lnSpc>
              <a:spcBef>
                <a:spcPts val="67"/>
              </a:spcBef>
            </a:pPr>
            <a:r>
              <a:rPr sz="833" spc="17" dirty="0">
                <a:solidFill>
                  <a:srgbClr val="1D1D1D"/>
                </a:solidFill>
                <a:latin typeface="Times New Roman"/>
                <a:cs typeface="Times New Roman"/>
              </a:rPr>
              <a:t>''first </a:t>
            </a:r>
            <a:r>
              <a:rPr sz="833" spc="10" dirty="0">
                <a:solidFill>
                  <a:srgbClr val="0A0A0A"/>
                </a:solidFill>
                <a:latin typeface="Times New Roman"/>
                <a:cs typeface="Times New Roman"/>
              </a:rPr>
              <a:t>they </a:t>
            </a:r>
            <a:r>
              <a:rPr sz="833" spc="30" dirty="0">
                <a:solidFill>
                  <a:srgbClr val="0A0A0A"/>
                </a:solidFill>
                <a:latin typeface="Times New Roman"/>
                <a:cs typeface="Times New Roman"/>
              </a:rPr>
              <a:t>get </a:t>
            </a:r>
            <a:r>
              <a:rPr sz="833" spc="13" dirty="0">
                <a:solidFill>
                  <a:srgbClr val="1D1D1D"/>
                </a:solidFill>
                <a:latin typeface="Times New Roman"/>
                <a:cs typeface="Times New Roman"/>
              </a:rPr>
              <a:t>dirt, </a:t>
            </a:r>
            <a:r>
              <a:rPr sz="833" spc="-67" dirty="0">
                <a:solidFill>
                  <a:srgbClr val="0A0A0A"/>
                </a:solidFill>
                <a:latin typeface="Times New Roman"/>
                <a:cs typeface="Times New Roman"/>
              </a:rPr>
              <a:t>compost </a:t>
            </a:r>
            <a:r>
              <a:rPr sz="833" spc="-10" dirty="0">
                <a:solidFill>
                  <a:srgbClr val="313131"/>
                </a:solidFill>
                <a:latin typeface="Times New Roman"/>
                <a:cs typeface="Times New Roman"/>
              </a:rPr>
              <a:t>, </a:t>
            </a:r>
            <a:r>
              <a:rPr sz="833" spc="13" dirty="0">
                <a:solidFill>
                  <a:srgbClr val="1D1D1D"/>
                </a:solidFill>
                <a:latin typeface="Times New Roman"/>
                <a:cs typeface="Times New Roman"/>
              </a:rPr>
              <a:t>peat </a:t>
            </a:r>
            <a:r>
              <a:rPr sz="833" spc="-43" dirty="0">
                <a:solidFill>
                  <a:srgbClr val="1D1D1D"/>
                </a:solidFill>
                <a:latin typeface="Times New Roman"/>
                <a:cs typeface="Times New Roman"/>
              </a:rPr>
              <a:t>moss, </a:t>
            </a:r>
            <a:r>
              <a:rPr sz="833" spc="-123" dirty="0">
                <a:solidFill>
                  <a:srgbClr val="464646"/>
                </a:solidFill>
                <a:latin typeface="Times New Roman"/>
                <a:cs typeface="Times New Roman"/>
              </a:rPr>
              <a:t>ll</a:t>
            </a:r>
            <a:r>
              <a:rPr sz="833" spc="-123" dirty="0">
                <a:solidFill>
                  <a:srgbClr val="0A0A0A"/>
                </a:solidFill>
                <a:latin typeface="Times New Roman"/>
                <a:cs typeface="Times New Roman"/>
              </a:rPr>
              <a:t>im </a:t>
            </a:r>
            <a:r>
              <a:rPr sz="833" spc="27" dirty="0">
                <a:solidFill>
                  <a:srgbClr val="0A0A0A"/>
                </a:solidFill>
                <a:latin typeface="Times New Roman"/>
                <a:cs typeface="Times New Roman"/>
              </a:rPr>
              <a:t>e, </a:t>
            </a:r>
            <a:r>
              <a:rPr sz="933" spc="-3" dirty="0">
                <a:solidFill>
                  <a:srgbClr val="0A0A0A"/>
                </a:solidFill>
                <a:latin typeface="Arial"/>
                <a:cs typeface="Arial"/>
              </a:rPr>
              <a:t>"You </a:t>
            </a:r>
            <a:r>
              <a:rPr sz="933" spc="-23" dirty="0">
                <a:solidFill>
                  <a:srgbClr val="1D1D1D"/>
                </a:solidFill>
                <a:latin typeface="Arial"/>
                <a:cs typeface="Arial"/>
              </a:rPr>
              <a:t>make </a:t>
            </a:r>
            <a:r>
              <a:rPr sz="933" spc="3" dirty="0">
                <a:solidFill>
                  <a:srgbClr val="0A0A0A"/>
                </a:solidFill>
                <a:latin typeface="Arial"/>
                <a:cs typeface="Arial"/>
              </a:rPr>
              <a:t>'black </a:t>
            </a:r>
            <a:r>
              <a:rPr sz="933" spc="23" dirty="0">
                <a:solidFill>
                  <a:srgbClr val="0A0A0A"/>
                </a:solidFill>
                <a:latin typeface="Arial"/>
                <a:cs typeface="Arial"/>
              </a:rPr>
              <a:t>gold' </a:t>
            </a:r>
            <a:r>
              <a:rPr sz="933" dirty="0">
                <a:solidFill>
                  <a:srgbClr val="0A0A0A"/>
                </a:solidFill>
                <a:latin typeface="Arial"/>
                <a:cs typeface="Arial"/>
              </a:rPr>
              <a:t>which is</a:t>
            </a:r>
            <a:r>
              <a:rPr sz="933" spc="63" dirty="0">
                <a:solidFill>
                  <a:srgbClr val="0A0A0A"/>
                </a:solidFill>
                <a:latin typeface="Arial"/>
                <a:cs typeface="Arial"/>
              </a:rPr>
              <a:t> </a:t>
            </a:r>
            <a:r>
              <a:rPr sz="933" spc="-20" dirty="0">
                <a:solidFill>
                  <a:srgbClr val="0A0A0A"/>
                </a:solidFill>
                <a:latin typeface="Arial"/>
                <a:cs typeface="Arial"/>
              </a:rPr>
              <a:t>an</a:t>
            </a:r>
            <a:endParaRPr sz="933">
              <a:solidFill>
                <a:prstClr val="black"/>
              </a:solidFill>
              <a:latin typeface="Arial"/>
              <a:cs typeface="Arial"/>
            </a:endParaRPr>
          </a:p>
          <a:p>
            <a:pPr marL="21168" defTabSz="609630">
              <a:lnSpc>
                <a:spcPts val="993"/>
              </a:lnSpc>
              <a:tabLst>
                <a:tab pos="2071897" algn="l"/>
              </a:tabLst>
            </a:pPr>
            <a:r>
              <a:rPr sz="833" spc="-7" dirty="0">
                <a:solidFill>
                  <a:srgbClr val="1D1D1D"/>
                </a:solidFill>
                <a:latin typeface="Times New Roman"/>
                <a:cs typeface="Times New Roman"/>
              </a:rPr>
              <a:t>ond  </a:t>
            </a:r>
            <a:r>
              <a:rPr sz="833" spc="13" dirty="0">
                <a:solidFill>
                  <a:srgbClr val="1D1D1D"/>
                </a:solidFill>
                <a:latin typeface="Times New Roman"/>
                <a:cs typeface="Times New Roman"/>
              </a:rPr>
              <a:t>perlite;  </a:t>
            </a:r>
            <a:r>
              <a:rPr sz="833" spc="23" dirty="0">
                <a:solidFill>
                  <a:srgbClr val="1D1D1D"/>
                </a:solidFill>
                <a:latin typeface="Times New Roman"/>
                <a:cs typeface="Times New Roman"/>
              </a:rPr>
              <a:t>to </a:t>
            </a:r>
            <a:r>
              <a:rPr sz="833" spc="-10" dirty="0">
                <a:solidFill>
                  <a:srgbClr val="1D1D1D"/>
                </a:solidFill>
                <a:latin typeface="Times New Roman"/>
                <a:cs typeface="Times New Roman"/>
              </a:rPr>
              <a:t>make  </a:t>
            </a:r>
            <a:r>
              <a:rPr sz="833" spc="40" dirty="0">
                <a:solidFill>
                  <a:srgbClr val="1D1D1D"/>
                </a:solidFill>
                <a:latin typeface="Times New Roman"/>
                <a:cs typeface="Times New Roman"/>
              </a:rPr>
              <a:t>their </a:t>
            </a:r>
            <a:r>
              <a:rPr sz="833" spc="-27" dirty="0">
                <a:solidFill>
                  <a:srgbClr val="0A0A0A"/>
                </a:solidFill>
                <a:latin typeface="Times New Roman"/>
                <a:cs typeface="Times New Roman"/>
              </a:rPr>
              <a:t>own</a:t>
            </a:r>
            <a:r>
              <a:rPr sz="833" spc="76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sz="833" spc="13" dirty="0">
                <a:solidFill>
                  <a:srgbClr val="0A0A0A"/>
                </a:solidFill>
                <a:latin typeface="Times New Roman"/>
                <a:cs typeface="Times New Roman"/>
              </a:rPr>
              <a:t>potting</a:t>
            </a:r>
            <a:r>
              <a:rPr sz="833" spc="97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sz="833" spc="-7" dirty="0">
                <a:solidFill>
                  <a:srgbClr val="0A0A0A"/>
                </a:solidFill>
                <a:latin typeface="Times New Roman"/>
                <a:cs typeface="Times New Roman"/>
              </a:rPr>
              <a:t>soil	</a:t>
            </a:r>
            <a:r>
              <a:rPr sz="900" b="1" spc="-33" dirty="0">
                <a:solidFill>
                  <a:srgbClr val="0A0A0A"/>
                </a:solidFill>
                <a:latin typeface="Arial"/>
                <a:cs typeface="Arial"/>
              </a:rPr>
              <a:t>organic </a:t>
            </a:r>
            <a:r>
              <a:rPr sz="900" b="1" spc="33" dirty="0">
                <a:solidFill>
                  <a:srgbClr val="0A0A0A"/>
                </a:solidFill>
                <a:latin typeface="Arial"/>
                <a:cs typeface="Arial"/>
              </a:rPr>
              <a:t>fertilizer </a:t>
            </a:r>
            <a:r>
              <a:rPr sz="900" b="1" spc="-17" dirty="0">
                <a:solidFill>
                  <a:srgbClr val="1D1D1D"/>
                </a:solidFill>
                <a:latin typeface="Arial"/>
                <a:cs typeface="Arial"/>
              </a:rPr>
              <a:t>made </a:t>
            </a:r>
            <a:r>
              <a:rPr sz="867" b="1" spc="7" dirty="0">
                <a:solidFill>
                  <a:srgbClr val="0A0A0A"/>
                </a:solidFill>
                <a:latin typeface="Arial"/>
                <a:cs typeface="Arial"/>
              </a:rPr>
              <a:t>by</a:t>
            </a:r>
            <a:r>
              <a:rPr sz="867" b="1" spc="103" dirty="0">
                <a:solidFill>
                  <a:srgbClr val="0A0A0A"/>
                </a:solidFill>
                <a:latin typeface="Arial"/>
                <a:cs typeface="Arial"/>
              </a:rPr>
              <a:t> </a:t>
            </a:r>
            <a:r>
              <a:rPr sz="900" b="1" spc="-50" dirty="0">
                <a:solidFill>
                  <a:srgbClr val="0A0A0A"/>
                </a:solidFill>
                <a:latin typeface="Arial"/>
                <a:cs typeface="Arial"/>
              </a:rPr>
              <a:t>worms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51" y="4467062"/>
            <a:ext cx="609600" cy="1367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833" u="heavy" spc="-17" dirty="0">
                <a:solidFill>
                  <a:srgbClr val="1D1D1D"/>
                </a:solidFill>
                <a:uFill>
                  <a:solidFill>
                    <a:srgbClr val="0A0A0A"/>
                  </a:solidFill>
                </a:uFill>
                <a:latin typeface="Times New Roman"/>
                <a:cs typeface="Times New Roman"/>
              </a:rPr>
              <a:t>by </a:t>
            </a:r>
            <a:r>
              <a:rPr sz="833" u="heavy" spc="13" dirty="0">
                <a:solidFill>
                  <a:srgbClr val="0A0A0A"/>
                </a:solidFill>
                <a:uFill>
                  <a:solidFill>
                    <a:srgbClr val="0A0A0A"/>
                  </a:solidFill>
                </a:uFill>
                <a:latin typeface="Times New Roman"/>
                <a:cs typeface="Times New Roman"/>
              </a:rPr>
              <a:t>sifting </a:t>
            </a:r>
            <a:r>
              <a:rPr sz="800" u="heavy" spc="17" dirty="0">
                <a:solidFill>
                  <a:srgbClr val="464646"/>
                </a:solidFill>
                <a:uFill>
                  <a:solidFill>
                    <a:srgbClr val="0A0A0A"/>
                  </a:solidFill>
                </a:uFill>
                <a:latin typeface="Arial"/>
                <a:cs typeface="Arial"/>
              </a:rPr>
              <a:t>i</a:t>
            </a:r>
            <a:r>
              <a:rPr sz="800" u="heavy" spc="17" dirty="0">
                <a:solidFill>
                  <a:srgbClr val="0A0A0A"/>
                </a:solidFill>
                <a:uFill>
                  <a:solidFill>
                    <a:srgbClr val="0A0A0A"/>
                  </a:solidFill>
                </a:uFill>
                <a:latin typeface="Arial"/>
                <a:cs typeface="Arial"/>
              </a:rPr>
              <a:t>t</a:t>
            </a:r>
            <a:r>
              <a:rPr sz="800" u="heavy" spc="113" dirty="0">
                <a:solidFill>
                  <a:srgbClr val="0A0A0A"/>
                </a:solidFill>
                <a:uFill>
                  <a:solidFill>
                    <a:srgbClr val="0A0A0A"/>
                  </a:solidFill>
                </a:uFill>
                <a:latin typeface="Arial"/>
                <a:cs typeface="Arial"/>
              </a:rPr>
              <a:t> </a:t>
            </a:r>
            <a:r>
              <a:rPr sz="800" u="heavy" spc="-63" dirty="0">
                <a:solidFill>
                  <a:srgbClr val="0A0A0A"/>
                </a:solidFill>
                <a:uFill>
                  <a:solidFill>
                    <a:srgbClr val="0A0A0A"/>
                  </a:solidFill>
                </a:uFill>
                <a:latin typeface="Arial"/>
                <a:cs typeface="Arial"/>
              </a:rPr>
              <a:t>t"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58006" y="4454347"/>
            <a:ext cx="1322917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900" b="1" spc="-17" dirty="0">
                <a:solidFill>
                  <a:srgbClr val="0A0A0A"/>
                </a:solidFill>
                <a:latin typeface="Arial"/>
                <a:cs typeface="Arial"/>
              </a:rPr>
              <a:t>breaking </a:t>
            </a:r>
            <a:r>
              <a:rPr sz="900" b="1" spc="-43" dirty="0">
                <a:solidFill>
                  <a:srgbClr val="0A0A0A"/>
                </a:solidFill>
                <a:latin typeface="Arial"/>
                <a:cs typeface="Arial"/>
              </a:rPr>
              <a:t>down</a:t>
            </a:r>
            <a:r>
              <a:rPr sz="900" b="1" spc="-140" dirty="0">
                <a:solidFill>
                  <a:srgbClr val="0A0A0A"/>
                </a:solidFill>
                <a:latin typeface="Arial"/>
                <a:cs typeface="Arial"/>
              </a:rPr>
              <a:t> </a:t>
            </a:r>
            <a:r>
              <a:rPr sz="933" spc="-7" dirty="0">
                <a:solidFill>
                  <a:srgbClr val="0A0A0A"/>
                </a:solidFill>
                <a:latin typeface="Arial"/>
                <a:cs typeface="Arial"/>
              </a:rPr>
              <a:t>compost!"</a:t>
            </a:r>
            <a:endParaRPr sz="9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95971" y="5699405"/>
            <a:ext cx="816610" cy="551240"/>
          </a:xfrm>
          <a:prstGeom prst="rect">
            <a:avLst/>
          </a:prstGeom>
        </p:spPr>
        <p:txBody>
          <a:bodyPr vert="horz" wrap="square" lIns="0" tIns="43179" rIns="0" bIns="0" rtlCol="0">
            <a:spAutoFit/>
          </a:bodyPr>
          <a:lstStyle/>
          <a:p>
            <a:pPr marL="64773" defTabSz="609630">
              <a:spcBef>
                <a:spcPts val="339"/>
              </a:spcBef>
            </a:pPr>
            <a:r>
              <a:rPr sz="933" b="1" spc="-80" dirty="0">
                <a:solidFill>
                  <a:srgbClr val="0A0A0A"/>
                </a:solidFill>
                <a:latin typeface="Arial"/>
                <a:cs typeface="Arial"/>
              </a:rPr>
              <a:t>FAMOUS?</a:t>
            </a:r>
            <a:r>
              <a:rPr sz="933" b="1" spc="-80" dirty="0">
                <a:solidFill>
                  <a:srgbClr val="313131"/>
                </a:solidFill>
                <a:latin typeface="Arial"/>
                <a:cs typeface="Arial"/>
              </a:rPr>
              <a:t>!</a:t>
            </a:r>
            <a:r>
              <a:rPr sz="933" b="1" spc="-80" dirty="0">
                <a:solidFill>
                  <a:srgbClr val="6B6B6B"/>
                </a:solidFill>
                <a:latin typeface="Arial"/>
                <a:cs typeface="Arial"/>
              </a:rPr>
              <a:t>.</a:t>
            </a:r>
            <a:r>
              <a:rPr sz="933" b="1" spc="93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933" b="1" spc="-63" dirty="0">
                <a:solidFill>
                  <a:srgbClr val="0A0A0A"/>
                </a:solidFill>
                <a:latin typeface="Arial"/>
                <a:cs typeface="Arial"/>
              </a:rPr>
              <a:t>A</a:t>
            </a:r>
            <a:endParaRPr sz="933">
              <a:solidFill>
                <a:prstClr val="black"/>
              </a:solidFill>
              <a:latin typeface="Arial"/>
              <a:cs typeface="Arial"/>
            </a:endParaRPr>
          </a:p>
          <a:p>
            <a:pPr marL="32598" defTabSz="609630">
              <a:spcBef>
                <a:spcPts val="273"/>
              </a:spcBef>
            </a:pPr>
            <a:r>
              <a:rPr sz="933" b="1" spc="-80" dirty="0">
                <a:solidFill>
                  <a:srgbClr val="0A0A0A"/>
                </a:solidFill>
                <a:latin typeface="Arial"/>
                <a:cs typeface="Arial"/>
              </a:rPr>
              <a:t>STAR?  </a:t>
            </a:r>
            <a:r>
              <a:rPr sz="933" b="1" spc="-17" dirty="0">
                <a:solidFill>
                  <a:srgbClr val="1D1D1D"/>
                </a:solidFill>
                <a:latin typeface="Arial"/>
                <a:cs typeface="Arial"/>
              </a:rPr>
              <a:t>Like,</a:t>
            </a:r>
            <a:r>
              <a:rPr sz="933" b="1" spc="70" dirty="0">
                <a:solidFill>
                  <a:srgbClr val="1D1D1D"/>
                </a:solidFill>
                <a:latin typeface="Arial"/>
                <a:cs typeface="Arial"/>
              </a:rPr>
              <a:t> </a:t>
            </a:r>
            <a:r>
              <a:rPr sz="900" b="1" i="1" spc="33" dirty="0">
                <a:solidFill>
                  <a:srgbClr val="0A0A0A"/>
                </a:solidFill>
                <a:latin typeface="Arial"/>
                <a:cs typeface="Arial"/>
              </a:rPr>
              <a:t>a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  <a:p>
            <a:pPr marL="8467" defTabSz="609630">
              <a:spcBef>
                <a:spcPts val="273"/>
              </a:spcBef>
            </a:pPr>
            <a:r>
              <a:rPr sz="933" b="1" spc="-63" dirty="0">
                <a:solidFill>
                  <a:srgbClr val="0A0A0A"/>
                </a:solidFill>
                <a:latin typeface="Arial"/>
                <a:cs typeface="Arial"/>
              </a:rPr>
              <a:t>SUPERSTAR?!''</a:t>
            </a:r>
            <a:endParaRPr sz="9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84386" y="6706668"/>
            <a:ext cx="0" cy="151553"/>
          </a:xfrm>
          <a:custGeom>
            <a:avLst/>
            <a:gdLst/>
            <a:ahLst/>
            <a:cxnLst/>
            <a:rect l="l" t="t" r="r" b="b"/>
            <a:pathLst>
              <a:path h="227329">
                <a:moveTo>
                  <a:pt x="0" y="0"/>
                </a:moveTo>
                <a:lnTo>
                  <a:pt x="0" y="226997"/>
                </a:lnTo>
              </a:path>
            </a:pathLst>
          </a:custGeom>
          <a:ln w="6100">
            <a:solidFill>
              <a:srgbClr val="D8DBD8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27303" y="6279720"/>
            <a:ext cx="2057400" cy="57998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algn="ctr" defTabSz="609630">
              <a:lnSpc>
                <a:spcPct val="116300"/>
              </a:lnSpc>
              <a:spcBef>
                <a:spcPts val="67"/>
              </a:spcBef>
            </a:pPr>
            <a:r>
              <a:rPr sz="1000" b="1" spc="-50" dirty="0">
                <a:solidFill>
                  <a:srgbClr val="0A0A0A"/>
                </a:solidFill>
                <a:latin typeface="Arial"/>
                <a:cs typeface="Arial"/>
              </a:rPr>
              <a:t>''Yeah! </a:t>
            </a:r>
            <a:r>
              <a:rPr sz="1000" b="1" spc="-57" dirty="0">
                <a:solidFill>
                  <a:srgbClr val="0A0A0A"/>
                </a:solidFill>
                <a:latin typeface="Arial"/>
                <a:cs typeface="Arial"/>
              </a:rPr>
              <a:t>They </a:t>
            </a:r>
            <a:r>
              <a:rPr sz="1000" b="1" spc="-20" dirty="0">
                <a:solidFill>
                  <a:srgbClr val="0A0A0A"/>
                </a:solidFill>
                <a:latin typeface="Arial"/>
                <a:cs typeface="Arial"/>
              </a:rPr>
              <a:t>add </a:t>
            </a:r>
            <a:r>
              <a:rPr sz="1033" b="1" spc="-10" dirty="0">
                <a:solidFill>
                  <a:srgbClr val="0A0A0A"/>
                </a:solidFill>
                <a:latin typeface="Times New Roman"/>
                <a:cs typeface="Times New Roman"/>
              </a:rPr>
              <a:t>your </a:t>
            </a:r>
            <a:r>
              <a:rPr sz="1000" b="1" spc="-63" dirty="0">
                <a:solidFill>
                  <a:srgbClr val="0A0A0A"/>
                </a:solidFill>
                <a:latin typeface="Arial"/>
                <a:cs typeface="Arial"/>
              </a:rPr>
              <a:t>new </a:t>
            </a:r>
            <a:r>
              <a:rPr sz="1033" b="1" spc="-27" dirty="0">
                <a:solidFill>
                  <a:srgbClr val="0A0A0A"/>
                </a:solidFill>
                <a:latin typeface="Times New Roman"/>
                <a:cs typeface="Times New Roman"/>
              </a:rPr>
              <a:t>compost  </a:t>
            </a:r>
            <a:r>
              <a:rPr sz="1033" b="1" spc="10" dirty="0">
                <a:solidFill>
                  <a:srgbClr val="0A0A0A"/>
                </a:solidFill>
                <a:latin typeface="Times New Roman"/>
                <a:cs typeface="Times New Roman"/>
              </a:rPr>
              <a:t>to their </a:t>
            </a:r>
            <a:r>
              <a:rPr sz="1033" b="1" spc="-3" dirty="0">
                <a:solidFill>
                  <a:srgbClr val="0A0A0A"/>
                </a:solidFill>
                <a:latin typeface="Times New Roman"/>
                <a:cs typeface="Times New Roman"/>
              </a:rPr>
              <a:t>soil </a:t>
            </a:r>
            <a:r>
              <a:rPr sz="1033" b="1" spc="20" dirty="0">
                <a:solidFill>
                  <a:srgbClr val="1D1D1D"/>
                </a:solidFill>
                <a:latin typeface="Times New Roman"/>
                <a:cs typeface="Times New Roman"/>
              </a:rPr>
              <a:t>to </a:t>
            </a:r>
            <a:r>
              <a:rPr sz="1033" b="1" spc="7" dirty="0">
                <a:solidFill>
                  <a:srgbClr val="0A0A0A"/>
                </a:solidFill>
                <a:latin typeface="Times New Roman"/>
                <a:cs typeface="Times New Roman"/>
              </a:rPr>
              <a:t>give </a:t>
            </a:r>
            <a:r>
              <a:rPr sz="1033" b="1" spc="3" dirty="0">
                <a:solidFill>
                  <a:srgbClr val="0A0A0A"/>
                </a:solidFill>
                <a:latin typeface="Times New Roman"/>
                <a:cs typeface="Times New Roman"/>
              </a:rPr>
              <a:t>it</a:t>
            </a:r>
            <a:r>
              <a:rPr sz="1033" b="1" spc="87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sz="1033" b="1" spc="3" dirty="0">
                <a:solidFill>
                  <a:srgbClr val="0A0A0A"/>
                </a:solidFill>
                <a:latin typeface="Times New Roman"/>
                <a:cs typeface="Times New Roman"/>
              </a:rPr>
              <a:t>nutdents!"</a:t>
            </a:r>
            <a:endParaRPr sz="103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609630">
              <a:spcBef>
                <a:spcPts val="460"/>
              </a:spcBef>
            </a:pPr>
            <a:r>
              <a:rPr sz="900" b="1" dirty="0">
                <a:solidFill>
                  <a:srgbClr val="1D1D1D"/>
                </a:solidFill>
                <a:latin typeface="Arial"/>
                <a:cs typeface="Arial"/>
              </a:rPr>
              <a:t>''But </a:t>
            </a:r>
            <a:r>
              <a:rPr sz="900" b="1" spc="10" dirty="0">
                <a:solidFill>
                  <a:srgbClr val="0A0A0A"/>
                </a:solidFill>
                <a:latin typeface="Arial"/>
                <a:cs typeface="Arial"/>
              </a:rPr>
              <a:t>what </a:t>
            </a:r>
            <a:r>
              <a:rPr sz="900" b="1" dirty="0">
                <a:solidFill>
                  <a:srgbClr val="0A0A0A"/>
                </a:solidFill>
                <a:latin typeface="Arial"/>
                <a:cs typeface="Arial"/>
              </a:rPr>
              <a:t>about </a:t>
            </a:r>
            <a:r>
              <a:rPr sz="900" b="1" spc="-20" dirty="0">
                <a:solidFill>
                  <a:srgbClr val="0A0A0A"/>
                </a:solidFill>
                <a:latin typeface="Arial"/>
                <a:cs typeface="Arial"/>
              </a:rPr>
              <a:t>you</a:t>
            </a:r>
            <a:r>
              <a:rPr sz="900" b="1" spc="-147" dirty="0">
                <a:solidFill>
                  <a:srgbClr val="0A0A0A"/>
                </a:solidFill>
                <a:latin typeface="Arial"/>
                <a:cs typeface="Arial"/>
              </a:rPr>
              <a:t> </a:t>
            </a:r>
            <a:r>
              <a:rPr sz="900" b="1" spc="-37" dirty="0">
                <a:solidFill>
                  <a:srgbClr val="0A0A0A"/>
                </a:solidFill>
                <a:latin typeface="Arial"/>
                <a:cs typeface="Arial"/>
              </a:rPr>
              <a:t>Be</a:t>
            </a:r>
            <a:r>
              <a:rPr sz="900" b="1" spc="-37" dirty="0">
                <a:solidFill>
                  <a:srgbClr val="B5B6B6"/>
                </a:solidFill>
                <a:latin typeface="Arial"/>
                <a:cs typeface="Arial"/>
              </a:rPr>
              <a:t>,</a:t>
            </a:r>
            <a:r>
              <a:rPr sz="900" b="1" spc="-37" dirty="0">
                <a:solidFill>
                  <a:srgbClr val="0A0A0A"/>
                </a:solidFill>
                <a:latin typeface="Arial"/>
                <a:cs typeface="Arial"/>
              </a:rPr>
              <a:t>eliy?''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83638" y="4261756"/>
            <a:ext cx="487680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200" b="1" spc="7" dirty="0">
                <a:solidFill>
                  <a:srgbClr val="0A0A0A"/>
                </a:solidFill>
                <a:latin typeface="Arial"/>
                <a:cs typeface="Arial"/>
              </a:rPr>
              <a:t>''Sure!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56904" y="4297868"/>
            <a:ext cx="89323" cy="8549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500" i="1" dirty="0">
                <a:solidFill>
                  <a:srgbClr val="0A0A0A"/>
                </a:solidFill>
                <a:latin typeface="Arial"/>
                <a:cs typeface="Arial"/>
              </a:rPr>
              <a:t>11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89259" y="4299902"/>
            <a:ext cx="1384300" cy="1470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900" b="1" spc="27" dirty="0">
                <a:solidFill>
                  <a:srgbClr val="0A0A0A"/>
                </a:solidFill>
                <a:latin typeface="Arial"/>
                <a:cs typeface="Arial"/>
              </a:rPr>
              <a:t>''Right </a:t>
            </a:r>
            <a:r>
              <a:rPr sz="900" b="1" spc="30" dirty="0">
                <a:solidFill>
                  <a:srgbClr val="0A0A0A"/>
                </a:solidFill>
                <a:latin typeface="Arial"/>
                <a:cs typeface="Arial"/>
              </a:rPr>
              <a:t>this </a:t>
            </a:r>
            <a:r>
              <a:rPr sz="900" b="1" spc="37" dirty="0">
                <a:solidFill>
                  <a:srgbClr val="0A0A0A"/>
                </a:solidFill>
                <a:latin typeface="Arial"/>
                <a:cs typeface="Arial"/>
              </a:rPr>
              <a:t>way</a:t>
            </a:r>
            <a:r>
              <a:rPr sz="900" b="1" spc="60" dirty="0">
                <a:solidFill>
                  <a:srgbClr val="0A0A0A"/>
                </a:solidFill>
                <a:latin typeface="Arial"/>
                <a:cs typeface="Arial"/>
              </a:rPr>
              <a:t> </a:t>
            </a:r>
            <a:r>
              <a:rPr sz="900" b="1" spc="30" dirty="0">
                <a:solidFill>
                  <a:srgbClr val="0A0A0A"/>
                </a:solidFill>
                <a:latin typeface="Arial"/>
                <a:cs typeface="Arial"/>
              </a:rPr>
              <a:t>then!"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63839" y="4191230"/>
            <a:ext cx="1984587" cy="347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8467" marR="3387" algn="ctr" defTabSz="609630">
              <a:lnSpc>
                <a:spcPct val="110100"/>
              </a:lnSpc>
              <a:spcBef>
                <a:spcPts val="130"/>
              </a:spcBef>
            </a:pPr>
            <a:r>
              <a:rPr sz="667" dirty="0">
                <a:solidFill>
                  <a:srgbClr val="0A0A0A"/>
                </a:solidFill>
                <a:latin typeface="Times New Roman"/>
                <a:cs typeface="Times New Roman"/>
              </a:rPr>
              <a:t>"The </a:t>
            </a:r>
            <a:r>
              <a:rPr sz="667" spc="-13" dirty="0">
                <a:solidFill>
                  <a:srgbClr val="0A0A0A"/>
                </a:solidFill>
                <a:latin typeface="Times New Roman"/>
                <a:cs typeface="Times New Roman"/>
              </a:rPr>
              <a:t>Circut </a:t>
            </a:r>
            <a:r>
              <a:rPr sz="667" spc="-3" dirty="0">
                <a:solidFill>
                  <a:srgbClr val="0A0A0A"/>
                </a:solidFill>
                <a:latin typeface="Times New Roman"/>
                <a:cs typeface="Times New Roman"/>
              </a:rPr>
              <a:t>trail </a:t>
            </a:r>
            <a:r>
              <a:rPr sz="667" spc="-17" dirty="0">
                <a:solidFill>
                  <a:srgbClr val="0A0A0A"/>
                </a:solidFill>
                <a:latin typeface="Times New Roman"/>
                <a:cs typeface="Times New Roman"/>
              </a:rPr>
              <a:t>is </a:t>
            </a:r>
            <a:r>
              <a:rPr sz="667" spc="10" dirty="0">
                <a:solidFill>
                  <a:srgbClr val="0A0A0A"/>
                </a:solidFill>
                <a:latin typeface="Times New Roman"/>
                <a:cs typeface="Times New Roman"/>
              </a:rPr>
              <a:t>a </a:t>
            </a:r>
            <a:r>
              <a:rPr sz="667" spc="-20" dirty="0">
                <a:solidFill>
                  <a:srgbClr val="0A0A0A"/>
                </a:solidFill>
                <a:latin typeface="Times New Roman"/>
                <a:cs typeface="Times New Roman"/>
              </a:rPr>
              <a:t>family </a:t>
            </a:r>
            <a:r>
              <a:rPr sz="667" dirty="0">
                <a:solidFill>
                  <a:srgbClr val="0A0A0A"/>
                </a:solidFill>
                <a:latin typeface="Times New Roman"/>
                <a:cs typeface="Times New Roman"/>
              </a:rPr>
              <a:t>friendly </a:t>
            </a:r>
            <a:r>
              <a:rPr sz="667" spc="-3" dirty="0">
                <a:solidFill>
                  <a:srgbClr val="0A0A0A"/>
                </a:solidFill>
                <a:latin typeface="Times New Roman"/>
                <a:cs typeface="Times New Roman"/>
              </a:rPr>
              <a:t>trail </a:t>
            </a:r>
            <a:r>
              <a:rPr sz="667" spc="13" dirty="0">
                <a:solidFill>
                  <a:srgbClr val="0A0A0A"/>
                </a:solidFill>
                <a:latin typeface="Times New Roman"/>
                <a:cs typeface="Times New Roman"/>
              </a:rPr>
              <a:t>for </a:t>
            </a:r>
            <a:r>
              <a:rPr sz="667" spc="-10" dirty="0">
                <a:solidFill>
                  <a:srgbClr val="0A0A0A"/>
                </a:solidFill>
                <a:latin typeface="Times New Roman"/>
                <a:cs typeface="Times New Roman"/>
              </a:rPr>
              <a:t>people </a:t>
            </a:r>
            <a:r>
              <a:rPr sz="667" spc="10" dirty="0">
                <a:solidFill>
                  <a:srgbClr val="0A0A0A"/>
                </a:solidFill>
                <a:latin typeface="Times New Roman"/>
                <a:cs typeface="Times New Roman"/>
              </a:rPr>
              <a:t>to  </a:t>
            </a:r>
            <a:r>
              <a:rPr sz="667" dirty="0">
                <a:solidFill>
                  <a:srgbClr val="0A0A0A"/>
                </a:solidFill>
                <a:latin typeface="Times New Roman"/>
                <a:cs typeface="Times New Roman"/>
              </a:rPr>
              <a:t>enjoy </a:t>
            </a:r>
            <a:r>
              <a:rPr sz="667" spc="17" dirty="0">
                <a:solidFill>
                  <a:srgbClr val="0A0A0A"/>
                </a:solidFill>
                <a:latin typeface="Times New Roman"/>
                <a:cs typeface="Times New Roman"/>
              </a:rPr>
              <a:t>nature </a:t>
            </a:r>
            <a:r>
              <a:rPr sz="667" spc="-50" dirty="0">
                <a:solidFill>
                  <a:srgbClr val="0A0A0A"/>
                </a:solidFill>
                <a:latin typeface="Times New Roman"/>
                <a:cs typeface="Times New Roman"/>
              </a:rPr>
              <a:t>in </a:t>
            </a:r>
            <a:r>
              <a:rPr sz="667" spc="-7" dirty="0">
                <a:solidFill>
                  <a:srgbClr val="0A0A0A"/>
                </a:solidFill>
                <a:latin typeface="Times New Roman"/>
                <a:cs typeface="Times New Roman"/>
              </a:rPr>
              <a:t>fun </a:t>
            </a:r>
            <a:r>
              <a:rPr sz="667" spc="-10" dirty="0">
                <a:solidFill>
                  <a:srgbClr val="0A0A0A"/>
                </a:solidFill>
                <a:latin typeface="Times New Roman"/>
                <a:cs typeface="Times New Roman"/>
              </a:rPr>
              <a:t>places </a:t>
            </a:r>
            <a:r>
              <a:rPr sz="667" spc="-27" dirty="0">
                <a:solidFill>
                  <a:srgbClr val="0A0A0A"/>
                </a:solidFill>
                <a:latin typeface="Times New Roman"/>
                <a:cs typeface="Times New Roman"/>
              </a:rPr>
              <a:t>like </a:t>
            </a:r>
            <a:r>
              <a:rPr sz="667" spc="-3" dirty="0">
                <a:solidFill>
                  <a:srgbClr val="0A0A0A"/>
                </a:solidFill>
                <a:latin typeface="Times New Roman"/>
                <a:cs typeface="Times New Roman"/>
              </a:rPr>
              <a:t>parks, </a:t>
            </a:r>
            <a:r>
              <a:rPr sz="667" dirty="0">
                <a:solidFill>
                  <a:srgbClr val="0A0A0A"/>
                </a:solidFill>
                <a:latin typeface="Times New Roman"/>
                <a:cs typeface="Times New Roman"/>
              </a:rPr>
              <a:t>gardens,  </a:t>
            </a:r>
            <a:r>
              <a:rPr sz="667" spc="13" dirty="0">
                <a:solidFill>
                  <a:srgbClr val="0A0A0A"/>
                </a:solidFill>
                <a:latin typeface="Times New Roman"/>
                <a:cs typeface="Times New Roman"/>
              </a:rPr>
              <a:t>waterfronts </a:t>
            </a:r>
            <a:r>
              <a:rPr sz="667" spc="-3" dirty="0">
                <a:solidFill>
                  <a:srgbClr val="0A0A0A"/>
                </a:solidFill>
                <a:latin typeface="Times New Roman"/>
                <a:cs typeface="Times New Roman"/>
              </a:rPr>
              <a:t>and </a:t>
            </a:r>
            <a:r>
              <a:rPr sz="667" spc="-20" dirty="0">
                <a:solidFill>
                  <a:srgbClr val="0A0A0A"/>
                </a:solidFill>
                <a:latin typeface="Times New Roman"/>
                <a:cs typeface="Times New Roman"/>
              </a:rPr>
              <a:t>bike</a:t>
            </a:r>
            <a:r>
              <a:rPr sz="667" spc="-3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sz="667" spc="-3" dirty="0">
                <a:solidFill>
                  <a:srgbClr val="0A0A0A"/>
                </a:solidFill>
                <a:latin typeface="Times New Roman"/>
                <a:cs typeface="Times New Roman"/>
              </a:rPr>
              <a:t>routes!"</a:t>
            </a:r>
            <a:endParaRPr sz="66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63057" y="4544539"/>
            <a:ext cx="336127" cy="7010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400" spc="-7" dirty="0">
                <a:solidFill>
                  <a:srgbClr val="6B6B6B"/>
                </a:solidFill>
                <a:latin typeface="Arial"/>
                <a:cs typeface="Arial"/>
              </a:rPr>
              <a:t>Tr </a:t>
            </a:r>
            <a:r>
              <a:rPr sz="400" spc="-3" dirty="0">
                <a:solidFill>
                  <a:srgbClr val="7E838C"/>
                </a:solidFill>
                <a:latin typeface="Arial"/>
                <a:cs typeface="Arial"/>
              </a:rPr>
              <a:t>a</a:t>
            </a:r>
            <a:r>
              <a:rPr sz="400" spc="-67" dirty="0">
                <a:solidFill>
                  <a:srgbClr val="7E838C"/>
                </a:solidFill>
                <a:latin typeface="Arial"/>
                <a:cs typeface="Arial"/>
              </a:rPr>
              <a:t> </a:t>
            </a:r>
            <a:r>
              <a:rPr sz="400" spc="-3" dirty="0">
                <a:solidFill>
                  <a:srgbClr val="6B6B6B"/>
                </a:solidFill>
                <a:latin typeface="Arial"/>
                <a:cs typeface="Arial"/>
              </a:rPr>
              <a:t>il </a:t>
            </a:r>
            <a:r>
              <a:rPr sz="400" spc="47" dirty="0">
                <a:solidFill>
                  <a:srgbClr val="6B6B6B"/>
                </a:solidFill>
                <a:latin typeface="Arial"/>
                <a:cs typeface="Arial"/>
              </a:rPr>
              <a:t>Status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62973" y="4646938"/>
            <a:ext cx="77047" cy="4965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267" spc="-23" dirty="0">
                <a:solidFill>
                  <a:srgbClr val="6B6B6B"/>
                </a:solidFill>
                <a:latin typeface="Times New Roman"/>
                <a:cs typeface="Times New Roman"/>
              </a:rPr>
              <a:t>C!'J</a:t>
            </a:r>
            <a:r>
              <a:rPr sz="267" spc="-33" dirty="0">
                <a:solidFill>
                  <a:srgbClr val="6B6B6B"/>
                </a:solidFill>
                <a:latin typeface="Times New Roman"/>
                <a:cs typeface="Times New Roman"/>
              </a:rPr>
              <a:t> </a:t>
            </a:r>
            <a:r>
              <a:rPr sz="267" spc="-20" dirty="0">
                <a:solidFill>
                  <a:srgbClr val="9A9C9A"/>
                </a:solidFill>
                <a:latin typeface="Times New Roman"/>
                <a:cs typeface="Times New Roman"/>
              </a:rPr>
              <a:t>-</a:t>
            </a:r>
            <a:endParaRPr sz="26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62109" y="4732044"/>
            <a:ext cx="62230" cy="597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333" spc="-57" dirty="0">
                <a:solidFill>
                  <a:srgbClr val="6B6B6B"/>
                </a:solidFill>
                <a:latin typeface="Arial"/>
                <a:cs typeface="Arial"/>
              </a:rPr>
              <a:t>C!'J</a:t>
            </a:r>
            <a:endParaRPr sz="3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61944" y="4840376"/>
            <a:ext cx="82550" cy="443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233" spc="40" dirty="0">
                <a:solidFill>
                  <a:srgbClr val="6B6B6B"/>
                </a:solidFill>
                <a:latin typeface="Arial"/>
                <a:cs typeface="Arial"/>
              </a:rPr>
              <a:t>PJ</a:t>
            </a:r>
            <a:r>
              <a:rPr sz="233" spc="-4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33" spc="23" dirty="0">
                <a:solidFill>
                  <a:srgbClr val="6B6B6B"/>
                </a:solidFill>
                <a:latin typeface="Arial"/>
                <a:cs typeface="Arial"/>
              </a:rPr>
              <a:t>-</a:t>
            </a:r>
            <a:endParaRPr sz="2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36338" y="4646938"/>
            <a:ext cx="256117" cy="27804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0161" defTabSz="609630">
              <a:spcBef>
                <a:spcPts val="67"/>
              </a:spcBef>
            </a:pPr>
            <a:r>
              <a:rPr sz="267" spc="-23" dirty="0">
                <a:solidFill>
                  <a:srgbClr val="9A9C9A"/>
                </a:solidFill>
                <a:latin typeface="Times New Roman"/>
                <a:cs typeface="Times New Roman"/>
              </a:rPr>
              <a:t>E&gt;tls</a:t>
            </a:r>
            <a:r>
              <a:rPr sz="267" spc="-7" dirty="0">
                <a:solidFill>
                  <a:srgbClr val="9A9C9A"/>
                </a:solidFill>
                <a:latin typeface="Times New Roman"/>
                <a:cs typeface="Times New Roman"/>
              </a:rPr>
              <a:t> </a:t>
            </a:r>
            <a:r>
              <a:rPr sz="267" spc="3" dirty="0">
                <a:solidFill>
                  <a:srgbClr val="9A9C9A"/>
                </a:solidFill>
                <a:latin typeface="Times New Roman"/>
                <a:cs typeface="Times New Roman"/>
              </a:rPr>
              <a:t>ting</a:t>
            </a:r>
            <a:endParaRPr sz="2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854" defTabSz="609630"/>
            <a:r>
              <a:rPr sz="267" i="1" spc="13" dirty="0">
                <a:solidFill>
                  <a:srgbClr val="9A9C9A"/>
                </a:solidFill>
                <a:latin typeface="Times New Roman"/>
                <a:cs typeface="Times New Roman"/>
              </a:rPr>
              <a:t>Existentes</a:t>
            </a:r>
            <a:endParaRPr sz="2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467" defTabSz="609630">
              <a:spcBef>
                <a:spcPts val="97"/>
              </a:spcBef>
            </a:pPr>
            <a:r>
              <a:rPr sz="233" spc="-40" dirty="0">
                <a:solidFill>
                  <a:srgbClr val="9A9C9A"/>
                </a:solidFill>
                <a:latin typeface="Arial"/>
                <a:cs typeface="Arial"/>
              </a:rPr>
              <a:t>In    </a:t>
            </a:r>
            <a:r>
              <a:rPr sz="233" spc="-20" dirty="0">
                <a:solidFill>
                  <a:srgbClr val="9A9C9A"/>
                </a:solidFill>
                <a:latin typeface="Arial"/>
                <a:cs typeface="Arial"/>
              </a:rPr>
              <a:t> </a:t>
            </a:r>
            <a:r>
              <a:rPr sz="267" spc="3" dirty="0">
                <a:solidFill>
                  <a:srgbClr val="9A9C9A"/>
                </a:solidFill>
                <a:latin typeface="Arial"/>
                <a:cs typeface="Arial"/>
              </a:rPr>
              <a:t>Progress</a:t>
            </a:r>
            <a:endParaRPr sz="267">
              <a:solidFill>
                <a:prstClr val="black"/>
              </a:solidFill>
              <a:latin typeface="Arial"/>
              <a:cs typeface="Arial"/>
            </a:endParaRPr>
          </a:p>
          <a:p>
            <a:pPr marL="9736" defTabSz="609630">
              <a:spcBef>
                <a:spcPts val="83"/>
              </a:spcBef>
            </a:pPr>
            <a:r>
              <a:rPr sz="200" i="1" spc="33" dirty="0">
                <a:solidFill>
                  <a:srgbClr val="9A9C9A"/>
                </a:solidFill>
                <a:latin typeface="Arial"/>
                <a:cs typeface="Arial"/>
              </a:rPr>
              <a:t>EnptOQr«JO</a:t>
            </a:r>
            <a:endParaRPr sz="200">
              <a:solidFill>
                <a:prstClr val="black"/>
              </a:solidFill>
              <a:latin typeface="Arial"/>
              <a:cs typeface="Arial"/>
            </a:endParaRPr>
          </a:p>
          <a:p>
            <a:pPr marL="8890" defTabSz="609630">
              <a:spcBef>
                <a:spcPts val="143"/>
              </a:spcBef>
            </a:pPr>
            <a:r>
              <a:rPr sz="233" spc="27" dirty="0">
                <a:solidFill>
                  <a:srgbClr val="9A9C9A"/>
                </a:solidFill>
                <a:latin typeface="Arial"/>
                <a:cs typeface="Arial"/>
              </a:rPr>
              <a:t>Plpellne</a:t>
            </a:r>
            <a:endParaRPr sz="233">
              <a:solidFill>
                <a:prstClr val="black"/>
              </a:solidFill>
              <a:latin typeface="Arial"/>
              <a:cs typeface="Arial"/>
            </a:endParaRPr>
          </a:p>
          <a:p>
            <a:pPr marL="9736" defTabSz="609630">
              <a:spcBef>
                <a:spcPts val="7"/>
              </a:spcBef>
            </a:pPr>
            <a:r>
              <a:rPr sz="267" i="1" spc="73" dirty="0">
                <a:solidFill>
                  <a:srgbClr val="9A9C9A"/>
                </a:solidFill>
                <a:latin typeface="Arial"/>
                <a:cs typeface="Arial"/>
              </a:rPr>
              <a:t>A</a:t>
            </a:r>
            <a:r>
              <a:rPr sz="267" i="1" spc="7" dirty="0">
                <a:solidFill>
                  <a:srgbClr val="9A9C9A"/>
                </a:solidFill>
                <a:latin typeface="Arial"/>
                <a:cs typeface="Arial"/>
              </a:rPr>
              <a:t>conbnuacldn</a:t>
            </a:r>
            <a:endParaRPr sz="2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03405" y="5777390"/>
            <a:ext cx="894503" cy="28465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0482" marR="3387" indent="-22438" defTabSz="609630">
              <a:lnSpc>
                <a:spcPct val="116799"/>
              </a:lnSpc>
              <a:spcBef>
                <a:spcPts val="67"/>
              </a:spcBef>
            </a:pPr>
            <a:r>
              <a:rPr sz="800" spc="-13" dirty="0">
                <a:solidFill>
                  <a:srgbClr val="0A0A0A"/>
                </a:solidFill>
                <a:latin typeface="Times New Roman"/>
                <a:cs typeface="Times New Roman"/>
              </a:rPr>
              <a:t>"Oh? </a:t>
            </a:r>
            <a:r>
              <a:rPr sz="800" spc="7" dirty="0">
                <a:solidFill>
                  <a:srgbClr val="0A0A0A"/>
                </a:solidFill>
                <a:latin typeface="Times New Roman"/>
                <a:cs typeface="Times New Roman"/>
              </a:rPr>
              <a:t>I've </a:t>
            </a:r>
            <a:r>
              <a:rPr sz="800" spc="10" dirty="0">
                <a:solidFill>
                  <a:srgbClr val="0A0A0A"/>
                </a:solidFill>
                <a:latin typeface="Times New Roman"/>
                <a:cs typeface="Times New Roman"/>
              </a:rPr>
              <a:t>still </a:t>
            </a:r>
            <a:r>
              <a:rPr sz="800" spc="13" dirty="0">
                <a:solidFill>
                  <a:srgbClr val="0A0A0A"/>
                </a:solidFill>
                <a:latin typeface="Times New Roman"/>
                <a:cs typeface="Times New Roman"/>
              </a:rPr>
              <a:t>never  </a:t>
            </a:r>
            <a:r>
              <a:rPr sz="800" spc="17" dirty="0">
                <a:solidFill>
                  <a:srgbClr val="0A0A0A"/>
                </a:solidFill>
                <a:latin typeface="Times New Roman"/>
                <a:cs typeface="Times New Roman"/>
              </a:rPr>
              <a:t>heard </a:t>
            </a:r>
            <a:r>
              <a:rPr sz="800" spc="-7" dirty="0">
                <a:solidFill>
                  <a:srgbClr val="0A0A0A"/>
                </a:solidFill>
                <a:latin typeface="Times New Roman"/>
                <a:cs typeface="Times New Roman"/>
              </a:rPr>
              <a:t>of </a:t>
            </a:r>
            <a:r>
              <a:rPr sz="800" spc="7" dirty="0">
                <a:solidFill>
                  <a:srgbClr val="0A0A0A"/>
                </a:solidFill>
                <a:latin typeface="Times New Roman"/>
                <a:cs typeface="Times New Roman"/>
              </a:rPr>
              <a:t>it</a:t>
            </a:r>
            <a:r>
              <a:rPr sz="800" spc="-7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sz="800" spc="17" dirty="0">
                <a:solidFill>
                  <a:srgbClr val="0A0A0A"/>
                </a:solidFill>
                <a:latin typeface="Times New Roman"/>
                <a:cs typeface="Times New Roman"/>
              </a:rPr>
              <a:t>before:'</a:t>
            </a:r>
            <a:endParaRPr sz="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4348" y="5777389"/>
            <a:ext cx="1379220" cy="4119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45299" marR="20321" indent="-20321" defTabSz="609630">
              <a:lnSpc>
                <a:spcPct val="116799"/>
              </a:lnSpc>
              <a:spcBef>
                <a:spcPts val="67"/>
              </a:spcBef>
              <a:tabLst>
                <a:tab pos="1241275" algn="l"/>
              </a:tabLst>
            </a:pPr>
            <a:r>
              <a:rPr sz="800" spc="-3" dirty="0">
                <a:solidFill>
                  <a:srgbClr val="0A0A0A"/>
                </a:solidFill>
                <a:latin typeface="Times New Roman"/>
                <a:cs typeface="Times New Roman"/>
              </a:rPr>
              <a:t>"Oh</a:t>
            </a:r>
            <a:r>
              <a:rPr sz="800" dirty="0">
                <a:solidFill>
                  <a:srgbClr val="0A0A0A"/>
                </a:solidFill>
                <a:latin typeface="Times New Roman"/>
                <a:cs typeface="Times New Roman"/>
              </a:rPr>
              <a:t>? </a:t>
            </a:r>
            <a:r>
              <a:rPr sz="800" spc="-87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sz="1050" spc="50" baseline="15873" dirty="0">
                <a:solidFill>
                  <a:srgbClr val="0A0A0A"/>
                </a:solidFill>
                <a:latin typeface="Arial"/>
                <a:cs typeface="Arial"/>
              </a:rPr>
              <a:t>5</a:t>
            </a:r>
            <a:r>
              <a:rPr sz="1050" spc="55" baseline="15873" dirty="0">
                <a:solidFill>
                  <a:srgbClr val="0A0A0A"/>
                </a:solidFill>
                <a:latin typeface="Arial"/>
                <a:cs typeface="Arial"/>
              </a:rPr>
              <a:t>0</a:t>
            </a:r>
            <a:r>
              <a:rPr sz="1050" spc="115" baseline="15873" dirty="0">
                <a:solidFill>
                  <a:srgbClr val="0A0A0A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A0A0A"/>
                </a:solidFill>
                <a:latin typeface="Times New Roman"/>
                <a:cs typeface="Times New Roman"/>
              </a:rPr>
              <a:t>you've</a:t>
            </a:r>
            <a:r>
              <a:rPr sz="80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sz="800" spc="-27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sz="800" spc="20" dirty="0">
                <a:solidFill>
                  <a:srgbClr val="0A0A0A"/>
                </a:solidFill>
                <a:latin typeface="Times New Roman"/>
                <a:cs typeface="Times New Roman"/>
              </a:rPr>
              <a:t>never</a:t>
            </a:r>
            <a:r>
              <a:rPr sz="800" spc="57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sz="800" spc="43" dirty="0">
                <a:solidFill>
                  <a:srgbClr val="0A0A0A"/>
                </a:solidFill>
                <a:latin typeface="Times New Roman"/>
                <a:cs typeface="Times New Roman"/>
              </a:rPr>
              <a:t>....</a:t>
            </a:r>
            <a:r>
              <a:rPr sz="800" spc="-37" dirty="0">
                <a:solidFill>
                  <a:srgbClr val="0A0A0A"/>
                </a:solidFill>
                <a:latin typeface="Times New Roman"/>
                <a:cs typeface="Times New Roman"/>
              </a:rPr>
              <a:t>.</a:t>
            </a:r>
            <a:r>
              <a:rPr sz="800" u="sng" dirty="0">
                <a:solidFill>
                  <a:srgbClr val="0A0A0A"/>
                </a:solidFill>
                <a:uFill>
                  <a:solidFill>
                    <a:srgbClr val="090909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800" spc="-17" dirty="0">
                <a:solidFill>
                  <a:srgbClr val="0A0A0A"/>
                </a:solidFill>
                <a:latin typeface="Times New Roman"/>
                <a:cs typeface="Times New Roman"/>
              </a:rPr>
              <a:t>,</a:t>
            </a:r>
            <a:r>
              <a:rPr sz="800" spc="-110" dirty="0">
                <a:solidFill>
                  <a:srgbClr val="0A0A0A"/>
                </a:solidFill>
                <a:latin typeface="Times New Roman"/>
                <a:cs typeface="Times New Roman"/>
              </a:rPr>
              <a:t>,</a:t>
            </a:r>
            <a:r>
              <a:rPr sz="800" spc="-100" dirty="0">
                <a:solidFill>
                  <a:srgbClr val="0A0A0A"/>
                </a:solidFill>
                <a:latin typeface="Times New Roman"/>
                <a:cs typeface="Times New Roman"/>
              </a:rPr>
              <a:t>......  </a:t>
            </a:r>
            <a:r>
              <a:rPr sz="800" spc="3" dirty="0">
                <a:solidFill>
                  <a:srgbClr val="0A0A0A"/>
                </a:solidFill>
                <a:latin typeface="Times New Roman"/>
                <a:cs typeface="Times New Roman"/>
              </a:rPr>
              <a:t>walked </a:t>
            </a:r>
            <a:r>
              <a:rPr sz="800" spc="7" dirty="0">
                <a:solidFill>
                  <a:srgbClr val="0A0A0A"/>
                </a:solidFill>
                <a:latin typeface="Times New Roman"/>
                <a:cs typeface="Times New Roman"/>
              </a:rPr>
              <a:t>or </a:t>
            </a:r>
            <a:r>
              <a:rPr sz="800" spc="-7" dirty="0">
                <a:solidFill>
                  <a:srgbClr val="0A0A0A"/>
                </a:solidFill>
                <a:latin typeface="Times New Roman"/>
                <a:cs typeface="Times New Roman"/>
              </a:rPr>
              <a:t>flown</a:t>
            </a:r>
            <a:r>
              <a:rPr sz="800" spc="97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sz="800" spc="-7" dirty="0">
                <a:solidFill>
                  <a:srgbClr val="0A0A0A"/>
                </a:solidFill>
                <a:latin typeface="Times New Roman"/>
                <a:cs typeface="Times New Roman"/>
              </a:rPr>
              <a:t>the</a:t>
            </a:r>
            <a:endParaRPr sz="8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01517" defTabSz="609630">
              <a:lnSpc>
                <a:spcPts val="913"/>
              </a:lnSpc>
            </a:pPr>
            <a:r>
              <a:rPr sz="800" spc="17" dirty="0">
                <a:solidFill>
                  <a:srgbClr val="0A0A0A"/>
                </a:solidFill>
                <a:latin typeface="Times New Roman"/>
                <a:cs typeface="Times New Roman"/>
              </a:rPr>
              <a:t>trail</a:t>
            </a:r>
            <a:r>
              <a:rPr sz="800" spc="19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sz="800" spc="27" dirty="0">
                <a:solidFill>
                  <a:srgbClr val="0A0A0A"/>
                </a:solidFill>
                <a:latin typeface="Times New Roman"/>
                <a:cs typeface="Times New Roman"/>
              </a:rPr>
              <a:t>before?"</a:t>
            </a:r>
            <a:endParaRPr sz="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87027" y="6329394"/>
            <a:ext cx="1995170" cy="48583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044" marR="3387" algn="ctr" defTabSz="609630">
              <a:lnSpc>
                <a:spcPct val="118800"/>
              </a:lnSpc>
              <a:spcBef>
                <a:spcPts val="60"/>
              </a:spcBef>
            </a:pPr>
            <a:r>
              <a:rPr sz="667" spc="-20" dirty="0">
                <a:solidFill>
                  <a:srgbClr val="1D1D1D"/>
                </a:solidFill>
                <a:latin typeface="Times New Roman"/>
                <a:cs typeface="Times New Roman"/>
              </a:rPr>
              <a:t>"Cool, </a:t>
            </a:r>
            <a:r>
              <a:rPr sz="667" spc="7" dirty="0">
                <a:solidFill>
                  <a:srgbClr val="0A0A0A"/>
                </a:solidFill>
                <a:latin typeface="Times New Roman"/>
                <a:cs typeface="Times New Roman"/>
              </a:rPr>
              <a:t>huh? </a:t>
            </a:r>
            <a:r>
              <a:rPr sz="667" spc="3" dirty="0">
                <a:solidFill>
                  <a:srgbClr val="0A0A0A"/>
                </a:solidFill>
                <a:latin typeface="Times New Roman"/>
                <a:cs typeface="Times New Roman"/>
              </a:rPr>
              <a:t>Its </a:t>
            </a:r>
            <a:r>
              <a:rPr sz="667" spc="27" dirty="0">
                <a:solidFill>
                  <a:srgbClr val="0A0A0A"/>
                </a:solidFill>
                <a:latin typeface="Times New Roman"/>
                <a:cs typeface="Times New Roman"/>
              </a:rPr>
              <a:t>a </a:t>
            </a:r>
            <a:r>
              <a:rPr sz="667" spc="17" dirty="0">
                <a:solidFill>
                  <a:srgbClr val="0A0A0A"/>
                </a:solidFill>
                <a:latin typeface="Times New Roman"/>
                <a:cs typeface="Times New Roman"/>
              </a:rPr>
              <a:t>park </a:t>
            </a:r>
            <a:r>
              <a:rPr sz="667" spc="7" dirty="0">
                <a:solidFill>
                  <a:srgbClr val="0A0A0A"/>
                </a:solidFill>
                <a:latin typeface="Times New Roman"/>
                <a:cs typeface="Times New Roman"/>
              </a:rPr>
              <a:t>being </a:t>
            </a:r>
            <a:r>
              <a:rPr sz="667" spc="20" dirty="0">
                <a:solidFill>
                  <a:srgbClr val="0A0A0A"/>
                </a:solidFill>
                <a:latin typeface="Times New Roman"/>
                <a:cs typeface="Times New Roman"/>
              </a:rPr>
              <a:t>used to </a:t>
            </a:r>
            <a:r>
              <a:rPr sz="667" spc="13" dirty="0">
                <a:solidFill>
                  <a:srgbClr val="0A0A0A"/>
                </a:solidFill>
                <a:latin typeface="Times New Roman"/>
                <a:cs typeface="Times New Roman"/>
              </a:rPr>
              <a:t>heal </a:t>
            </a:r>
            <a:r>
              <a:rPr sz="667" spc="10" dirty="0">
                <a:solidFill>
                  <a:srgbClr val="0A0A0A"/>
                </a:solidFill>
                <a:latin typeface="Times New Roman"/>
                <a:cs typeface="Times New Roman"/>
              </a:rPr>
              <a:t>the </a:t>
            </a:r>
            <a:r>
              <a:rPr sz="667" spc="50" dirty="0">
                <a:solidFill>
                  <a:srgbClr val="0A0A0A"/>
                </a:solidFill>
                <a:latin typeface="Times New Roman"/>
                <a:cs typeface="Times New Roman"/>
              </a:rPr>
              <a:t>earth  </a:t>
            </a:r>
            <a:r>
              <a:rPr sz="667" spc="3" dirty="0">
                <a:solidFill>
                  <a:srgbClr val="0A0A0A"/>
                </a:solidFill>
                <a:latin typeface="Times New Roman"/>
                <a:cs typeface="Times New Roman"/>
              </a:rPr>
              <a:t>with </a:t>
            </a:r>
            <a:r>
              <a:rPr sz="667" dirty="0">
                <a:solidFill>
                  <a:srgbClr val="0A0A0A"/>
                </a:solidFill>
                <a:latin typeface="Times New Roman"/>
                <a:cs typeface="Times New Roman"/>
              </a:rPr>
              <a:t>all </a:t>
            </a:r>
            <a:r>
              <a:rPr sz="667" spc="3" dirty="0">
                <a:solidFill>
                  <a:srgbClr val="0A0A0A"/>
                </a:solidFill>
                <a:latin typeface="Times New Roman"/>
                <a:cs typeface="Times New Roman"/>
              </a:rPr>
              <a:t>the </a:t>
            </a:r>
            <a:r>
              <a:rPr sz="667" spc="10" dirty="0">
                <a:solidFill>
                  <a:srgbClr val="0A0A0A"/>
                </a:solidFill>
                <a:latin typeface="Times New Roman"/>
                <a:cs typeface="Times New Roman"/>
              </a:rPr>
              <a:t>new </a:t>
            </a:r>
            <a:r>
              <a:rPr sz="667" spc="37" dirty="0">
                <a:solidFill>
                  <a:srgbClr val="0A0A0A"/>
                </a:solidFill>
                <a:latin typeface="Times New Roman"/>
                <a:cs typeface="Times New Roman"/>
              </a:rPr>
              <a:t>trees! </a:t>
            </a:r>
            <a:r>
              <a:rPr sz="667" spc="30" dirty="0">
                <a:solidFill>
                  <a:srgbClr val="0A0A0A"/>
                </a:solidFill>
                <a:latin typeface="Times New Roman"/>
                <a:cs typeface="Times New Roman"/>
              </a:rPr>
              <a:t>It </a:t>
            </a:r>
            <a:r>
              <a:rPr sz="667" spc="13" dirty="0">
                <a:solidFill>
                  <a:srgbClr val="0A0A0A"/>
                </a:solidFill>
                <a:latin typeface="Times New Roman"/>
                <a:cs typeface="Times New Roman"/>
              </a:rPr>
              <a:t>also gives us </a:t>
            </a:r>
            <a:r>
              <a:rPr sz="667" spc="43" dirty="0">
                <a:solidFill>
                  <a:srgbClr val="0A0A0A"/>
                </a:solidFill>
                <a:latin typeface="Times New Roman"/>
                <a:cs typeface="Times New Roman"/>
              </a:rPr>
              <a:t>safe </a:t>
            </a:r>
            <a:r>
              <a:rPr sz="667" spc="20" dirty="0">
                <a:solidFill>
                  <a:srgbClr val="0A0A0A"/>
                </a:solidFill>
                <a:latin typeface="Times New Roman"/>
                <a:cs typeface="Times New Roman"/>
              </a:rPr>
              <a:t>access  to the </a:t>
            </a:r>
            <a:r>
              <a:rPr sz="667" spc="10" dirty="0">
                <a:solidFill>
                  <a:srgbClr val="0A0A0A"/>
                </a:solidFill>
                <a:latin typeface="Times New Roman"/>
                <a:cs typeface="Times New Roman"/>
              </a:rPr>
              <a:t>Delaware </a:t>
            </a:r>
            <a:r>
              <a:rPr sz="667" dirty="0">
                <a:solidFill>
                  <a:srgbClr val="0A0A0A"/>
                </a:solidFill>
                <a:latin typeface="Times New Roman"/>
                <a:cs typeface="Times New Roman"/>
              </a:rPr>
              <a:t>River to </a:t>
            </a:r>
            <a:r>
              <a:rPr sz="667" spc="-3" dirty="0">
                <a:solidFill>
                  <a:srgbClr val="0A0A0A"/>
                </a:solidFill>
                <a:latin typeface="Times New Roman"/>
                <a:cs typeface="Times New Roman"/>
              </a:rPr>
              <a:t>fish </a:t>
            </a:r>
            <a:r>
              <a:rPr sz="667" spc="13" dirty="0">
                <a:solidFill>
                  <a:srgbClr val="0A0A0A"/>
                </a:solidFill>
                <a:latin typeface="Times New Roman"/>
                <a:cs typeface="Times New Roman"/>
              </a:rPr>
              <a:t>and </a:t>
            </a:r>
            <a:r>
              <a:rPr sz="667" spc="20" dirty="0">
                <a:solidFill>
                  <a:srgbClr val="0A0A0A"/>
                </a:solidFill>
                <a:latin typeface="Times New Roman"/>
                <a:cs typeface="Times New Roman"/>
              </a:rPr>
              <a:t>go </a:t>
            </a:r>
            <a:r>
              <a:rPr sz="667" dirty="0">
                <a:solidFill>
                  <a:srgbClr val="0A0A0A"/>
                </a:solidFill>
                <a:latin typeface="Times New Roman"/>
                <a:cs typeface="Times New Roman"/>
              </a:rPr>
              <a:t>kayaking! Its  </a:t>
            </a:r>
            <a:r>
              <a:rPr sz="667" spc="17" dirty="0">
                <a:solidFill>
                  <a:srgbClr val="0A0A0A"/>
                </a:solidFill>
                <a:latin typeface="Times New Roman"/>
                <a:cs typeface="Times New Roman"/>
              </a:rPr>
              <a:t>Cramer </a:t>
            </a:r>
            <a:r>
              <a:rPr sz="667" spc="-13" dirty="0">
                <a:solidFill>
                  <a:srgbClr val="0A0A0A"/>
                </a:solidFill>
                <a:latin typeface="Times New Roman"/>
                <a:cs typeface="Times New Roman"/>
              </a:rPr>
              <a:t>Hills </a:t>
            </a:r>
            <a:r>
              <a:rPr sz="667" spc="3" dirty="0">
                <a:solidFill>
                  <a:srgbClr val="0A0A0A"/>
                </a:solidFill>
                <a:latin typeface="Times New Roman"/>
                <a:cs typeface="Times New Roman"/>
              </a:rPr>
              <a:t>new </a:t>
            </a:r>
            <a:r>
              <a:rPr sz="667" spc="30" dirty="0">
                <a:solidFill>
                  <a:srgbClr val="0A0A0A"/>
                </a:solidFill>
                <a:latin typeface="Times New Roman"/>
                <a:cs typeface="Times New Roman"/>
              </a:rPr>
              <a:t>source </a:t>
            </a:r>
            <a:r>
              <a:rPr sz="667" spc="13" dirty="0">
                <a:solidFill>
                  <a:srgbClr val="0A0A0A"/>
                </a:solidFill>
                <a:latin typeface="Times New Roman"/>
                <a:cs typeface="Times New Roman"/>
              </a:rPr>
              <a:t>of </a:t>
            </a:r>
            <a:r>
              <a:rPr sz="667" spc="17" dirty="0">
                <a:solidFill>
                  <a:srgbClr val="0A0A0A"/>
                </a:solidFill>
                <a:latin typeface="Times New Roman"/>
                <a:cs typeface="Times New Roman"/>
              </a:rPr>
              <a:t>pride </a:t>
            </a:r>
            <a:r>
              <a:rPr sz="667" spc="13" dirty="0">
                <a:solidFill>
                  <a:srgbClr val="0A0A0A"/>
                </a:solidFill>
                <a:latin typeface="Times New Roman"/>
                <a:cs typeface="Times New Roman"/>
              </a:rPr>
              <a:t>and</a:t>
            </a:r>
            <a:r>
              <a:rPr sz="667" spc="43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sz="667" spc="7" dirty="0">
                <a:solidFill>
                  <a:srgbClr val="0A0A0A"/>
                </a:solidFill>
                <a:latin typeface="Times New Roman"/>
                <a:cs typeface="Times New Roman"/>
              </a:rPr>
              <a:t>hope!</a:t>
            </a:r>
            <a:endParaRPr sz="66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367448" y="849619"/>
            <a:ext cx="1053677" cy="461365"/>
          </a:xfrm>
          <a:prstGeom prst="rect">
            <a:avLst/>
          </a:prstGeom>
          <a:solidFill>
            <a:srgbClr val="16131F"/>
          </a:solidFill>
        </p:spPr>
        <p:txBody>
          <a:bodyPr vert="horz" wrap="square" lIns="0" tIns="9736" rIns="0" bIns="0" rtlCol="0">
            <a:spAutoFit/>
          </a:bodyPr>
          <a:lstStyle/>
          <a:p>
            <a:pPr defTabSz="609630">
              <a:spcBef>
                <a:spcPts val="76"/>
              </a:spcBef>
            </a:pPr>
            <a:r>
              <a:rPr sz="1467" spc="43" dirty="0">
                <a:solidFill>
                  <a:srgbClr val="F0F0F2"/>
                </a:solidFill>
                <a:latin typeface="Arial"/>
                <a:cs typeface="Arial"/>
              </a:rPr>
              <a:t>Wormington</a:t>
            </a:r>
            <a:endParaRPr sz="14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509455" y="849620"/>
            <a:ext cx="902547" cy="236389"/>
          </a:xfrm>
          <a:prstGeom prst="rect">
            <a:avLst/>
          </a:prstGeom>
          <a:solidFill>
            <a:srgbClr val="16131F"/>
          </a:solidFill>
        </p:spPr>
        <p:txBody>
          <a:bodyPr vert="horz" wrap="square" lIns="0" tIns="5503" rIns="0" bIns="0" rtlCol="0">
            <a:spAutoFit/>
          </a:bodyPr>
          <a:lstStyle/>
          <a:p>
            <a:pPr defTabSz="609630">
              <a:spcBef>
                <a:spcPts val="43"/>
              </a:spcBef>
            </a:pPr>
            <a:r>
              <a:rPr sz="1500" spc="-83" dirty="0">
                <a:solidFill>
                  <a:srgbClr val="F0F0F2"/>
                </a:solidFill>
                <a:latin typeface="Times New Roman"/>
                <a:cs typeface="Times New Roman"/>
              </a:rPr>
              <a:t>&amp;</a:t>
            </a:r>
            <a:r>
              <a:rPr sz="1500" spc="97" dirty="0">
                <a:solidFill>
                  <a:srgbClr val="F0F0F2"/>
                </a:solidFill>
                <a:latin typeface="Times New Roman"/>
                <a:cs typeface="Times New Roman"/>
              </a:rPr>
              <a:t> </a:t>
            </a:r>
            <a:r>
              <a:rPr sz="1467" spc="17" dirty="0">
                <a:solidFill>
                  <a:srgbClr val="F0F0F2"/>
                </a:solidFill>
                <a:latin typeface="Arial"/>
                <a:cs typeface="Arial"/>
              </a:rPr>
              <a:t>Friends:</a:t>
            </a:r>
            <a:endParaRPr sz="14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367448" y="1134606"/>
            <a:ext cx="2036233" cy="233462"/>
          </a:xfrm>
          <a:prstGeom prst="rect">
            <a:avLst/>
          </a:prstGeom>
          <a:solidFill>
            <a:srgbClr val="16131F"/>
          </a:solidFill>
        </p:spPr>
        <p:txBody>
          <a:bodyPr vert="horz" wrap="square" lIns="0" tIns="7620" rIns="0" bIns="0" rtlCol="0">
            <a:spAutoFit/>
          </a:bodyPr>
          <a:lstStyle/>
          <a:p>
            <a:pPr defTabSz="609630">
              <a:spcBef>
                <a:spcPts val="60"/>
              </a:spcBef>
              <a:tabLst>
                <a:tab pos="1536777" algn="l"/>
              </a:tabLst>
            </a:pPr>
            <a:r>
              <a:rPr sz="1467" spc="13" dirty="0">
                <a:solidFill>
                  <a:srgbClr val="F0F0F2"/>
                </a:solidFill>
                <a:latin typeface="Arial"/>
                <a:cs typeface="Arial"/>
              </a:rPr>
              <a:t>Th</a:t>
            </a:r>
            <a:r>
              <a:rPr sz="1467" spc="17" dirty="0">
                <a:solidFill>
                  <a:srgbClr val="F0F0F2"/>
                </a:solidFill>
                <a:latin typeface="Arial"/>
                <a:cs typeface="Arial"/>
              </a:rPr>
              <a:t>e</a:t>
            </a:r>
            <a:r>
              <a:rPr sz="1467" dirty="0">
                <a:solidFill>
                  <a:srgbClr val="F0F0F2"/>
                </a:solidFill>
                <a:latin typeface="Arial"/>
                <a:cs typeface="Arial"/>
              </a:rPr>
              <a:t> </a:t>
            </a:r>
            <a:r>
              <a:rPr sz="1467" spc="-193" dirty="0">
                <a:solidFill>
                  <a:srgbClr val="F0F0F2"/>
                </a:solidFill>
                <a:latin typeface="Arial"/>
                <a:cs typeface="Arial"/>
              </a:rPr>
              <a:t> </a:t>
            </a:r>
            <a:r>
              <a:rPr sz="1467" spc="67" dirty="0">
                <a:solidFill>
                  <a:srgbClr val="F0F0F2"/>
                </a:solidFill>
                <a:latin typeface="Arial"/>
                <a:cs typeface="Arial"/>
              </a:rPr>
              <a:t>Stormwate</a:t>
            </a:r>
            <a:r>
              <a:rPr sz="1467" spc="43" dirty="0">
                <a:solidFill>
                  <a:srgbClr val="F0F0F2"/>
                </a:solidFill>
                <a:latin typeface="Arial"/>
                <a:cs typeface="Arial"/>
              </a:rPr>
              <a:t>r</a:t>
            </a:r>
            <a:r>
              <a:rPr sz="1467" dirty="0">
                <a:solidFill>
                  <a:srgbClr val="F0F0F2"/>
                </a:solidFill>
                <a:latin typeface="Arial"/>
                <a:cs typeface="Arial"/>
              </a:rPr>
              <a:t>	</a:t>
            </a:r>
            <a:r>
              <a:rPr sz="1467" spc="3" dirty="0">
                <a:solidFill>
                  <a:srgbClr val="F0F0F2"/>
                </a:solidFill>
                <a:latin typeface="Arial"/>
                <a:cs typeface="Arial"/>
              </a:rPr>
              <a:t>Scare</a:t>
            </a:r>
            <a:endParaRPr sz="14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384852" y="1471735"/>
            <a:ext cx="518583" cy="15737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  <a:tabLst>
                <a:tab pos="173999" algn="l"/>
                <a:tab pos="491515" algn="l"/>
              </a:tabLst>
            </a:pPr>
            <a:r>
              <a:rPr sz="967" i="1" spc="-3" dirty="0">
                <a:solidFill>
                  <a:srgbClr val="F2E493"/>
                </a:solidFill>
                <a:latin typeface="Arial"/>
                <a:cs typeface="Arial"/>
              </a:rPr>
              <a:t>!</a:t>
            </a:r>
            <a:r>
              <a:rPr sz="967" i="1" dirty="0">
                <a:solidFill>
                  <a:srgbClr val="F2E493"/>
                </a:solidFill>
                <a:latin typeface="Arial"/>
                <a:cs typeface="Arial"/>
              </a:rPr>
              <a:t>I	</a:t>
            </a:r>
            <a:r>
              <a:rPr sz="967" spc="3" dirty="0">
                <a:solidFill>
                  <a:srgbClr val="F2E493"/>
                </a:solidFill>
                <a:latin typeface="Arial"/>
                <a:cs typeface="Arial"/>
              </a:rPr>
              <a:t>"</a:t>
            </a:r>
            <a:r>
              <a:rPr sz="967" dirty="0">
                <a:solidFill>
                  <a:srgbClr val="F2E493"/>
                </a:solidFill>
                <a:latin typeface="Arial"/>
                <a:cs typeface="Arial"/>
              </a:rPr>
              <a:t>	</a:t>
            </a:r>
            <a:r>
              <a:rPr sz="967" spc="-127" dirty="0">
                <a:solidFill>
                  <a:srgbClr val="7E838C"/>
                </a:solidFill>
                <a:latin typeface="Arial"/>
                <a:cs typeface="Arial"/>
              </a:rPr>
              <a:t>,</a:t>
            </a:r>
            <a:endParaRPr sz="9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385362" y="1475341"/>
            <a:ext cx="122343" cy="168063"/>
          </a:xfrm>
          <a:custGeom>
            <a:avLst/>
            <a:gdLst/>
            <a:ahLst/>
            <a:cxnLst/>
            <a:rect l="l" t="t" r="r" b="b"/>
            <a:pathLst>
              <a:path w="183515" h="252094">
                <a:moveTo>
                  <a:pt x="0" y="0"/>
                </a:moveTo>
                <a:lnTo>
                  <a:pt x="183001" y="0"/>
                </a:lnTo>
                <a:lnTo>
                  <a:pt x="183001" y="251525"/>
                </a:lnTo>
                <a:lnTo>
                  <a:pt x="0" y="251525"/>
                </a:lnTo>
                <a:lnTo>
                  <a:pt x="0" y="0"/>
                </a:lnTo>
                <a:close/>
              </a:path>
            </a:pathLst>
          </a:custGeom>
          <a:solidFill>
            <a:srgbClr val="383B4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569779" y="1475341"/>
            <a:ext cx="132503" cy="168063"/>
          </a:xfrm>
          <a:custGeom>
            <a:avLst/>
            <a:gdLst/>
            <a:ahLst/>
            <a:cxnLst/>
            <a:rect l="l" t="t" r="r" b="b"/>
            <a:pathLst>
              <a:path w="198755" h="252094">
                <a:moveTo>
                  <a:pt x="0" y="0"/>
                </a:moveTo>
                <a:lnTo>
                  <a:pt x="198252" y="0"/>
                </a:lnTo>
                <a:lnTo>
                  <a:pt x="198252" y="251525"/>
                </a:lnTo>
                <a:lnTo>
                  <a:pt x="0" y="251525"/>
                </a:lnTo>
                <a:lnTo>
                  <a:pt x="0" y="0"/>
                </a:lnTo>
                <a:close/>
              </a:path>
            </a:pathLst>
          </a:custGeom>
          <a:solidFill>
            <a:srgbClr val="383B4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272994" y="1391206"/>
            <a:ext cx="50800" cy="25477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600" spc="-267" dirty="0">
                <a:solidFill>
                  <a:srgbClr val="F2E493"/>
                </a:solidFill>
                <a:latin typeface="Times New Roman"/>
                <a:cs typeface="Times New Roman"/>
              </a:rPr>
              <a:t>f</a:t>
            </a: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660250" y="1409621"/>
            <a:ext cx="146473" cy="353060"/>
          </a:xfrm>
          <a:custGeom>
            <a:avLst/>
            <a:gdLst/>
            <a:ahLst/>
            <a:cxnLst/>
            <a:rect l="l" t="t" r="r" b="b"/>
            <a:pathLst>
              <a:path w="219709" h="529589">
                <a:moveTo>
                  <a:pt x="0" y="0"/>
                </a:moveTo>
                <a:lnTo>
                  <a:pt x="219602" y="0"/>
                </a:lnTo>
                <a:lnTo>
                  <a:pt x="219602" y="529071"/>
                </a:lnTo>
                <a:lnTo>
                  <a:pt x="0" y="529071"/>
                </a:lnTo>
                <a:lnTo>
                  <a:pt x="0" y="0"/>
                </a:lnTo>
                <a:close/>
              </a:path>
            </a:pathLst>
          </a:custGeom>
          <a:solidFill>
            <a:srgbClr val="232638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380685" y="1411381"/>
            <a:ext cx="342477" cy="3213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  <a:tabLst>
                <a:tab pos="199823" algn="l"/>
              </a:tabLst>
            </a:pPr>
            <a:r>
              <a:rPr sz="700" i="1" spc="13" dirty="0">
                <a:solidFill>
                  <a:srgbClr val="F2E493"/>
                </a:solidFill>
                <a:latin typeface="Times New Roman"/>
                <a:cs typeface="Times New Roman"/>
              </a:rPr>
              <a:t>f	</a:t>
            </a:r>
            <a:r>
              <a:rPr sz="2033" spc="-117" dirty="0">
                <a:solidFill>
                  <a:srgbClr val="BFBD97"/>
                </a:solidFill>
                <a:latin typeface="Arial"/>
                <a:cs typeface="Arial"/>
              </a:rPr>
              <a:t>r</a:t>
            </a:r>
            <a:r>
              <a:rPr sz="2033" spc="-73" dirty="0">
                <a:solidFill>
                  <a:srgbClr val="F2E493"/>
                </a:solidFill>
                <a:latin typeface="Arial"/>
                <a:cs typeface="Arial"/>
              </a:rPr>
              <a:t>\</a:t>
            </a:r>
            <a:endParaRPr sz="20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906990" y="1475341"/>
            <a:ext cx="260773" cy="194027"/>
          </a:xfrm>
          <a:prstGeom prst="rect">
            <a:avLst/>
          </a:prstGeom>
          <a:solidFill>
            <a:srgbClr val="383B41"/>
          </a:solidFill>
        </p:spPr>
        <p:txBody>
          <a:bodyPr vert="horz" wrap="square" lIns="0" tIns="0" rIns="0" bIns="0" rtlCol="0">
            <a:spAutoFit/>
          </a:bodyPr>
          <a:lstStyle/>
          <a:p>
            <a:pPr defTabSz="609630">
              <a:lnSpc>
                <a:spcPts val="1353"/>
              </a:lnSpc>
            </a:pPr>
            <a:r>
              <a:rPr sz="967" spc="-113" dirty="0">
                <a:solidFill>
                  <a:srgbClr val="DDDAA5"/>
                </a:solidFill>
                <a:latin typeface="Arial"/>
                <a:cs typeface="Arial"/>
              </a:rPr>
              <a:t>,,</a:t>
            </a:r>
            <a:r>
              <a:rPr sz="967" spc="-50" dirty="0">
                <a:solidFill>
                  <a:srgbClr val="DDDAA5"/>
                </a:solidFill>
                <a:latin typeface="Arial"/>
                <a:cs typeface="Arial"/>
              </a:rPr>
              <a:t> </a:t>
            </a:r>
            <a:r>
              <a:rPr sz="3050" spc="-645" baseline="-16393" dirty="0">
                <a:solidFill>
                  <a:srgbClr val="9A9C9A"/>
                </a:solidFill>
                <a:latin typeface="Arial"/>
                <a:cs typeface="Arial"/>
              </a:rPr>
              <a:t>/</a:t>
            </a:r>
            <a:endParaRPr sz="3050" baseline="-1639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401284" y="1589392"/>
            <a:ext cx="34290" cy="1059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633" spc="-217" dirty="0">
                <a:solidFill>
                  <a:srgbClr val="7E838C"/>
                </a:solidFill>
                <a:latin typeface="Arial"/>
                <a:cs typeface="Arial"/>
              </a:rPr>
              <a:t>6·</a:t>
            </a:r>
            <a:endParaRPr sz="6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784196" y="1471735"/>
            <a:ext cx="58420" cy="21373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1328" defTabSz="609630">
              <a:lnSpc>
                <a:spcPts val="1043"/>
              </a:lnSpc>
              <a:spcBef>
                <a:spcPts val="67"/>
              </a:spcBef>
            </a:pPr>
            <a:r>
              <a:rPr sz="967" spc="-136" dirty="0">
                <a:solidFill>
                  <a:srgbClr val="BFBD97"/>
                </a:solidFill>
                <a:latin typeface="Arial"/>
                <a:cs typeface="Arial"/>
              </a:rPr>
              <a:t>,</a:t>
            </a:r>
            <a:endParaRPr sz="967">
              <a:solidFill>
                <a:prstClr val="black"/>
              </a:solidFill>
              <a:latin typeface="Arial"/>
              <a:cs typeface="Arial"/>
            </a:endParaRPr>
          </a:p>
          <a:p>
            <a:pPr marL="8467" defTabSz="609630">
              <a:lnSpc>
                <a:spcPts val="643"/>
              </a:lnSpc>
            </a:pPr>
            <a:r>
              <a:rPr sz="633" spc="-136" dirty="0">
                <a:solidFill>
                  <a:srgbClr val="9A9C9A"/>
                </a:solidFill>
                <a:latin typeface="Arial"/>
                <a:cs typeface="Arial"/>
              </a:rPr>
              <a:t>,</a:t>
            </a:r>
            <a:r>
              <a:rPr sz="633" spc="-103" dirty="0">
                <a:solidFill>
                  <a:srgbClr val="9A9C9A"/>
                </a:solidFill>
                <a:latin typeface="Arial"/>
                <a:cs typeface="Arial"/>
              </a:rPr>
              <a:t> </a:t>
            </a:r>
            <a:r>
              <a:rPr sz="633" spc="-136" dirty="0">
                <a:solidFill>
                  <a:srgbClr val="7E838C"/>
                </a:solidFill>
                <a:latin typeface="Arial"/>
                <a:cs typeface="Arial"/>
              </a:rPr>
              <a:t>.</a:t>
            </a:r>
            <a:endParaRPr sz="6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309189" y="1589392"/>
            <a:ext cx="22437" cy="1059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 defTabSz="609630">
              <a:spcBef>
                <a:spcPts val="67"/>
              </a:spcBef>
            </a:pPr>
            <a:r>
              <a:rPr sz="633" spc="-136" dirty="0">
                <a:solidFill>
                  <a:srgbClr val="9A9C9A"/>
                </a:solidFill>
                <a:latin typeface="Arial"/>
                <a:cs typeface="Arial"/>
              </a:rPr>
              <a:t>/</a:t>
            </a:r>
            <a:endParaRPr sz="6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67564" y="1647088"/>
            <a:ext cx="130810" cy="117917"/>
          </a:xfrm>
          <a:prstGeom prst="rect">
            <a:avLst/>
          </a:prstGeom>
          <a:solidFill>
            <a:srgbClr val="696E69"/>
          </a:solidFill>
        </p:spPr>
        <p:txBody>
          <a:bodyPr vert="horz" wrap="square" lIns="0" tIns="5080" rIns="0" bIns="0" rtlCol="0">
            <a:spAutoFit/>
          </a:bodyPr>
          <a:lstStyle/>
          <a:p>
            <a:pPr defTabSz="609630">
              <a:spcBef>
                <a:spcPts val="40"/>
              </a:spcBef>
            </a:pPr>
            <a:r>
              <a:rPr sz="733" b="1" spc="253" dirty="0">
                <a:solidFill>
                  <a:srgbClr val="DDDAA5"/>
                </a:solidFill>
                <a:latin typeface="Arial"/>
                <a:cs typeface="Arial"/>
              </a:rPr>
              <a:t>,t</a:t>
            </a:r>
            <a:endParaRPr sz="7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349924" y="1439330"/>
            <a:ext cx="180340" cy="328722"/>
          </a:xfrm>
          <a:prstGeom prst="rect">
            <a:avLst/>
          </a:prstGeom>
        </p:spPr>
        <p:txBody>
          <a:bodyPr vert="horz" wrap="square" lIns="0" tIns="41063" rIns="0" bIns="0" rtlCol="0">
            <a:spAutoFit/>
          </a:bodyPr>
          <a:lstStyle/>
          <a:p>
            <a:pPr marL="8467" defTabSz="609630">
              <a:spcBef>
                <a:spcPts val="323"/>
              </a:spcBef>
              <a:tabLst>
                <a:tab pos="151138" algn="l"/>
              </a:tabLst>
            </a:pPr>
            <a:r>
              <a:rPr sz="967" spc="-60" dirty="0">
                <a:solidFill>
                  <a:srgbClr val="7E838C"/>
                </a:solidFill>
                <a:latin typeface="Arial"/>
                <a:cs typeface="Arial"/>
              </a:rPr>
              <a:t>.</a:t>
            </a:r>
            <a:r>
              <a:rPr sz="967" spc="-163" dirty="0">
                <a:solidFill>
                  <a:srgbClr val="DDDAA5"/>
                </a:solidFill>
                <a:latin typeface="Arial"/>
                <a:cs typeface="Arial"/>
              </a:rPr>
              <a:t>-</a:t>
            </a:r>
            <a:r>
              <a:rPr sz="967" dirty="0">
                <a:solidFill>
                  <a:srgbClr val="DDDAA5"/>
                </a:solidFill>
                <a:latin typeface="Arial"/>
                <a:cs typeface="Arial"/>
              </a:rPr>
              <a:t>	</a:t>
            </a:r>
            <a:r>
              <a:rPr sz="967" spc="-163" dirty="0">
                <a:solidFill>
                  <a:srgbClr val="7E838C"/>
                </a:solidFill>
                <a:latin typeface="Arial"/>
                <a:cs typeface="Arial"/>
              </a:rPr>
              <a:t>-</a:t>
            </a:r>
            <a:endParaRPr sz="967">
              <a:solidFill>
                <a:prstClr val="black"/>
              </a:solidFill>
              <a:latin typeface="Arial"/>
              <a:cs typeface="Arial"/>
            </a:endParaRPr>
          </a:p>
          <a:p>
            <a:pPr marL="52073" defTabSz="609630">
              <a:spcBef>
                <a:spcPts val="193"/>
              </a:spcBef>
            </a:pPr>
            <a:r>
              <a:rPr sz="733" spc="230" dirty="0">
                <a:solidFill>
                  <a:srgbClr val="7E838C"/>
                </a:solidFill>
                <a:latin typeface="Arial"/>
                <a:cs typeface="Arial"/>
              </a:rPr>
              <a:t>..</a:t>
            </a:r>
            <a:endParaRPr sz="73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68316" y="1512424"/>
            <a:ext cx="643890" cy="28041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3868" defTabSz="609630">
              <a:spcBef>
                <a:spcPts val="67"/>
              </a:spcBef>
              <a:tabLst>
                <a:tab pos="504215" algn="l"/>
              </a:tabLst>
            </a:pPr>
            <a:r>
              <a:rPr sz="500" spc="153" dirty="0">
                <a:solidFill>
                  <a:srgbClr val="9A9C9A"/>
                </a:solidFill>
                <a:latin typeface="Arial"/>
                <a:cs typeface="Arial"/>
              </a:rPr>
              <a:t>...</a:t>
            </a:r>
            <a:r>
              <a:rPr sz="500" spc="173" dirty="0">
                <a:solidFill>
                  <a:srgbClr val="9A9C9A"/>
                </a:solidFill>
                <a:latin typeface="Arial"/>
                <a:cs typeface="Arial"/>
              </a:rPr>
              <a:t>.</a:t>
            </a:r>
            <a:r>
              <a:rPr sz="2650" spc="579" baseline="-30398" dirty="0">
                <a:solidFill>
                  <a:srgbClr val="9A9C9A"/>
                </a:solidFill>
                <a:latin typeface="Arial"/>
                <a:cs typeface="Arial"/>
              </a:rPr>
              <a:t>'</a:t>
            </a:r>
            <a:r>
              <a:rPr sz="2650" baseline="-30398" dirty="0">
                <a:solidFill>
                  <a:srgbClr val="9A9C9A"/>
                </a:solidFill>
                <a:latin typeface="Arial"/>
                <a:cs typeface="Arial"/>
              </a:rPr>
              <a:t>	</a:t>
            </a:r>
            <a:r>
              <a:rPr sz="500" i="1" spc="233" dirty="0">
                <a:solidFill>
                  <a:srgbClr val="9A9C9A"/>
                </a:solidFill>
                <a:latin typeface="Arial"/>
                <a:cs typeface="Arial"/>
              </a:rPr>
              <a:t>1/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068812" y="1727731"/>
            <a:ext cx="111337" cy="16750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033" spc="393" dirty="0">
                <a:solidFill>
                  <a:srgbClr val="7E838C"/>
                </a:solidFill>
                <a:latin typeface="Times New Roman"/>
                <a:cs typeface="Times New Roman"/>
              </a:rPr>
              <a:t>-</a:t>
            </a:r>
            <a:endParaRPr sz="103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414069" y="6743904"/>
            <a:ext cx="31327" cy="6504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367" spc="7" dirty="0">
                <a:solidFill>
                  <a:srgbClr val="B5B6B6"/>
                </a:solidFill>
                <a:latin typeface="Arial"/>
                <a:cs typeface="Arial"/>
              </a:rPr>
              <a:t>\</a:t>
            </a:r>
            <a:endParaRPr sz="3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511597" y="6768148"/>
            <a:ext cx="207433" cy="13166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800" spc="-83" dirty="0">
                <a:solidFill>
                  <a:srgbClr val="9A9C9A"/>
                </a:solidFill>
                <a:latin typeface="Times New Roman"/>
                <a:cs typeface="Times New Roman"/>
              </a:rPr>
              <a:t>\ </a:t>
            </a:r>
            <a:r>
              <a:rPr sz="800" spc="-113" dirty="0">
                <a:solidFill>
                  <a:srgbClr val="9A9C9A"/>
                </a:solidFill>
                <a:latin typeface="Times New Roman"/>
                <a:cs typeface="Times New Roman"/>
              </a:rPr>
              <a:t>\ </a:t>
            </a:r>
            <a:r>
              <a:rPr sz="800" spc="-130" dirty="0">
                <a:solidFill>
                  <a:srgbClr val="9A9C9A"/>
                </a:solidFill>
                <a:latin typeface="Times New Roman"/>
                <a:cs typeface="Times New Roman"/>
              </a:rPr>
              <a:t>1\</a:t>
            </a:r>
            <a:r>
              <a:rPr sz="800" spc="-87" dirty="0">
                <a:solidFill>
                  <a:srgbClr val="9A9C9A"/>
                </a:solidFill>
                <a:latin typeface="Times New Roman"/>
                <a:cs typeface="Times New Roman"/>
              </a:rPr>
              <a:t> </a:t>
            </a:r>
            <a:r>
              <a:rPr sz="800" spc="-80" dirty="0">
                <a:solidFill>
                  <a:srgbClr val="0A0A0A"/>
                </a:solidFill>
                <a:latin typeface="Times New Roman"/>
                <a:cs typeface="Times New Roman"/>
              </a:rPr>
              <a:t>-</a:t>
            </a:r>
            <a:endParaRPr sz="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123635" y="6768148"/>
            <a:ext cx="60537" cy="13166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800" spc="-70" dirty="0">
                <a:solidFill>
                  <a:srgbClr val="313131"/>
                </a:solidFill>
                <a:latin typeface="Times New Roman"/>
                <a:cs typeface="Times New Roman"/>
              </a:rPr>
              <a:t>\</a:t>
            </a:r>
            <a:r>
              <a:rPr sz="800" spc="-80" dirty="0">
                <a:solidFill>
                  <a:srgbClr val="313131"/>
                </a:solidFill>
                <a:latin typeface="Times New Roman"/>
                <a:cs typeface="Times New Roman"/>
              </a:rPr>
              <a:t>-</a:t>
            </a:r>
            <a:endParaRPr sz="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194748" y="3799634"/>
            <a:ext cx="433493" cy="114300"/>
          </a:xfrm>
          <a:custGeom>
            <a:avLst/>
            <a:gdLst/>
            <a:ahLst/>
            <a:cxnLst/>
            <a:rect l="l" t="t" r="r" b="b"/>
            <a:pathLst>
              <a:path w="650240" h="171450">
                <a:moveTo>
                  <a:pt x="0" y="0"/>
                </a:moveTo>
                <a:lnTo>
                  <a:pt x="649657" y="0"/>
                </a:lnTo>
                <a:lnTo>
                  <a:pt x="649657" y="171168"/>
                </a:lnTo>
                <a:lnTo>
                  <a:pt x="0" y="171168"/>
                </a:lnTo>
                <a:lnTo>
                  <a:pt x="0" y="0"/>
                </a:lnTo>
                <a:close/>
              </a:path>
            </a:pathLst>
          </a:custGeom>
          <a:solidFill>
            <a:srgbClr val="1613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191698" y="3794521"/>
            <a:ext cx="436457" cy="21386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963" defTabSz="609630">
              <a:spcBef>
                <a:spcPts val="67"/>
              </a:spcBef>
            </a:pPr>
            <a:r>
              <a:rPr sz="667" spc="17" dirty="0">
                <a:solidFill>
                  <a:srgbClr val="F0F0F2"/>
                </a:solidFill>
                <a:latin typeface="Times New Roman"/>
                <a:cs typeface="Times New Roman"/>
              </a:rPr>
              <a:t>Illustrations</a:t>
            </a:r>
            <a:endParaRPr sz="66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665131" y="3799634"/>
            <a:ext cx="681990" cy="106077"/>
          </a:xfrm>
          <a:prstGeom prst="rect">
            <a:avLst/>
          </a:prstGeom>
          <a:solidFill>
            <a:srgbClr val="232638"/>
          </a:solidFill>
        </p:spPr>
        <p:txBody>
          <a:bodyPr vert="horz" wrap="square" lIns="0" tIns="3387" rIns="0" bIns="0" rtlCol="0">
            <a:spAutoFit/>
          </a:bodyPr>
          <a:lstStyle/>
          <a:p>
            <a:pPr defTabSz="609630">
              <a:spcBef>
                <a:spcPts val="27"/>
              </a:spcBef>
            </a:pPr>
            <a:r>
              <a:rPr sz="667" spc="-33" dirty="0">
                <a:solidFill>
                  <a:srgbClr val="F0F0F2"/>
                </a:solidFill>
                <a:latin typeface="Times New Roman"/>
                <a:cs typeface="Times New Roman"/>
              </a:rPr>
              <a:t>By: </a:t>
            </a:r>
            <a:r>
              <a:rPr sz="667" dirty="0">
                <a:solidFill>
                  <a:srgbClr val="F0F0F2"/>
                </a:solidFill>
                <a:latin typeface="Times New Roman"/>
                <a:cs typeface="Times New Roman"/>
              </a:rPr>
              <a:t>Erielys</a:t>
            </a:r>
            <a:r>
              <a:rPr sz="667" spc="17" dirty="0">
                <a:solidFill>
                  <a:srgbClr val="F0F0F2"/>
                </a:solidFill>
                <a:latin typeface="Times New Roman"/>
                <a:cs typeface="Times New Roman"/>
              </a:rPr>
              <a:t> </a:t>
            </a:r>
            <a:r>
              <a:rPr sz="667" spc="-3" dirty="0">
                <a:solidFill>
                  <a:srgbClr val="F0F0F2"/>
                </a:solidFill>
                <a:latin typeface="Times New Roman"/>
                <a:cs typeface="Times New Roman"/>
              </a:rPr>
              <a:t>Vicente</a:t>
            </a:r>
            <a:endParaRPr sz="66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191698" y="3915595"/>
            <a:ext cx="764540" cy="114300"/>
          </a:xfrm>
          <a:custGeom>
            <a:avLst/>
            <a:gdLst/>
            <a:ahLst/>
            <a:cxnLst/>
            <a:rect l="l" t="t" r="r" b="b"/>
            <a:pathLst>
              <a:path w="1146809" h="171450">
                <a:moveTo>
                  <a:pt x="0" y="0"/>
                </a:moveTo>
                <a:lnTo>
                  <a:pt x="1146558" y="0"/>
                </a:lnTo>
                <a:lnTo>
                  <a:pt x="1146558" y="171168"/>
                </a:lnTo>
                <a:lnTo>
                  <a:pt x="0" y="171168"/>
                </a:lnTo>
                <a:lnTo>
                  <a:pt x="0" y="0"/>
                </a:lnTo>
                <a:close/>
              </a:path>
            </a:pathLst>
          </a:custGeom>
          <a:solidFill>
            <a:srgbClr val="1613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0749247" y="3915595"/>
            <a:ext cx="150707" cy="114300"/>
          </a:xfrm>
          <a:custGeom>
            <a:avLst/>
            <a:gdLst/>
            <a:ahLst/>
            <a:cxnLst/>
            <a:rect l="l" t="t" r="r" b="b"/>
            <a:pathLst>
              <a:path w="226059" h="171450">
                <a:moveTo>
                  <a:pt x="0" y="0"/>
                </a:moveTo>
                <a:lnTo>
                  <a:pt x="225702" y="0"/>
                </a:lnTo>
                <a:lnTo>
                  <a:pt x="225702" y="171168"/>
                </a:lnTo>
                <a:lnTo>
                  <a:pt x="0" y="171168"/>
                </a:lnTo>
                <a:lnTo>
                  <a:pt x="0" y="0"/>
                </a:lnTo>
                <a:close/>
              </a:path>
            </a:pathLst>
          </a:custGeom>
          <a:solidFill>
            <a:srgbClr val="1613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191693" y="3910482"/>
            <a:ext cx="1720850" cy="11120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defTabSz="609630">
              <a:spcBef>
                <a:spcPts val="67"/>
              </a:spcBef>
            </a:pPr>
            <a:r>
              <a:rPr sz="667" spc="13" dirty="0">
                <a:solidFill>
                  <a:srgbClr val="F0F0F2"/>
                </a:solidFill>
                <a:latin typeface="Times New Roman"/>
                <a:cs typeface="Times New Roman"/>
              </a:rPr>
              <a:t>Created </a:t>
            </a:r>
            <a:r>
              <a:rPr sz="667" spc="-40" dirty="0">
                <a:solidFill>
                  <a:srgbClr val="F0F0F2"/>
                </a:solidFill>
                <a:latin typeface="Times New Roman"/>
                <a:cs typeface="Times New Roman"/>
              </a:rPr>
              <a:t>By</a:t>
            </a:r>
            <a:r>
              <a:rPr sz="667" spc="-40" dirty="0">
                <a:solidFill>
                  <a:srgbClr val="D6D4D8"/>
                </a:solidFill>
                <a:latin typeface="Times New Roman"/>
                <a:cs typeface="Times New Roman"/>
              </a:rPr>
              <a:t>: </a:t>
            </a:r>
            <a:r>
              <a:rPr sz="667" spc="20" dirty="0">
                <a:solidFill>
                  <a:srgbClr val="F0F0F2"/>
                </a:solidFill>
                <a:latin typeface="Times New Roman"/>
                <a:cs typeface="Times New Roman"/>
              </a:rPr>
              <a:t>Mastery </a:t>
            </a:r>
            <a:r>
              <a:rPr sz="667" spc="-30" dirty="0">
                <a:solidFill>
                  <a:srgbClr val="F0F0F2"/>
                </a:solidFill>
                <a:latin typeface="Times New Roman"/>
                <a:cs typeface="Times New Roman"/>
              </a:rPr>
              <a:t>High </a:t>
            </a:r>
            <a:r>
              <a:rPr sz="667" spc="-7" dirty="0">
                <a:solidFill>
                  <a:srgbClr val="F0F0F2"/>
                </a:solidFill>
                <a:latin typeface="Times New Roman"/>
                <a:cs typeface="Times New Roman"/>
              </a:rPr>
              <a:t>School </a:t>
            </a:r>
            <a:r>
              <a:rPr sz="667" spc="7" dirty="0">
                <a:solidFill>
                  <a:srgbClr val="F0F0F2"/>
                </a:solidFill>
                <a:latin typeface="Times New Roman"/>
                <a:cs typeface="Times New Roman"/>
              </a:rPr>
              <a:t>Garden</a:t>
            </a:r>
            <a:r>
              <a:rPr sz="667" dirty="0">
                <a:solidFill>
                  <a:srgbClr val="F0F0F2"/>
                </a:solidFill>
                <a:latin typeface="Times New Roman"/>
                <a:cs typeface="Times New Roman"/>
              </a:rPr>
              <a:t> </a:t>
            </a:r>
            <a:r>
              <a:rPr sz="667" spc="-23" dirty="0">
                <a:solidFill>
                  <a:srgbClr val="F0F0F2"/>
                </a:solidFill>
                <a:latin typeface="Times New Roman"/>
                <a:cs typeface="Times New Roman"/>
              </a:rPr>
              <a:t>Club</a:t>
            </a:r>
            <a:endParaRPr sz="66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5992" y="0"/>
            <a:ext cx="3705860" cy="1075337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257823" marR="3387" indent="-249779">
              <a:lnSpc>
                <a:spcPts val="4260"/>
              </a:lnSpc>
              <a:spcBef>
                <a:spcPts val="63"/>
              </a:spcBef>
            </a:pPr>
            <a:r>
              <a:rPr sz="3400" b="0" spc="76" dirty="0">
                <a:latin typeface="Times New Roman"/>
                <a:cs typeface="Times New Roman"/>
              </a:rPr>
              <a:t>Touching </a:t>
            </a:r>
            <a:r>
              <a:rPr sz="3400" b="0" spc="23" dirty="0">
                <a:latin typeface="Times New Roman"/>
                <a:cs typeface="Times New Roman"/>
              </a:rPr>
              <a:t>the </a:t>
            </a:r>
            <a:r>
              <a:rPr sz="3400" b="0" spc="27" dirty="0">
                <a:latin typeface="Times New Roman"/>
                <a:cs typeface="Times New Roman"/>
              </a:rPr>
              <a:t>Hearts  </a:t>
            </a:r>
            <a:r>
              <a:rPr sz="3400" b="0" i="0" spc="-27" dirty="0">
                <a:latin typeface="Times New Roman"/>
                <a:cs typeface="Times New Roman"/>
              </a:rPr>
              <a:t>of </a:t>
            </a:r>
            <a:r>
              <a:rPr sz="3400" b="0" i="0" spc="23" dirty="0">
                <a:latin typeface="Times New Roman"/>
                <a:cs typeface="Times New Roman"/>
              </a:rPr>
              <a:t>the</a:t>
            </a:r>
            <a:r>
              <a:rPr sz="3400" b="0" i="0" spc="93" dirty="0">
                <a:latin typeface="Times New Roman"/>
                <a:cs typeface="Times New Roman"/>
              </a:rPr>
              <a:t> </a:t>
            </a:r>
            <a:r>
              <a:rPr sz="3400" b="0" i="0" spc="63" dirty="0">
                <a:latin typeface="Times New Roman"/>
                <a:cs typeface="Times New Roman"/>
              </a:rPr>
              <a:t>Communit</a:t>
            </a:r>
            <a:endParaRPr sz="3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D4D0E9"/>
      </a:accent2>
      <a:accent3>
        <a:srgbClr val="0070C0"/>
      </a:accent3>
      <a:accent4>
        <a:srgbClr val="FFC000"/>
      </a:accent4>
      <a:accent5>
        <a:srgbClr val="362795"/>
      </a:accent5>
      <a:accent6>
        <a:srgbClr val="70AD47"/>
      </a:accent6>
      <a:hlink>
        <a:srgbClr val="85DFFF"/>
      </a:hlink>
      <a:folHlink>
        <a:srgbClr val="00B0F0"/>
      </a:folHlink>
    </a:clrScheme>
    <a:fontScheme name="Custom 61">
      <a:majorFont>
        <a:latin typeface="Batang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45175639_Win32_SL_V3" id="{E3BABE8A-5E36-4CEB-8367-07951D61F935}" vid="{CBF2C544-30BB-46F6-928C-1C11FB799721}"/>
    </a:ext>
  </a:extLst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739EF8B-F994-4519-B48E-10C452FEAD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1C2A15-7366-43A1-B7CD-9C6962E5A8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2B3A36-3019-4E93-B322-5E261AC5876F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71af3243-3dd4-4a8d-8c0d-dd76da1f02a5"/>
    <ds:schemaRef ds:uri="http://schemas.microsoft.com/office/infopath/2007/PartnerControls"/>
    <ds:schemaRef ds:uri="230e9df3-be65-4c73-a93b-d1236ebd677e"/>
    <ds:schemaRef ds:uri="http://purl.org/dc/terms/"/>
    <ds:schemaRef ds:uri="http://purl.org/dc/elements/1.1/"/>
    <ds:schemaRef ds:uri="http://schemas.openxmlformats.org/package/2006/metadata/core-properties"/>
    <ds:schemaRef ds:uri="16c05727-aa75-4e4a-9b5f-8a80a1165891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1037</Words>
  <Application>Microsoft Office PowerPoint</Application>
  <PresentationFormat>Widescreen</PresentationFormat>
  <Paragraphs>130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Batang</vt:lpstr>
      <vt:lpstr>Arial</vt:lpstr>
      <vt:lpstr>Calibri</vt:lpstr>
      <vt:lpstr>Comfortaa</vt:lpstr>
      <vt:lpstr>Corbel</vt:lpstr>
      <vt:lpstr>Lora</vt:lpstr>
      <vt:lpstr>Times New Roman</vt:lpstr>
      <vt:lpstr>Custom</vt:lpstr>
      <vt:lpstr>Simple Dark</vt:lpstr>
      <vt:lpstr>Simple Light</vt:lpstr>
      <vt:lpstr>Office Theme</vt:lpstr>
      <vt:lpstr>Keyann'a watkins</vt:lpstr>
      <vt:lpstr>About keyann'a</vt:lpstr>
      <vt:lpstr>Paving the Way for a Sustainable Camden</vt:lpstr>
      <vt:lpstr>Inclusivity in Environmental Awareness</vt:lpstr>
      <vt:lpstr>PowerPoint Presentation</vt:lpstr>
      <vt:lpstr>Entre reneurs z</vt:lpstr>
      <vt:lpstr>PowerPoint Presentation</vt:lpstr>
      <vt:lpstr>STEM Education</vt:lpstr>
      <vt:lpstr>Touching the Hearts  of the Communit</vt:lpstr>
      <vt:lpstr>Uzziah Davis</vt:lpstr>
      <vt:lpstr>PowerPoint Presentation</vt:lpstr>
      <vt:lpstr>Most Pressing Issues in the Area</vt:lpstr>
      <vt:lpstr> Arin Harkawat</vt:lpstr>
      <vt:lpstr> Research</vt:lpstr>
      <vt:lpstr> Advocacy</vt:lpstr>
      <vt:lpstr> Pressing Issues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ANITA RAJPUT</dc:title>
  <dc:creator>Keyanna Watkins</dc:creator>
  <cp:lastModifiedBy>Chris Whitehead</cp:lastModifiedBy>
  <cp:revision>187</cp:revision>
  <dcterms:created xsi:type="dcterms:W3CDTF">2023-09-24T07:11:57Z</dcterms:created>
  <dcterms:modified xsi:type="dcterms:W3CDTF">2023-09-26T16:42:19Z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