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513_3EBF0DE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146849253" r:id="rId5"/>
    <p:sldId id="3475" r:id="rId6"/>
    <p:sldId id="287" r:id="rId7"/>
    <p:sldId id="2147474640" r:id="rId8"/>
    <p:sldId id="264" r:id="rId9"/>
    <p:sldId id="256" r:id="rId10"/>
    <p:sldId id="1328" r:id="rId11"/>
    <p:sldId id="309" r:id="rId12"/>
    <p:sldId id="1299" r:id="rId13"/>
    <p:sldId id="296" r:id="rId14"/>
    <p:sldId id="284" r:id="rId15"/>
    <p:sldId id="214747464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20F24B-5C5E-8B7C-E747-E928B0D1BAE2}" name="Earls,Patricia Ann" initials="EA" userId="S::PEarls@covanta.com::e824d357-d94c-4f08-ad7b-d43784b4ea0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80" d="100"/>
          <a:sy n="80" d="100"/>
        </p:scale>
        <p:origin x="16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ideck,Lloyd" userId="b79144e7-76b6-493c-905b-e0cd9be22586" providerId="ADAL" clId="{EB959701-01BB-41AA-9F94-4AAD0C4FF827}"/>
    <pc:docChg chg="custSel delSld modSld">
      <pc:chgData name="Naideck,Lloyd" userId="b79144e7-76b6-493c-905b-e0cd9be22586" providerId="ADAL" clId="{EB959701-01BB-41AA-9F94-4AAD0C4FF827}" dt="2023-09-26T20:48:21.771" v="16" actId="1076"/>
      <pc:docMkLst>
        <pc:docMk/>
      </pc:docMkLst>
      <pc:sldChg chg="modSp mod">
        <pc:chgData name="Naideck,Lloyd" userId="b79144e7-76b6-493c-905b-e0cd9be22586" providerId="ADAL" clId="{EB959701-01BB-41AA-9F94-4AAD0C4FF827}" dt="2023-09-26T20:48:21.771" v="16" actId="1076"/>
        <pc:sldMkLst>
          <pc:docMk/>
          <pc:sldMk cId="567455550" sldId="284"/>
        </pc:sldMkLst>
        <pc:spChg chg="mod">
          <ac:chgData name="Naideck,Lloyd" userId="b79144e7-76b6-493c-905b-e0cd9be22586" providerId="ADAL" clId="{EB959701-01BB-41AA-9F94-4AAD0C4FF827}" dt="2023-09-26T20:48:21.771" v="16" actId="1076"/>
          <ac:spMkLst>
            <pc:docMk/>
            <pc:sldMk cId="567455550" sldId="284"/>
            <ac:spMk id="2" creationId="{34F50517-31A3-4309-8BBC-147E948AB4AE}"/>
          </ac:spMkLst>
        </pc:spChg>
      </pc:sldChg>
      <pc:sldChg chg="modSp mod">
        <pc:chgData name="Naideck,Lloyd" userId="b79144e7-76b6-493c-905b-e0cd9be22586" providerId="ADAL" clId="{EB959701-01BB-41AA-9F94-4AAD0C4FF827}" dt="2023-09-26T15:18:24.996" v="12" actId="20577"/>
        <pc:sldMkLst>
          <pc:docMk/>
          <pc:sldMk cId="32899777" sldId="287"/>
        </pc:sldMkLst>
        <pc:spChg chg="mod">
          <ac:chgData name="Naideck,Lloyd" userId="b79144e7-76b6-493c-905b-e0cd9be22586" providerId="ADAL" clId="{EB959701-01BB-41AA-9F94-4AAD0C4FF827}" dt="2023-09-26T15:18:24.996" v="12" actId="20577"/>
          <ac:spMkLst>
            <pc:docMk/>
            <pc:sldMk cId="32899777" sldId="287"/>
            <ac:spMk id="13" creationId="{F7713AE7-D5FA-E322-CA2B-14A82005EE13}"/>
          </ac:spMkLst>
        </pc:spChg>
      </pc:sldChg>
      <pc:sldChg chg="del">
        <pc:chgData name="Naideck,Lloyd" userId="b79144e7-76b6-493c-905b-e0cd9be22586" providerId="ADAL" clId="{EB959701-01BB-41AA-9F94-4AAD0C4FF827}" dt="2023-09-26T20:48:02.298" v="14" actId="47"/>
        <pc:sldMkLst>
          <pc:docMk/>
          <pc:sldMk cId="1638744027" sldId="298"/>
        </pc:sldMkLst>
      </pc:sldChg>
      <pc:sldChg chg="del">
        <pc:chgData name="Naideck,Lloyd" userId="b79144e7-76b6-493c-905b-e0cd9be22586" providerId="ADAL" clId="{EB959701-01BB-41AA-9F94-4AAD0C4FF827}" dt="2023-09-26T20:48:04.906" v="15" actId="47"/>
        <pc:sldMkLst>
          <pc:docMk/>
          <pc:sldMk cId="4030321909" sldId="320"/>
        </pc:sldMkLst>
      </pc:sldChg>
      <pc:sldChg chg="del">
        <pc:chgData name="Naideck,Lloyd" userId="b79144e7-76b6-493c-905b-e0cd9be22586" providerId="ADAL" clId="{EB959701-01BB-41AA-9F94-4AAD0C4FF827}" dt="2023-09-26T20:48:00.779" v="13" actId="47"/>
        <pc:sldMkLst>
          <pc:docMk/>
          <pc:sldMk cId="1716309952" sldId="4371"/>
        </pc:sldMkLst>
      </pc:sldChg>
      <pc:sldChg chg="delSp modSp mod">
        <pc:chgData name="Naideck,Lloyd" userId="b79144e7-76b6-493c-905b-e0cd9be22586" providerId="ADAL" clId="{EB959701-01BB-41AA-9F94-4AAD0C4FF827}" dt="2023-09-26T15:17:44.192" v="7" actId="478"/>
        <pc:sldMkLst>
          <pc:docMk/>
          <pc:sldMk cId="3064138387" sldId="2146849253"/>
        </pc:sldMkLst>
        <pc:spChg chg="del mod">
          <ac:chgData name="Naideck,Lloyd" userId="b79144e7-76b6-493c-905b-e0cd9be22586" providerId="ADAL" clId="{EB959701-01BB-41AA-9F94-4AAD0C4FF827}" dt="2023-09-26T15:17:44.192" v="7" actId="478"/>
          <ac:spMkLst>
            <pc:docMk/>
            <pc:sldMk cId="3064138387" sldId="2146849253"/>
            <ac:spMk id="4" creationId="{FA96FCCE-E64B-4520-96F4-0C9E98F1CE18}"/>
          </ac:spMkLst>
        </pc:spChg>
      </pc:sldChg>
    </pc:docChg>
  </pc:docChgLst>
</pc:chgInfo>
</file>

<file path=ppt/comments/modernComment_513_3EBF0DEA.xml><?xml version="1.0" encoding="utf-8"?>
<p188:cmLst xmlns:a="http://schemas.openxmlformats.org/drawingml/2006/main" xmlns:r="http://schemas.openxmlformats.org/officeDocument/2006/relationships" xmlns:p188="http://schemas.microsoft.com/office/powerpoint/2018/8/main">
  <p188:cm id="{64C8A337-2047-456A-BA79-2630E6F95BC6}" authorId="{1820F24B-5C5E-8B7C-E747-E928B0D1BAE2}" created="2022-12-07T15:12:53.063">
    <pc:sldMkLst xmlns:pc="http://schemas.microsoft.com/office/powerpoint/2013/main/command">
      <pc:docMk/>
      <pc:sldMk cId="1052708330" sldId="1299"/>
    </pc:sldMkLst>
    <p188:txBody>
      <a:bodyPr/>
      <a:lstStyle/>
      <a:p>
        <a:r>
          <a:rPr lang="en-US"/>
          <a:t>Insert new monitoring data before hearing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60BBF-B124-43FD-BB84-C8BD7D26F8A4}"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9B831A-64DD-427F-AF44-A96B5191EF88}" type="slidenum">
              <a:rPr lang="en-US" smtClean="0"/>
              <a:t>‹#›</a:t>
            </a:fld>
            <a:endParaRPr lang="en-US"/>
          </a:p>
        </p:txBody>
      </p:sp>
    </p:spTree>
    <p:extLst>
      <p:ext uri="{BB962C8B-B14F-4D97-AF65-F5344CB8AC3E}">
        <p14:creationId xmlns:p14="http://schemas.microsoft.com/office/powerpoint/2010/main" val="195236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44C7-E727-4C92-AA59-0E6E576F6A05}" type="slidenum">
              <a:rPr lang="en-US" smtClean="0"/>
              <a:t>1</a:t>
            </a:fld>
            <a:endParaRPr lang="en-US"/>
          </a:p>
        </p:txBody>
      </p:sp>
    </p:spTree>
    <p:extLst>
      <p:ext uri="{BB962C8B-B14F-4D97-AF65-F5344CB8AC3E}">
        <p14:creationId xmlns:p14="http://schemas.microsoft.com/office/powerpoint/2010/main" val="214629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0544C7-E727-4C92-AA59-0E6E576F6A05}" type="slidenum">
              <a:rPr lang="en-US" smtClean="0"/>
              <a:t>4</a:t>
            </a:fld>
            <a:endParaRPr lang="en-US"/>
          </a:p>
        </p:txBody>
      </p:sp>
    </p:spTree>
    <p:extLst>
      <p:ext uri="{BB962C8B-B14F-4D97-AF65-F5344CB8AC3E}">
        <p14:creationId xmlns:p14="http://schemas.microsoft.com/office/powerpoint/2010/main" val="186530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a:t>
            </a:r>
          </a:p>
          <a:p>
            <a:r>
              <a:rPr lang="en-US" dirty="0"/>
              <a:t>In 2021, Facility started showing continuous emissions monitoring data to the public on our website.</a:t>
            </a:r>
          </a:p>
        </p:txBody>
      </p:sp>
      <p:sp>
        <p:nvSpPr>
          <p:cNvPr id="4" name="Slide Number Placeholder 3"/>
          <p:cNvSpPr>
            <a:spLocks noGrp="1"/>
          </p:cNvSpPr>
          <p:nvPr>
            <p:ph type="sldNum" sz="quarter" idx="5"/>
          </p:nvPr>
        </p:nvSpPr>
        <p:spPr/>
        <p:txBody>
          <a:bodyPr/>
          <a:lstStyle/>
          <a:p>
            <a:fld id="{880544C7-E727-4C92-AA59-0E6E576F6A05}" type="slidenum">
              <a:rPr lang="en-US" smtClean="0"/>
              <a:t>9</a:t>
            </a:fld>
            <a:endParaRPr lang="en-US"/>
          </a:p>
        </p:txBody>
      </p:sp>
    </p:spTree>
    <p:extLst>
      <p:ext uri="{BB962C8B-B14F-4D97-AF65-F5344CB8AC3E}">
        <p14:creationId xmlns:p14="http://schemas.microsoft.com/office/powerpoint/2010/main" val="370463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n-US" b="1">
                <a:cs typeface="Calibri"/>
              </a:rPr>
              <a:t>Plant was opened in 1991, Covanta took over the operations about ten yeas ago.</a:t>
            </a:r>
            <a:endParaRPr lang="en-US"/>
          </a:p>
          <a:p>
            <a:endParaRPr lang="en-US" b="1">
              <a:cs typeface="Calibri"/>
            </a:endParaRPr>
          </a:p>
          <a:p>
            <a:pPr marL="228600" indent="-228600">
              <a:buFont typeface="Arial"/>
              <a:buChar char="•"/>
            </a:pPr>
            <a:r>
              <a:rPr lang="en-US" b="1">
                <a:cs typeface="Calibri"/>
              </a:rPr>
              <a:t>Plant process just over 400,000 tons of Municipal Solid Wate or Trash.  </a:t>
            </a:r>
          </a:p>
          <a:p>
            <a:pPr marL="228600" indent="-228600">
              <a:buFont typeface="Arial"/>
              <a:buChar char="•"/>
            </a:pPr>
            <a:endParaRPr lang="en-US" b="1">
              <a:cs typeface="Calibri"/>
            </a:endParaRPr>
          </a:p>
          <a:p>
            <a:pPr marL="228600" indent="-228600">
              <a:buFont typeface="Arial"/>
              <a:buChar char="•"/>
            </a:pPr>
            <a:r>
              <a:rPr lang="en-US" b="1">
                <a:cs typeface="Calibri"/>
              </a:rPr>
              <a:t>400,000 tons is equal to filling a 289-football field's with trash 1 foot high.</a:t>
            </a:r>
            <a:endParaRPr lang="en-US">
              <a:cs typeface="Calibri"/>
            </a:endParaRPr>
          </a:p>
          <a:p>
            <a:endParaRPr lang="en-US" b="1">
              <a:cs typeface="Calibri"/>
            </a:endParaRPr>
          </a:p>
          <a:p>
            <a:pPr marL="228600" indent="-228600">
              <a:buFont typeface="Arial"/>
              <a:buChar char="•"/>
            </a:pPr>
            <a:r>
              <a:rPr lang="en-US" b="1">
                <a:cs typeface="Calibri"/>
              </a:rPr>
              <a:t>The plant operates 24 </a:t>
            </a:r>
            <a:r>
              <a:rPr lang="en-US" b="1" err="1">
                <a:cs typeface="Calibri"/>
              </a:rPr>
              <a:t>hrs</a:t>
            </a:r>
            <a:r>
              <a:rPr lang="en-US" b="1">
                <a:cs typeface="Calibri"/>
              </a:rPr>
              <a:t> a day 7 days a week exporting 21 Megawatts a hour.  </a:t>
            </a:r>
          </a:p>
          <a:p>
            <a:pPr marL="228600" indent="-228600">
              <a:buFont typeface="Arial"/>
              <a:buChar char="•"/>
            </a:pPr>
            <a:endParaRPr lang="en-US" b="1">
              <a:cs typeface="Calibri"/>
            </a:endParaRPr>
          </a:p>
          <a:p>
            <a:pPr marL="228600" indent="-228600">
              <a:buFont typeface="Arial"/>
              <a:buChar char="•"/>
            </a:pPr>
            <a:r>
              <a:rPr lang="en-US" b="1">
                <a:cs typeface="Calibri"/>
              </a:rPr>
              <a:t>21 Megawatt is enough electricity to power 15,000 homes or </a:t>
            </a:r>
            <a:r>
              <a:rPr lang="en-US" b="1" err="1">
                <a:cs typeface="Calibri"/>
              </a:rPr>
              <a:t>arond</a:t>
            </a:r>
            <a:r>
              <a:rPr lang="en-US" b="1">
                <a:cs typeface="Calibri"/>
              </a:rPr>
              <a:t> 60% of all the households in Camden.</a:t>
            </a:r>
            <a:endParaRPr lang="en-US">
              <a:cs typeface="Calibri"/>
            </a:endParaRPr>
          </a:p>
          <a:p>
            <a:pPr marL="228600" indent="-228600">
              <a:buFont typeface="Arial"/>
              <a:buChar char="•"/>
            </a:pPr>
            <a:endParaRPr lang="en-US" b="1">
              <a:cs typeface="Calibri"/>
            </a:endParaRPr>
          </a:p>
          <a:p>
            <a:pPr marL="228600" indent="-228600">
              <a:buFont typeface="Arial"/>
              <a:buChar char="•"/>
            </a:pPr>
            <a:r>
              <a:rPr lang="en-US" b="1">
                <a:cs typeface="Calibri"/>
              </a:rPr>
              <a:t>The facility recycles about 15,800 tons of Metal each year.  Enough metal to build 13,000 cars.</a:t>
            </a:r>
          </a:p>
          <a:p>
            <a:endParaRPr lang="en-US" b="1">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80544C7-E727-4C92-AA59-0E6E576F6A05}" type="slidenum">
              <a:rPr lang="en-US" smtClean="0"/>
              <a:t>10</a:t>
            </a:fld>
            <a:endParaRPr lang="en-US"/>
          </a:p>
        </p:txBody>
      </p:sp>
    </p:spTree>
    <p:extLst>
      <p:ext uri="{BB962C8B-B14F-4D97-AF65-F5344CB8AC3E}">
        <p14:creationId xmlns:p14="http://schemas.microsoft.com/office/powerpoint/2010/main" val="280509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Point:</a:t>
            </a:r>
          </a:p>
          <a:p>
            <a:r>
              <a:rPr lang="en-US" b="1"/>
              <a:t>This Slide and associated circle graphs show the  percentage and sources of the air pollutions in the local air shed.  Data is based off of EPA number and Covanta Camden actual numbers.</a:t>
            </a:r>
          </a:p>
          <a:p>
            <a:endParaRPr lang="en-US" b="1"/>
          </a:p>
          <a:p>
            <a:r>
              <a:rPr lang="en-US" b="1"/>
              <a:t>We show the graphs for Nitrogen Oxides, Particulate Matter and Volatile Organic Compounds.  </a:t>
            </a:r>
          </a:p>
          <a:p>
            <a:endParaRPr lang="en-US" b="1"/>
          </a:p>
          <a:p>
            <a:r>
              <a:rPr lang="en-US" b="1"/>
              <a:t>Covanta is not a leading polluter in Camden County, in fact it’s contribution is small and is based on actual measurements. </a:t>
            </a:r>
          </a:p>
          <a:p>
            <a:endParaRPr lang="en-US" b="1"/>
          </a:p>
          <a:p>
            <a:r>
              <a:rPr lang="en-US" b="1"/>
              <a:t>While Covanta Camden’s emissions contribute to cumulative impacts, it’s not the biggest source,  But we understand the need and is commitment to reducing our impact  </a:t>
            </a:r>
          </a:p>
          <a:p>
            <a:endParaRPr lang="en-US" b="1"/>
          </a:p>
          <a:p>
            <a:r>
              <a:rPr lang="en-US" b="1"/>
              <a:t>We also focus on having transparent operations, which is why we post or daily emissions on out website as shown on the next slide.</a:t>
            </a:r>
          </a:p>
        </p:txBody>
      </p:sp>
      <p:sp>
        <p:nvSpPr>
          <p:cNvPr id="4" name="Slide Number Placeholder 3"/>
          <p:cNvSpPr>
            <a:spLocks noGrp="1"/>
          </p:cNvSpPr>
          <p:nvPr>
            <p:ph type="sldNum" sz="quarter" idx="5"/>
          </p:nvPr>
        </p:nvSpPr>
        <p:spPr/>
        <p:txBody>
          <a:bodyPr/>
          <a:lstStyle/>
          <a:p>
            <a:fld id="{880544C7-E727-4C92-AA59-0E6E576F6A05}" type="slidenum">
              <a:rPr lang="en-US" smtClean="0"/>
              <a:t>11</a:t>
            </a:fld>
            <a:endParaRPr lang="en-US"/>
          </a:p>
        </p:txBody>
      </p:sp>
    </p:spTree>
    <p:extLst>
      <p:ext uri="{BB962C8B-B14F-4D97-AF65-F5344CB8AC3E}">
        <p14:creationId xmlns:p14="http://schemas.microsoft.com/office/powerpoint/2010/main" val="34057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8144-A9D9-5C2E-2CFA-A27729D01B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AAFC94-C73A-4380-92FD-8B57D309C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AEA5D5-F23D-CD47-2706-B9493CD3C993}"/>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5" name="Footer Placeholder 4">
            <a:extLst>
              <a:ext uri="{FF2B5EF4-FFF2-40B4-BE49-F238E27FC236}">
                <a16:creationId xmlns:a16="http://schemas.microsoft.com/office/drawing/2014/main" id="{B367CBBC-5802-6FB6-7968-53E868656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987AD-F0B8-D1F6-D436-CAA5D5A53B95}"/>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90492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B60F-1194-24B1-1A43-AB8D6DB08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64EE95-C168-690B-83F2-EAC85B738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4D45-8883-2A04-FDC2-9740D367E8AE}"/>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5" name="Footer Placeholder 4">
            <a:extLst>
              <a:ext uri="{FF2B5EF4-FFF2-40B4-BE49-F238E27FC236}">
                <a16:creationId xmlns:a16="http://schemas.microsoft.com/office/drawing/2014/main" id="{E9BF767A-A25E-E933-4FCC-EB496105E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4C4B3-3393-EFBF-48D3-790BE2F7612F}"/>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309995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2C40E3-14BA-021D-1D02-E4824384FE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F1F27-2735-3562-7E35-BE8F5EF07F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A51A8-A825-FBF9-0F30-19BA8477A7F3}"/>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5" name="Footer Placeholder 4">
            <a:extLst>
              <a:ext uri="{FF2B5EF4-FFF2-40B4-BE49-F238E27FC236}">
                <a16:creationId xmlns:a16="http://schemas.microsoft.com/office/drawing/2014/main" id="{21003157-8ADA-6DDF-5E2F-383DEC934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A4CFB4-3E9E-DA01-A8D0-63EFEA896775}"/>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191113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ual_Information">
    <p:spTree>
      <p:nvGrpSpPr>
        <p:cNvPr id="1" name=""/>
        <p:cNvGrpSpPr/>
        <p:nvPr/>
      </p:nvGrpSpPr>
      <p:grpSpPr>
        <a:xfrm>
          <a:off x="0" y="0"/>
          <a:ext cx="0" cy="0"/>
          <a:chOff x="0" y="0"/>
          <a:chExt cx="0" cy="0"/>
        </a:xfrm>
      </p:grpSpPr>
      <p:pic>
        <p:nvPicPr>
          <p:cNvPr id="10" name="Picture 9" descr="A picture containing tree, outdoor, sky, nature&#10;&#10;Description automatically generated">
            <a:extLst>
              <a:ext uri="{FF2B5EF4-FFF2-40B4-BE49-F238E27FC236}">
                <a16:creationId xmlns:a16="http://schemas.microsoft.com/office/drawing/2014/main" id="{81C3AD5F-F290-4C69-9404-DB02CF1A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273" b="17273"/>
          <a:stretch/>
        </p:blipFill>
        <p:spPr>
          <a:xfrm>
            <a:off x="0" y="1425178"/>
            <a:ext cx="12192000" cy="4488906"/>
          </a:xfrm>
          <a:prstGeom prst="rect">
            <a:avLst/>
          </a:prstGeom>
        </p:spPr>
      </p:pic>
      <p:sp>
        <p:nvSpPr>
          <p:cNvPr id="14" name="Rectangle 13">
            <a:extLst>
              <a:ext uri="{FF2B5EF4-FFF2-40B4-BE49-F238E27FC236}">
                <a16:creationId xmlns:a16="http://schemas.microsoft.com/office/drawing/2014/main" id="{A53FEF9E-4FF3-4ABE-B6CB-A9DB7E8986E7}"/>
              </a:ext>
            </a:extLst>
          </p:cNvPr>
          <p:cNvSpPr/>
          <p:nvPr userDrawn="1"/>
        </p:nvSpPr>
        <p:spPr>
          <a:xfrm>
            <a:off x="0" y="1425179"/>
            <a:ext cx="12192000" cy="448890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9AD5C-7D0F-4C07-921D-4B96A331C1DE}"/>
              </a:ext>
            </a:extLst>
          </p:cNvPr>
          <p:cNvSpPr>
            <a:spLocks noGrp="1"/>
          </p:cNvSpPr>
          <p:nvPr>
            <p:ph type="title"/>
          </p:nvPr>
        </p:nvSpPr>
        <p:spPr>
          <a:xfrm>
            <a:off x="838200" y="605757"/>
            <a:ext cx="10515600" cy="780094"/>
          </a:xfrm>
        </p:spPr>
        <p:txBody>
          <a:bodyPr/>
          <a:lstStyle>
            <a:lvl1pPr algn="ctr">
              <a:defRPr>
                <a:solidFill>
                  <a:schemeClr val="accent4"/>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FFF73E5-9EC4-4C86-8C21-7D54E888D1BD}"/>
              </a:ext>
            </a:extLst>
          </p:cNvPr>
          <p:cNvSpPr>
            <a:spLocks noGrp="1"/>
          </p:cNvSpPr>
          <p:nvPr>
            <p:ph type="sldNum" sz="quarter" idx="10"/>
          </p:nvPr>
        </p:nvSpPr>
        <p:spPr/>
        <p:txBody>
          <a:bodyPr/>
          <a:lstStyle/>
          <a:p>
            <a:fld id="{D171768F-C0AC-4F32-BB3B-7868B206BFEE}" type="slidenum">
              <a:rPr lang="en-US" smtClean="0"/>
              <a:pPr/>
              <a:t>‹#›</a:t>
            </a:fld>
            <a:endParaRPr lang="en-US"/>
          </a:p>
        </p:txBody>
      </p:sp>
      <p:sp>
        <p:nvSpPr>
          <p:cNvPr id="6" name="Content Placeholder 2">
            <a:extLst>
              <a:ext uri="{FF2B5EF4-FFF2-40B4-BE49-F238E27FC236}">
                <a16:creationId xmlns:a16="http://schemas.microsoft.com/office/drawing/2014/main" id="{B0F3E7D7-48A0-44B6-B2EC-3300391A3A2A}"/>
              </a:ext>
            </a:extLst>
          </p:cNvPr>
          <p:cNvSpPr>
            <a:spLocks noGrp="1"/>
          </p:cNvSpPr>
          <p:nvPr>
            <p:ph idx="1"/>
          </p:nvPr>
        </p:nvSpPr>
        <p:spPr>
          <a:xfrm>
            <a:off x="838200" y="2420306"/>
            <a:ext cx="5145350" cy="3382030"/>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A71CC15-5C6E-47FD-83D5-691ACC4362D7}"/>
              </a:ext>
            </a:extLst>
          </p:cNvPr>
          <p:cNvSpPr>
            <a:spLocks noGrp="1"/>
          </p:cNvSpPr>
          <p:nvPr>
            <p:ph idx="11"/>
          </p:nvPr>
        </p:nvSpPr>
        <p:spPr>
          <a:xfrm>
            <a:off x="6208450" y="2420306"/>
            <a:ext cx="5145350" cy="3382030"/>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a:extLst>
              <a:ext uri="{FF2B5EF4-FFF2-40B4-BE49-F238E27FC236}">
                <a16:creationId xmlns:a16="http://schemas.microsoft.com/office/drawing/2014/main" id="{65366EC6-6B1B-42FD-AAD1-D66874111092}"/>
              </a:ext>
            </a:extLst>
          </p:cNvPr>
          <p:cNvSpPr>
            <a:spLocks noGrp="1"/>
          </p:cNvSpPr>
          <p:nvPr>
            <p:ph type="ftr" sz="quarter" idx="3"/>
          </p:nvPr>
        </p:nvSpPr>
        <p:spPr>
          <a:xfrm>
            <a:off x="838201"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Text Placeholder 10">
            <a:extLst>
              <a:ext uri="{FF2B5EF4-FFF2-40B4-BE49-F238E27FC236}">
                <a16:creationId xmlns:a16="http://schemas.microsoft.com/office/drawing/2014/main" id="{7F05B46C-B799-4D7E-B798-C5720920A466}"/>
              </a:ext>
            </a:extLst>
          </p:cNvPr>
          <p:cNvSpPr>
            <a:spLocks noGrp="1"/>
          </p:cNvSpPr>
          <p:nvPr>
            <p:ph type="body" sz="quarter" idx="12"/>
          </p:nvPr>
        </p:nvSpPr>
        <p:spPr>
          <a:xfrm>
            <a:off x="838200" y="1739231"/>
            <a:ext cx="5145350" cy="500063"/>
          </a:xfrm>
        </p:spPr>
        <p:txBody>
          <a:bodyPr anchor="ctr">
            <a:normAutofit/>
          </a:bodyPr>
          <a:lstStyle>
            <a:lvl1pPr marL="0" indent="0">
              <a:buNone/>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Text Placeholder 10">
            <a:extLst>
              <a:ext uri="{FF2B5EF4-FFF2-40B4-BE49-F238E27FC236}">
                <a16:creationId xmlns:a16="http://schemas.microsoft.com/office/drawing/2014/main" id="{EA53D9E7-E631-4ABF-A7CF-C600AE464F53}"/>
              </a:ext>
            </a:extLst>
          </p:cNvPr>
          <p:cNvSpPr>
            <a:spLocks noGrp="1"/>
          </p:cNvSpPr>
          <p:nvPr>
            <p:ph type="body" sz="quarter" idx="13"/>
          </p:nvPr>
        </p:nvSpPr>
        <p:spPr>
          <a:xfrm>
            <a:off x="6208450" y="1739231"/>
            <a:ext cx="5145350" cy="500063"/>
          </a:xfrm>
        </p:spPr>
        <p:txBody>
          <a:bodyPr anchor="ctr">
            <a:normAutofit/>
          </a:bodyPr>
          <a:lstStyle>
            <a:lvl1pPr marL="0" indent="0">
              <a:buNone/>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13" name="Picture 12" descr="A picture containing text&#10;&#10;Description automatically generated">
            <a:extLst>
              <a:ext uri="{FF2B5EF4-FFF2-40B4-BE49-F238E27FC236}">
                <a16:creationId xmlns:a16="http://schemas.microsoft.com/office/drawing/2014/main" id="{958EAF6D-5F79-4968-A0F4-9F47772592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8416" y="166003"/>
            <a:ext cx="1430590" cy="345783"/>
          </a:xfrm>
          <a:prstGeom prst="rect">
            <a:avLst/>
          </a:prstGeom>
        </p:spPr>
      </p:pic>
    </p:spTree>
    <p:extLst>
      <p:ext uri="{BB962C8B-B14F-4D97-AF65-F5344CB8AC3E}">
        <p14:creationId xmlns:p14="http://schemas.microsoft.com/office/powerpoint/2010/main" val="246318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Inf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C55B-4D90-4B16-87C1-A2B3F1B56AB2}"/>
              </a:ext>
            </a:extLst>
          </p:cNvPr>
          <p:cNvSpPr/>
          <p:nvPr userDrawn="1"/>
        </p:nvSpPr>
        <p:spPr>
          <a:xfrm>
            <a:off x="0" y="0"/>
            <a:ext cx="4451088"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69C6EE2-92A2-4B3D-8A06-F6D45304AF26}"/>
              </a:ext>
            </a:extLst>
          </p:cNvPr>
          <p:cNvSpPr>
            <a:spLocks noGrp="1"/>
          </p:cNvSpPr>
          <p:nvPr>
            <p:ph type="sldNum" sz="quarter" idx="10"/>
          </p:nvPr>
        </p:nvSpPr>
        <p:spPr/>
        <p:txBody>
          <a:bodyPr/>
          <a:lstStyle/>
          <a:p>
            <a:fld id="{D171768F-C0AC-4F32-BB3B-7868B206BFEE}" type="slidenum">
              <a:rPr lang="en-US" smtClean="0"/>
              <a:pPr/>
              <a:t>‹#›</a:t>
            </a:fld>
            <a:endParaRPr lang="en-US"/>
          </a:p>
        </p:txBody>
      </p:sp>
      <p:sp>
        <p:nvSpPr>
          <p:cNvPr id="6" name="Picture Placeholder 6">
            <a:extLst>
              <a:ext uri="{FF2B5EF4-FFF2-40B4-BE49-F238E27FC236}">
                <a16:creationId xmlns:a16="http://schemas.microsoft.com/office/drawing/2014/main" id="{3A2ECA52-7D47-4EA4-A93E-843B30CF0323}"/>
              </a:ext>
            </a:extLst>
          </p:cNvPr>
          <p:cNvSpPr>
            <a:spLocks noGrp="1"/>
          </p:cNvSpPr>
          <p:nvPr>
            <p:ph type="pic" sz="quarter" idx="11"/>
          </p:nvPr>
        </p:nvSpPr>
        <p:spPr>
          <a:xfrm>
            <a:off x="552450" y="512265"/>
            <a:ext cx="5267325" cy="5631862"/>
          </a:xfrm>
        </p:spPr>
        <p:txBody>
          <a:bodyPr/>
          <a:lstStyle/>
          <a:p>
            <a:endParaRPr lang="en-US"/>
          </a:p>
        </p:txBody>
      </p:sp>
      <p:sp>
        <p:nvSpPr>
          <p:cNvPr id="7" name="Title 1">
            <a:extLst>
              <a:ext uri="{FF2B5EF4-FFF2-40B4-BE49-F238E27FC236}">
                <a16:creationId xmlns:a16="http://schemas.microsoft.com/office/drawing/2014/main" id="{4F49DEE8-0301-4DF6-A8C3-AC08BB6618A4}"/>
              </a:ext>
            </a:extLst>
          </p:cNvPr>
          <p:cNvSpPr>
            <a:spLocks noGrp="1"/>
          </p:cNvSpPr>
          <p:nvPr>
            <p:ph type="title"/>
          </p:nvPr>
        </p:nvSpPr>
        <p:spPr>
          <a:xfrm>
            <a:off x="5983549" y="511786"/>
            <a:ext cx="5770485" cy="815605"/>
          </a:xfrm>
        </p:spPr>
        <p:txBody>
          <a:bodyPr anchor="b">
            <a:normAutofit/>
          </a:bodyPr>
          <a:lstStyle>
            <a:lvl1pPr>
              <a:defRPr sz="3200">
                <a:solidFill>
                  <a:schemeClr val="accent4"/>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B0C56E2A-7072-4F86-AA6B-C96AE3D3FC2A}"/>
              </a:ext>
            </a:extLst>
          </p:cNvPr>
          <p:cNvSpPr>
            <a:spLocks noGrp="1"/>
          </p:cNvSpPr>
          <p:nvPr>
            <p:ph idx="1"/>
          </p:nvPr>
        </p:nvSpPr>
        <p:spPr>
          <a:xfrm>
            <a:off x="5983549" y="1433922"/>
            <a:ext cx="5770486" cy="4518735"/>
          </a:xfrm>
          <a:prstGeom prst="rect">
            <a:avLst/>
          </a:prstGeom>
        </p:spPr>
        <p:txBody>
          <a:bodyPr vert="horz" lIns="91440" tIns="45720" rIns="91440" bIns="45720" rtlCol="0">
            <a:normAutofit/>
          </a:bodyPr>
          <a:lstStyle>
            <a:lvl1pPr marL="0" indent="0">
              <a:buFont typeface="Arial" panose="020B0604020202020204" pitchFamily="34" charset="0"/>
              <a:buNone/>
              <a:defRPr>
                <a:solidFill>
                  <a:schemeClr val="accent5"/>
                </a:solidFill>
              </a:defRPr>
            </a:lvl1pPr>
            <a:lvl2pPr marL="742950" indent="0">
              <a:buFont typeface="Arial" panose="020B0604020202020204" pitchFamily="34" charset="0"/>
              <a:buChar char="•"/>
              <a:defRPr>
                <a:solidFill>
                  <a:schemeClr val="accent5"/>
                </a:solidFill>
              </a:defRPr>
            </a:lvl2pPr>
            <a:lvl3pPr marL="1200150" indent="0">
              <a:buFont typeface="Arial" panose="020B0604020202020204" pitchFamily="34" charset="0"/>
              <a:buChar char="•"/>
              <a:defRPr>
                <a:solidFill>
                  <a:schemeClr val="accent5"/>
                </a:solidFill>
              </a:defRPr>
            </a:lvl3pPr>
            <a:lvl4pPr marL="1657350" indent="0">
              <a:buFont typeface="Arial" panose="020B0604020202020204" pitchFamily="34" charset="0"/>
              <a:buChar char="•"/>
              <a:defRPr>
                <a:solidFill>
                  <a:schemeClr val="accent5"/>
                </a:solidFill>
              </a:defRPr>
            </a:lvl4pPr>
            <a:lvl5pPr marL="2114550" indent="0">
              <a:buFont typeface="Arial" panose="020B0604020202020204" pitchFamily="34" charset="0"/>
              <a:buChar cha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E714E226-88AF-4C34-970B-DE4B9C28A44C}"/>
              </a:ext>
            </a:extLst>
          </p:cNvPr>
          <p:cNvSpPr>
            <a:spLocks noGrp="1"/>
          </p:cNvSpPr>
          <p:nvPr>
            <p:ph type="ftr" sz="quarter" idx="3"/>
          </p:nvPr>
        </p:nvSpPr>
        <p:spPr>
          <a:xfrm>
            <a:off x="4541772" y="6356350"/>
            <a:ext cx="5770485"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11" name="Picture 10" descr="A picture containing text&#10;&#10;Description automatically generated">
            <a:extLst>
              <a:ext uri="{FF2B5EF4-FFF2-40B4-BE49-F238E27FC236}">
                <a16:creationId xmlns:a16="http://schemas.microsoft.com/office/drawing/2014/main" id="{B75D2BBC-E7DA-4883-BE8C-C5CFDD90E1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8416" y="166003"/>
            <a:ext cx="1430590" cy="345783"/>
          </a:xfrm>
          <a:prstGeom prst="rect">
            <a:avLst/>
          </a:prstGeom>
        </p:spPr>
      </p:pic>
    </p:spTree>
    <p:extLst>
      <p:ext uri="{BB962C8B-B14F-4D97-AF65-F5344CB8AC3E}">
        <p14:creationId xmlns:p14="http://schemas.microsoft.com/office/powerpoint/2010/main" val="281678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ighlight">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54F32B-F03E-4E0E-820F-58886CF7C5FA}"/>
              </a:ext>
            </a:extLst>
          </p:cNvPr>
          <p:cNvSpPr/>
          <p:nvPr userDrawn="1"/>
        </p:nvSpPr>
        <p:spPr>
          <a:xfrm>
            <a:off x="164663" y="0"/>
            <a:ext cx="533288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D3C0E6A-B30B-4D99-BFB0-D97EF6C123B8}"/>
              </a:ext>
            </a:extLst>
          </p:cNvPr>
          <p:cNvSpPr>
            <a:spLocks noGrp="1"/>
          </p:cNvSpPr>
          <p:nvPr>
            <p:ph type="pic" sz="quarter" idx="11" hasCustomPrompt="1"/>
          </p:nvPr>
        </p:nvSpPr>
        <p:spPr>
          <a:xfrm>
            <a:off x="5868964" y="585537"/>
            <a:ext cx="6130042" cy="5686926"/>
          </a:xfrm>
        </p:spPr>
        <p:txBody>
          <a:bodyPr/>
          <a:lstStyle>
            <a:lvl1pPr marL="0" indent="0" algn="r">
              <a:buNone/>
              <a:defRPr/>
            </a:lvl1pPr>
          </a:lstStyle>
          <a:p>
            <a:r>
              <a:rPr lang="en-US" dirty="0"/>
              <a:t>Insert Picture</a:t>
            </a:r>
          </a:p>
        </p:txBody>
      </p:sp>
      <p:sp>
        <p:nvSpPr>
          <p:cNvPr id="3" name="Slide Number Placeholder 2">
            <a:extLst>
              <a:ext uri="{FF2B5EF4-FFF2-40B4-BE49-F238E27FC236}">
                <a16:creationId xmlns:a16="http://schemas.microsoft.com/office/drawing/2014/main" id="{830AB2A1-BB2A-45A7-8500-0DE27E05D9BF}"/>
              </a:ext>
            </a:extLst>
          </p:cNvPr>
          <p:cNvSpPr>
            <a:spLocks noGrp="1"/>
          </p:cNvSpPr>
          <p:nvPr>
            <p:ph type="sldNum" sz="quarter" idx="10"/>
          </p:nvPr>
        </p:nvSpPr>
        <p:spPr/>
        <p:txBody>
          <a:bodyPr/>
          <a:lstStyle>
            <a:lvl1pPr>
              <a:defRPr>
                <a:solidFill>
                  <a:schemeClr val="bg2"/>
                </a:solidFill>
              </a:defRPr>
            </a:lvl1pPr>
          </a:lstStyle>
          <a:p>
            <a:fld id="{D171768F-C0AC-4F32-BB3B-7868B206BFEE}" type="slidenum">
              <a:rPr lang="en-US" smtClean="0"/>
              <a:pPr/>
              <a:t>‹#›</a:t>
            </a:fld>
            <a:endParaRPr lang="en-US"/>
          </a:p>
        </p:txBody>
      </p:sp>
      <p:sp>
        <p:nvSpPr>
          <p:cNvPr id="13" name="Text Placeholder 10">
            <a:extLst>
              <a:ext uri="{FF2B5EF4-FFF2-40B4-BE49-F238E27FC236}">
                <a16:creationId xmlns:a16="http://schemas.microsoft.com/office/drawing/2014/main" id="{2FD957DC-2804-49A1-80A2-B6F269796D02}"/>
              </a:ext>
            </a:extLst>
          </p:cNvPr>
          <p:cNvSpPr>
            <a:spLocks noGrp="1"/>
          </p:cNvSpPr>
          <p:nvPr>
            <p:ph type="body" sz="quarter" idx="12" hasCustomPrompt="1"/>
          </p:nvPr>
        </p:nvSpPr>
        <p:spPr>
          <a:xfrm>
            <a:off x="709503" y="365125"/>
            <a:ext cx="4261368" cy="476250"/>
          </a:xfrm>
        </p:spPr>
        <p:txBody>
          <a:bodyPr anchor="ctr">
            <a:normAutofit/>
          </a:bodyPr>
          <a:lstStyle>
            <a:lvl1pPr marL="0" indent="0">
              <a:buNone/>
              <a:defRPr sz="2800">
                <a:solidFill>
                  <a:schemeClr val="bg2"/>
                </a:solidFill>
                <a:latin typeface="Bahnschrift" panose="020B0502040204020203" pitchFamily="34" charset="0"/>
              </a:defRPr>
            </a:lvl1pPr>
          </a:lstStyle>
          <a:p>
            <a:pPr lvl="0"/>
            <a:r>
              <a:rPr lang="en-US" dirty="0">
                <a:latin typeface="Bahnschrift" panose="020B0502040204020203" pitchFamily="34" charset="0"/>
              </a:rPr>
              <a:t>Title</a:t>
            </a:r>
            <a:endParaRPr lang="en-US" dirty="0"/>
          </a:p>
        </p:txBody>
      </p:sp>
      <p:sp>
        <p:nvSpPr>
          <p:cNvPr id="7" name="Text Placeholder 3">
            <a:extLst>
              <a:ext uri="{FF2B5EF4-FFF2-40B4-BE49-F238E27FC236}">
                <a16:creationId xmlns:a16="http://schemas.microsoft.com/office/drawing/2014/main" id="{A1CBE311-FFBC-4558-BF25-0A9206AE4EB0}"/>
              </a:ext>
            </a:extLst>
          </p:cNvPr>
          <p:cNvSpPr>
            <a:spLocks noGrp="1"/>
          </p:cNvSpPr>
          <p:nvPr>
            <p:ph type="body" sz="quarter" idx="13"/>
          </p:nvPr>
        </p:nvSpPr>
        <p:spPr>
          <a:xfrm>
            <a:off x="709095" y="1023904"/>
            <a:ext cx="4261368" cy="497525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text&#10;&#10;Description automatically generated">
            <a:extLst>
              <a:ext uri="{FF2B5EF4-FFF2-40B4-BE49-F238E27FC236}">
                <a16:creationId xmlns:a16="http://schemas.microsoft.com/office/drawing/2014/main" id="{182BD2FA-7E09-4D24-A67D-265FBD5E7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8416" y="166003"/>
            <a:ext cx="1430590" cy="345783"/>
          </a:xfrm>
          <a:prstGeom prst="rect">
            <a:avLst/>
          </a:prstGeom>
        </p:spPr>
      </p:pic>
    </p:spTree>
    <p:extLst>
      <p:ext uri="{BB962C8B-B14F-4D97-AF65-F5344CB8AC3E}">
        <p14:creationId xmlns:p14="http://schemas.microsoft.com/office/powerpoint/2010/main" val="1098887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AB2A8E-6C1D-4917-B1AE-3C1FF31467CC}"/>
              </a:ext>
            </a:extLst>
          </p:cNvPr>
          <p:cNvSpPr>
            <a:spLocks noGrp="1"/>
          </p:cNvSpPr>
          <p:nvPr>
            <p:ph type="sldNum" sz="quarter" idx="12"/>
          </p:nvPr>
        </p:nvSpPr>
        <p:spPr/>
        <p:txBody>
          <a:bodyPr/>
          <a:lstStyle/>
          <a:p>
            <a:fld id="{D171768F-C0AC-4F32-BB3B-7868B206BFEE}" type="slidenum">
              <a:rPr lang="en-US" smtClean="0"/>
              <a:t>‹#›</a:t>
            </a:fld>
            <a:endParaRPr lang="en-US"/>
          </a:p>
        </p:txBody>
      </p:sp>
      <p:sp>
        <p:nvSpPr>
          <p:cNvPr id="8" name="Footer Placeholder 4">
            <a:extLst>
              <a:ext uri="{FF2B5EF4-FFF2-40B4-BE49-F238E27FC236}">
                <a16:creationId xmlns:a16="http://schemas.microsoft.com/office/drawing/2014/main" id="{41654C81-C2F8-4D72-869B-AC242D1DFA6D}"/>
              </a:ext>
            </a:extLst>
          </p:cNvPr>
          <p:cNvSpPr>
            <a:spLocks noGrp="1"/>
          </p:cNvSpPr>
          <p:nvPr>
            <p:ph type="ftr" sz="quarter" idx="3"/>
          </p:nvPr>
        </p:nvSpPr>
        <p:spPr>
          <a:xfrm>
            <a:off x="838201"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Title 1">
            <a:extLst>
              <a:ext uri="{FF2B5EF4-FFF2-40B4-BE49-F238E27FC236}">
                <a16:creationId xmlns:a16="http://schemas.microsoft.com/office/drawing/2014/main" id="{3892F426-FD9E-4370-AE4B-E6329939DDF3}"/>
              </a:ext>
            </a:extLst>
          </p:cNvPr>
          <p:cNvSpPr>
            <a:spLocks noGrp="1"/>
          </p:cNvSpPr>
          <p:nvPr>
            <p:ph type="title"/>
          </p:nvPr>
        </p:nvSpPr>
        <p:spPr>
          <a:xfrm>
            <a:off x="838200" y="511786"/>
            <a:ext cx="10515600" cy="887205"/>
          </a:xfrm>
        </p:spPr>
        <p:txBody>
          <a:bodyPr/>
          <a:lstStyle>
            <a:lvl1pPr>
              <a:defRPr>
                <a:solidFill>
                  <a:schemeClr val="accent1"/>
                </a:solidFill>
              </a:defRPr>
            </a:lvl1pPr>
          </a:lstStyle>
          <a:p>
            <a:r>
              <a:rPr lang="en-US"/>
              <a:t>Click to edit Master title style</a:t>
            </a:r>
          </a:p>
        </p:txBody>
      </p:sp>
      <p:pic>
        <p:nvPicPr>
          <p:cNvPr id="9" name="Picture 8" descr="A picture containing text&#10;&#10;Description automatically generated">
            <a:extLst>
              <a:ext uri="{FF2B5EF4-FFF2-40B4-BE49-F238E27FC236}">
                <a16:creationId xmlns:a16="http://schemas.microsoft.com/office/drawing/2014/main" id="{B235F891-BD8A-414E-B828-29F444ACAB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68416" y="166003"/>
            <a:ext cx="1430590" cy="345783"/>
          </a:xfrm>
          <a:prstGeom prst="rect">
            <a:avLst/>
          </a:prstGeom>
        </p:spPr>
      </p:pic>
    </p:spTree>
    <p:extLst>
      <p:ext uri="{BB962C8B-B14F-4D97-AF65-F5344CB8AC3E}">
        <p14:creationId xmlns:p14="http://schemas.microsoft.com/office/powerpoint/2010/main" val="38422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11BC-2C8D-2EE0-6DD8-94782E2BD82B}"/>
              </a:ext>
            </a:extLst>
          </p:cNvPr>
          <p:cNvSpPr>
            <a:spLocks noGrp="1"/>
          </p:cNvSpPr>
          <p:nvPr>
            <p:ph type="title"/>
          </p:nvPr>
        </p:nvSpPr>
        <p:spPr>
          <a:xfrm>
            <a:off x="838200" y="496772"/>
            <a:ext cx="10515600" cy="932919"/>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12A799EF-A2BA-1746-8C0F-3952A72E29A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12BE4A4-9451-E5A3-16A5-A834381F0756}"/>
              </a:ext>
            </a:extLst>
          </p:cNvPr>
          <p:cNvSpPr>
            <a:spLocks noGrp="1"/>
          </p:cNvSpPr>
          <p:nvPr>
            <p:ph type="sldNum" sz="quarter" idx="11"/>
          </p:nvPr>
        </p:nvSpPr>
        <p:spPr/>
        <p:txBody>
          <a:bodyPr/>
          <a:lstStyle/>
          <a:p>
            <a:fld id="{EF92F057-5A4B-4BF1-AED3-51FA4158A2C5}" type="slidenum">
              <a:rPr lang="en-US" smtClean="0"/>
              <a:pPr/>
              <a:t>‹#›</a:t>
            </a:fld>
            <a:endParaRPr lang="en-US"/>
          </a:p>
        </p:txBody>
      </p:sp>
      <p:sp>
        <p:nvSpPr>
          <p:cNvPr id="5" name="Picture Placeholder 4">
            <a:extLst>
              <a:ext uri="{FF2B5EF4-FFF2-40B4-BE49-F238E27FC236}">
                <a16:creationId xmlns:a16="http://schemas.microsoft.com/office/drawing/2014/main" id="{F9CC8447-9F6E-7062-B394-7413B1714652}"/>
              </a:ext>
            </a:extLst>
          </p:cNvPr>
          <p:cNvSpPr txBox="1">
            <a:spLocks/>
          </p:cNvSpPr>
          <p:nvPr userDrawn="1"/>
        </p:nvSpPr>
        <p:spPr>
          <a:xfrm>
            <a:off x="469122" y="1630282"/>
            <a:ext cx="2191896" cy="2193598"/>
          </a:xfrm>
          <a:prstGeom prst="ellipse">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2505B"/>
                </a:solidFill>
                <a:effectLst/>
                <a:uLnTx/>
                <a:uFillTx/>
                <a:latin typeface="Arial" panose="020B0604020202020204" pitchFamily="34" charset="0"/>
                <a:ea typeface="+mn-ea"/>
                <a:cs typeface="Arial" panose="020B0604020202020204" pitchFamily="34" charset="0"/>
              </a:rPr>
              <a:t>Insert Picture</a:t>
            </a:r>
          </a:p>
        </p:txBody>
      </p:sp>
      <p:sp>
        <p:nvSpPr>
          <p:cNvPr id="6" name="Picture Placeholder 4">
            <a:extLst>
              <a:ext uri="{FF2B5EF4-FFF2-40B4-BE49-F238E27FC236}">
                <a16:creationId xmlns:a16="http://schemas.microsoft.com/office/drawing/2014/main" id="{8FD35A68-682E-26BA-8AF5-A0D7AE21FA0B}"/>
              </a:ext>
            </a:extLst>
          </p:cNvPr>
          <p:cNvSpPr txBox="1">
            <a:spLocks/>
          </p:cNvSpPr>
          <p:nvPr userDrawn="1"/>
        </p:nvSpPr>
        <p:spPr>
          <a:xfrm>
            <a:off x="3497738" y="1630282"/>
            <a:ext cx="2191896" cy="2193598"/>
          </a:xfrm>
          <a:prstGeom prst="ellipse">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2505B"/>
                </a:solidFill>
                <a:effectLst/>
                <a:uLnTx/>
                <a:uFillTx/>
                <a:latin typeface="Arial" panose="020B0604020202020204" pitchFamily="34" charset="0"/>
                <a:ea typeface="+mn-ea"/>
                <a:cs typeface="Arial" panose="020B0604020202020204" pitchFamily="34" charset="0"/>
              </a:rPr>
              <a:t>Insert Picture</a:t>
            </a:r>
          </a:p>
        </p:txBody>
      </p:sp>
      <p:sp>
        <p:nvSpPr>
          <p:cNvPr id="7" name="Picture Placeholder 4">
            <a:extLst>
              <a:ext uri="{FF2B5EF4-FFF2-40B4-BE49-F238E27FC236}">
                <a16:creationId xmlns:a16="http://schemas.microsoft.com/office/drawing/2014/main" id="{41DB44C1-FA50-7945-939E-7534B044EFEA}"/>
              </a:ext>
            </a:extLst>
          </p:cNvPr>
          <p:cNvSpPr txBox="1">
            <a:spLocks/>
          </p:cNvSpPr>
          <p:nvPr userDrawn="1"/>
        </p:nvSpPr>
        <p:spPr>
          <a:xfrm>
            <a:off x="6526354" y="1630282"/>
            <a:ext cx="2191896" cy="2193598"/>
          </a:xfrm>
          <a:prstGeom prst="ellipse">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2505B"/>
                </a:solidFill>
                <a:effectLst/>
                <a:uLnTx/>
                <a:uFillTx/>
                <a:latin typeface="Arial" panose="020B0604020202020204" pitchFamily="34" charset="0"/>
                <a:ea typeface="+mn-ea"/>
                <a:cs typeface="Arial" panose="020B0604020202020204" pitchFamily="34" charset="0"/>
              </a:rPr>
              <a:t>Insert Picture</a:t>
            </a:r>
          </a:p>
        </p:txBody>
      </p:sp>
      <p:sp>
        <p:nvSpPr>
          <p:cNvPr id="8" name="Picture Placeholder 4">
            <a:extLst>
              <a:ext uri="{FF2B5EF4-FFF2-40B4-BE49-F238E27FC236}">
                <a16:creationId xmlns:a16="http://schemas.microsoft.com/office/drawing/2014/main" id="{16394A14-7000-19F7-AE86-68B6C6E1BEDE}"/>
              </a:ext>
            </a:extLst>
          </p:cNvPr>
          <p:cNvSpPr txBox="1">
            <a:spLocks/>
          </p:cNvSpPr>
          <p:nvPr userDrawn="1"/>
        </p:nvSpPr>
        <p:spPr>
          <a:xfrm>
            <a:off x="9554970" y="1630282"/>
            <a:ext cx="2191896" cy="2193598"/>
          </a:xfrm>
          <a:prstGeom prst="ellipse">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2505B"/>
                </a:solidFill>
                <a:effectLst/>
                <a:uLnTx/>
                <a:uFillTx/>
                <a:latin typeface="Arial" panose="020B0604020202020204" pitchFamily="34" charset="0"/>
                <a:ea typeface="+mn-ea"/>
                <a:cs typeface="Arial" panose="020B0604020202020204" pitchFamily="34" charset="0"/>
              </a:rPr>
              <a:t>Insert Picture</a:t>
            </a:r>
          </a:p>
        </p:txBody>
      </p:sp>
      <p:sp>
        <p:nvSpPr>
          <p:cNvPr id="9" name="Oval 8">
            <a:extLst>
              <a:ext uri="{FF2B5EF4-FFF2-40B4-BE49-F238E27FC236}">
                <a16:creationId xmlns:a16="http://schemas.microsoft.com/office/drawing/2014/main" id="{EF5326C8-34BD-B467-102F-7B3B76BA34A0}"/>
              </a:ext>
            </a:extLst>
          </p:cNvPr>
          <p:cNvSpPr/>
          <p:nvPr userDrawn="1"/>
        </p:nvSpPr>
        <p:spPr>
          <a:xfrm>
            <a:off x="334544" y="1496555"/>
            <a:ext cx="2461052" cy="2461052"/>
          </a:xfrm>
          <a:prstGeom prst="ellipse">
            <a:avLst/>
          </a:prstGeom>
          <a:noFill/>
          <a:ln w="28575" cap="flat" cmpd="sng" algn="ctr">
            <a:solidFill>
              <a:srgbClr val="0054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AD3B630-0069-B661-CE7A-822A2B0B0EFF}"/>
              </a:ext>
            </a:extLst>
          </p:cNvPr>
          <p:cNvSpPr/>
          <p:nvPr userDrawn="1"/>
        </p:nvSpPr>
        <p:spPr>
          <a:xfrm>
            <a:off x="3363160" y="1496555"/>
            <a:ext cx="2461052" cy="2461052"/>
          </a:xfrm>
          <a:prstGeom prst="ellipse">
            <a:avLst/>
          </a:prstGeom>
          <a:noFill/>
          <a:ln w="28575" cap="flat" cmpd="sng" algn="ctr">
            <a:solidFill>
              <a:srgbClr val="84A5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30D12E7-AAA9-765E-BBCE-3F31CA823CFB}"/>
              </a:ext>
            </a:extLst>
          </p:cNvPr>
          <p:cNvSpPr/>
          <p:nvPr userDrawn="1"/>
        </p:nvSpPr>
        <p:spPr>
          <a:xfrm>
            <a:off x="6391776" y="1496555"/>
            <a:ext cx="2461052" cy="2461052"/>
          </a:xfrm>
          <a:prstGeom prst="ellipse">
            <a:avLst/>
          </a:prstGeom>
          <a:noFill/>
          <a:ln w="28575" cap="flat" cmpd="sng" algn="ctr">
            <a:solidFill>
              <a:srgbClr val="3978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64B60D3-27F7-80C4-8D42-8EDA5319A64D}"/>
              </a:ext>
            </a:extLst>
          </p:cNvPr>
          <p:cNvSpPr/>
          <p:nvPr userDrawn="1"/>
        </p:nvSpPr>
        <p:spPr>
          <a:xfrm>
            <a:off x="9420392" y="1496555"/>
            <a:ext cx="2461052" cy="2461052"/>
          </a:xfrm>
          <a:prstGeom prst="ellipse">
            <a:avLst/>
          </a:prstGeom>
          <a:noFill/>
          <a:ln w="28575" cap="flat" cmpd="sng" algn="ctr">
            <a:solidFill>
              <a:srgbClr val="102E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98F9D541-7F9E-DD4E-79A0-9424A179D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8467" y="186053"/>
            <a:ext cx="1510615" cy="365125"/>
          </a:xfrm>
          <a:prstGeom prst="rect">
            <a:avLst/>
          </a:prstGeom>
        </p:spPr>
      </p:pic>
      <p:sp>
        <p:nvSpPr>
          <p:cNvPr id="22" name="Text Placeholder 13">
            <a:extLst>
              <a:ext uri="{FF2B5EF4-FFF2-40B4-BE49-F238E27FC236}">
                <a16:creationId xmlns:a16="http://schemas.microsoft.com/office/drawing/2014/main" id="{ED6F5E90-EA26-8853-8482-43CC2CD71222}"/>
              </a:ext>
            </a:extLst>
          </p:cNvPr>
          <p:cNvSpPr>
            <a:spLocks noGrp="1"/>
          </p:cNvSpPr>
          <p:nvPr>
            <p:ph type="body" sz="quarter" idx="17"/>
          </p:nvPr>
        </p:nvSpPr>
        <p:spPr>
          <a:xfrm>
            <a:off x="469122" y="4156118"/>
            <a:ext cx="2191896" cy="465388"/>
          </a:xfrm>
        </p:spPr>
        <p:txBody>
          <a:bodyPr anchor="ctr">
            <a:normAutofit/>
          </a:bodyPr>
          <a:lstStyle>
            <a:lvl1pPr marL="0" indent="0" algn="ctr">
              <a:buNone/>
              <a:defRPr sz="1600">
                <a:solidFill>
                  <a:srgbClr val="0054A4"/>
                </a:solidFill>
                <a:latin typeface="+mn-lt"/>
              </a:defRPr>
            </a:lvl1pPr>
          </a:lstStyle>
          <a:p>
            <a:pPr lvl="0"/>
            <a:endParaRPr lang="en-US"/>
          </a:p>
        </p:txBody>
      </p:sp>
      <p:sp>
        <p:nvSpPr>
          <p:cNvPr id="23" name="Text Placeholder 13">
            <a:extLst>
              <a:ext uri="{FF2B5EF4-FFF2-40B4-BE49-F238E27FC236}">
                <a16:creationId xmlns:a16="http://schemas.microsoft.com/office/drawing/2014/main" id="{9920DD1C-1603-E6D0-B47E-0B4A30B72562}"/>
              </a:ext>
            </a:extLst>
          </p:cNvPr>
          <p:cNvSpPr>
            <a:spLocks noGrp="1"/>
          </p:cNvSpPr>
          <p:nvPr>
            <p:ph type="body" sz="quarter" idx="18"/>
          </p:nvPr>
        </p:nvSpPr>
        <p:spPr>
          <a:xfrm>
            <a:off x="469122" y="4731212"/>
            <a:ext cx="2191896" cy="1625138"/>
          </a:xfrm>
        </p:spPr>
        <p:txBody>
          <a:bodyPr>
            <a:normAutofit/>
          </a:bodyPr>
          <a:lstStyle>
            <a:lvl1pPr marL="171450" indent="-171450">
              <a:buFont typeface="Arial" panose="020B0604020202020204" pitchFamily="34" charset="0"/>
              <a:buChar char="•"/>
              <a:defRPr sz="1200">
                <a:solidFill>
                  <a:srgbClr val="42505B"/>
                </a:solidFill>
                <a:latin typeface="Arial" panose="020B0604020202020204" pitchFamily="34" charset="0"/>
                <a:cs typeface="Arial" panose="020B0604020202020204" pitchFamily="34" charset="0"/>
              </a:defRPr>
            </a:lvl1pPr>
          </a:lstStyle>
          <a:p>
            <a:pPr lvl="0"/>
            <a:endParaRPr lang="en-US"/>
          </a:p>
        </p:txBody>
      </p:sp>
      <p:sp>
        <p:nvSpPr>
          <p:cNvPr id="24" name="Text Placeholder 13">
            <a:extLst>
              <a:ext uri="{FF2B5EF4-FFF2-40B4-BE49-F238E27FC236}">
                <a16:creationId xmlns:a16="http://schemas.microsoft.com/office/drawing/2014/main" id="{D4918388-9654-3A34-3E9A-9D71A5627FF5}"/>
              </a:ext>
            </a:extLst>
          </p:cNvPr>
          <p:cNvSpPr>
            <a:spLocks noGrp="1"/>
          </p:cNvSpPr>
          <p:nvPr>
            <p:ph type="body" sz="quarter" idx="19"/>
          </p:nvPr>
        </p:nvSpPr>
        <p:spPr>
          <a:xfrm>
            <a:off x="3497738" y="4156118"/>
            <a:ext cx="2191896" cy="465388"/>
          </a:xfrm>
        </p:spPr>
        <p:txBody>
          <a:bodyPr anchor="ctr">
            <a:normAutofit/>
          </a:bodyPr>
          <a:lstStyle>
            <a:lvl1pPr marL="0" indent="0" algn="ctr">
              <a:buNone/>
              <a:defRPr sz="1600">
                <a:solidFill>
                  <a:srgbClr val="84A599"/>
                </a:solidFill>
                <a:latin typeface="+mn-lt"/>
              </a:defRPr>
            </a:lvl1pPr>
          </a:lstStyle>
          <a:p>
            <a:pPr lvl="0"/>
            <a:endParaRPr lang="en-US"/>
          </a:p>
        </p:txBody>
      </p:sp>
      <p:sp>
        <p:nvSpPr>
          <p:cNvPr id="25" name="Text Placeholder 13">
            <a:extLst>
              <a:ext uri="{FF2B5EF4-FFF2-40B4-BE49-F238E27FC236}">
                <a16:creationId xmlns:a16="http://schemas.microsoft.com/office/drawing/2014/main" id="{BE599BC8-3949-3421-E410-9EA7AF700E43}"/>
              </a:ext>
            </a:extLst>
          </p:cNvPr>
          <p:cNvSpPr>
            <a:spLocks noGrp="1"/>
          </p:cNvSpPr>
          <p:nvPr>
            <p:ph type="body" sz="quarter" idx="20"/>
          </p:nvPr>
        </p:nvSpPr>
        <p:spPr>
          <a:xfrm>
            <a:off x="3497738" y="4731212"/>
            <a:ext cx="2191896" cy="1625138"/>
          </a:xfrm>
        </p:spPr>
        <p:txBody>
          <a:bodyPr>
            <a:normAutofit/>
          </a:bodyPr>
          <a:lstStyle>
            <a:lvl1pPr marL="171450" indent="-171450">
              <a:buFont typeface="Arial" panose="020B0604020202020204" pitchFamily="34" charset="0"/>
              <a:buChar char="•"/>
              <a:defRPr sz="1200">
                <a:solidFill>
                  <a:srgbClr val="42505B"/>
                </a:solidFill>
                <a:latin typeface="Arial" panose="020B0604020202020204" pitchFamily="34" charset="0"/>
                <a:cs typeface="Arial" panose="020B0604020202020204" pitchFamily="34" charset="0"/>
              </a:defRPr>
            </a:lvl1pPr>
          </a:lstStyle>
          <a:p>
            <a:pPr lvl="0"/>
            <a:endParaRPr lang="en-US"/>
          </a:p>
        </p:txBody>
      </p:sp>
      <p:sp>
        <p:nvSpPr>
          <p:cNvPr id="26" name="Text Placeholder 13">
            <a:extLst>
              <a:ext uri="{FF2B5EF4-FFF2-40B4-BE49-F238E27FC236}">
                <a16:creationId xmlns:a16="http://schemas.microsoft.com/office/drawing/2014/main" id="{0D2E8686-0FED-C661-C052-0C84A03DB4E3}"/>
              </a:ext>
            </a:extLst>
          </p:cNvPr>
          <p:cNvSpPr>
            <a:spLocks noGrp="1"/>
          </p:cNvSpPr>
          <p:nvPr>
            <p:ph type="body" sz="quarter" idx="21"/>
          </p:nvPr>
        </p:nvSpPr>
        <p:spPr>
          <a:xfrm>
            <a:off x="6526354" y="4156118"/>
            <a:ext cx="2191896" cy="465388"/>
          </a:xfrm>
        </p:spPr>
        <p:txBody>
          <a:bodyPr anchor="ctr">
            <a:normAutofit/>
          </a:bodyPr>
          <a:lstStyle>
            <a:lvl1pPr marL="0" indent="0" algn="ctr">
              <a:buNone/>
              <a:defRPr sz="1600">
                <a:solidFill>
                  <a:srgbClr val="6898B5"/>
                </a:solidFill>
                <a:latin typeface="+mn-lt"/>
              </a:defRPr>
            </a:lvl1pPr>
          </a:lstStyle>
          <a:p>
            <a:pPr lvl="0"/>
            <a:endParaRPr lang="en-US"/>
          </a:p>
        </p:txBody>
      </p:sp>
      <p:sp>
        <p:nvSpPr>
          <p:cNvPr id="27" name="Text Placeholder 13">
            <a:extLst>
              <a:ext uri="{FF2B5EF4-FFF2-40B4-BE49-F238E27FC236}">
                <a16:creationId xmlns:a16="http://schemas.microsoft.com/office/drawing/2014/main" id="{84FB58EF-EE0A-DD86-99C2-C1B4DE3762AE}"/>
              </a:ext>
            </a:extLst>
          </p:cNvPr>
          <p:cNvSpPr>
            <a:spLocks noGrp="1"/>
          </p:cNvSpPr>
          <p:nvPr>
            <p:ph type="body" sz="quarter" idx="22"/>
          </p:nvPr>
        </p:nvSpPr>
        <p:spPr>
          <a:xfrm>
            <a:off x="6526354" y="4731212"/>
            <a:ext cx="2191896" cy="1625138"/>
          </a:xfrm>
        </p:spPr>
        <p:txBody>
          <a:bodyPr>
            <a:normAutofit/>
          </a:bodyPr>
          <a:lstStyle>
            <a:lvl1pPr marL="171450" indent="-171450">
              <a:buFont typeface="Arial" panose="020B0604020202020204" pitchFamily="34" charset="0"/>
              <a:buChar char="•"/>
              <a:defRPr sz="1200">
                <a:solidFill>
                  <a:srgbClr val="42505B"/>
                </a:solidFill>
                <a:latin typeface="Arial" panose="020B0604020202020204" pitchFamily="34" charset="0"/>
                <a:cs typeface="Arial" panose="020B0604020202020204" pitchFamily="34" charset="0"/>
              </a:defRPr>
            </a:lvl1pPr>
          </a:lstStyle>
          <a:p>
            <a:pPr lvl="0"/>
            <a:endParaRPr lang="en-US"/>
          </a:p>
        </p:txBody>
      </p:sp>
      <p:sp>
        <p:nvSpPr>
          <p:cNvPr id="28" name="Text Placeholder 13">
            <a:extLst>
              <a:ext uri="{FF2B5EF4-FFF2-40B4-BE49-F238E27FC236}">
                <a16:creationId xmlns:a16="http://schemas.microsoft.com/office/drawing/2014/main" id="{8EB217B4-3613-3A26-D871-F1DF306E0163}"/>
              </a:ext>
            </a:extLst>
          </p:cNvPr>
          <p:cNvSpPr>
            <a:spLocks noGrp="1"/>
          </p:cNvSpPr>
          <p:nvPr>
            <p:ph type="body" sz="quarter" idx="23"/>
          </p:nvPr>
        </p:nvSpPr>
        <p:spPr>
          <a:xfrm>
            <a:off x="9554970" y="4156118"/>
            <a:ext cx="2191896" cy="465388"/>
          </a:xfrm>
        </p:spPr>
        <p:txBody>
          <a:bodyPr anchor="ctr">
            <a:normAutofit/>
          </a:bodyPr>
          <a:lstStyle>
            <a:lvl1pPr marL="0" indent="0" algn="ctr">
              <a:buNone/>
              <a:defRPr sz="1600">
                <a:solidFill>
                  <a:srgbClr val="102E50"/>
                </a:solidFill>
                <a:latin typeface="+mn-lt"/>
              </a:defRPr>
            </a:lvl1pPr>
          </a:lstStyle>
          <a:p>
            <a:pPr lvl="0"/>
            <a:endParaRPr lang="en-US"/>
          </a:p>
        </p:txBody>
      </p:sp>
      <p:sp>
        <p:nvSpPr>
          <p:cNvPr id="29" name="Text Placeholder 13">
            <a:extLst>
              <a:ext uri="{FF2B5EF4-FFF2-40B4-BE49-F238E27FC236}">
                <a16:creationId xmlns:a16="http://schemas.microsoft.com/office/drawing/2014/main" id="{BFA30D1C-D743-79A8-3C3D-34E7E162D3E0}"/>
              </a:ext>
            </a:extLst>
          </p:cNvPr>
          <p:cNvSpPr>
            <a:spLocks noGrp="1"/>
          </p:cNvSpPr>
          <p:nvPr>
            <p:ph type="body" sz="quarter" idx="24"/>
          </p:nvPr>
        </p:nvSpPr>
        <p:spPr>
          <a:xfrm>
            <a:off x="9554970" y="4731212"/>
            <a:ext cx="2191896" cy="1625138"/>
          </a:xfrm>
        </p:spPr>
        <p:txBody>
          <a:bodyPr>
            <a:normAutofit/>
          </a:bodyPr>
          <a:lstStyle>
            <a:lvl1pPr marL="171450" indent="-171450">
              <a:buFont typeface="Arial" panose="020B0604020202020204" pitchFamily="34" charset="0"/>
              <a:buChar char="•"/>
              <a:defRPr sz="1200">
                <a:solidFill>
                  <a:srgbClr val="42505B"/>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22353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EA3612F-E1B6-4ADA-A93F-EF8FBD0540F3}"/>
              </a:ext>
            </a:extLst>
          </p:cNvPr>
          <p:cNvSpPr/>
          <p:nvPr userDrawn="1"/>
        </p:nvSpPr>
        <p:spPr>
          <a:xfrm>
            <a:off x="6390167" y="327259"/>
            <a:ext cx="5478784" cy="6203482"/>
          </a:xfrm>
          <a:prstGeom prst="rect">
            <a:avLst/>
          </a:prstGeom>
          <a:solidFill>
            <a:schemeClr val="bg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C722B41-31EB-4BE5-925F-F9E3A4BB080E}"/>
              </a:ext>
            </a:extLst>
          </p:cNvPr>
          <p:cNvSpPr>
            <a:spLocks noGrp="1"/>
          </p:cNvSpPr>
          <p:nvPr>
            <p:ph type="sldNum" sz="quarter" idx="12"/>
          </p:nvPr>
        </p:nvSpPr>
        <p:spPr/>
        <p:txBody>
          <a:bodyPr/>
          <a:lstStyle/>
          <a:p>
            <a:fld id="{D171768F-C0AC-4F32-BB3B-7868B206BFEE}" type="slidenum">
              <a:rPr lang="en-US" smtClean="0"/>
              <a:t>‹#›</a:t>
            </a:fld>
            <a:endParaRPr lang="en-US"/>
          </a:p>
        </p:txBody>
      </p:sp>
      <p:sp>
        <p:nvSpPr>
          <p:cNvPr id="136" name="Text Placeholder 13">
            <a:extLst>
              <a:ext uri="{FF2B5EF4-FFF2-40B4-BE49-F238E27FC236}">
                <a16:creationId xmlns:a16="http://schemas.microsoft.com/office/drawing/2014/main" id="{929D017E-641F-41B9-A941-B1A106752916}"/>
              </a:ext>
            </a:extLst>
          </p:cNvPr>
          <p:cNvSpPr>
            <a:spLocks noGrp="1"/>
          </p:cNvSpPr>
          <p:nvPr>
            <p:ph type="body" sz="quarter" idx="13" hasCustomPrompt="1"/>
          </p:nvPr>
        </p:nvSpPr>
        <p:spPr>
          <a:xfrm>
            <a:off x="6544302" y="5768147"/>
            <a:ext cx="5170514" cy="506664"/>
          </a:xfrm>
          <a:noFill/>
        </p:spPr>
        <p:txBody>
          <a:bodyPr anchor="ctr"/>
          <a:lstStyle>
            <a:lvl1pPr marL="0" indent="0" algn="ctr">
              <a:buNone/>
              <a:defRPr>
                <a:solidFill>
                  <a:schemeClr val="accent4"/>
                </a:solidFill>
              </a:defRPr>
            </a:lvl1pPr>
          </a:lstStyle>
          <a:p>
            <a:pPr lvl="0"/>
            <a:r>
              <a:rPr lang="en-US"/>
              <a:t>Title Text</a:t>
            </a:r>
          </a:p>
        </p:txBody>
      </p:sp>
      <p:sp>
        <p:nvSpPr>
          <p:cNvPr id="2" name="TextBox 1">
            <a:extLst>
              <a:ext uri="{FF2B5EF4-FFF2-40B4-BE49-F238E27FC236}">
                <a16:creationId xmlns:a16="http://schemas.microsoft.com/office/drawing/2014/main" id="{CFE5E096-589D-4909-8745-CA90080CCF2B}"/>
              </a:ext>
            </a:extLst>
          </p:cNvPr>
          <p:cNvSpPr txBox="1"/>
          <p:nvPr userDrawn="1"/>
        </p:nvSpPr>
        <p:spPr>
          <a:xfrm>
            <a:off x="6524754" y="2430367"/>
            <a:ext cx="5271830" cy="323165"/>
          </a:xfrm>
          <a:prstGeom prst="rect">
            <a:avLst/>
          </a:prstGeom>
          <a:noFill/>
        </p:spPr>
        <p:txBody>
          <a:bodyPr wrap="square" rtlCol="0">
            <a:spAutoFit/>
          </a:bodyPr>
          <a:lstStyle/>
          <a:p>
            <a:pPr algn="ctr"/>
            <a:r>
              <a:rPr lang="en-US" sz="1500">
                <a:solidFill>
                  <a:schemeClr val="accent5"/>
                </a:solidFill>
                <a:latin typeface="Arial" panose="020B0604020202020204" pitchFamily="34" charset="0"/>
                <a:cs typeface="Arial" panose="020B0604020202020204" pitchFamily="34" charset="0"/>
              </a:rPr>
              <a:t>Sustainable Materials Management to Protect Tomorrow</a:t>
            </a:r>
          </a:p>
        </p:txBody>
      </p:sp>
      <p:pic>
        <p:nvPicPr>
          <p:cNvPr id="12" name="Picture 11" descr="A picture containing logo&#10;&#10;Description automatically generated">
            <a:extLst>
              <a:ext uri="{FF2B5EF4-FFF2-40B4-BE49-F238E27FC236}">
                <a16:creationId xmlns:a16="http://schemas.microsoft.com/office/drawing/2014/main" id="{A6062E98-E996-4C4A-A5B0-710BE0D1F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661" y="1172254"/>
            <a:ext cx="4675797" cy="1124559"/>
          </a:xfrm>
          <a:prstGeom prst="rect">
            <a:avLst/>
          </a:prstGeom>
        </p:spPr>
      </p:pic>
      <p:pic>
        <p:nvPicPr>
          <p:cNvPr id="4" name="Picture 3" descr="A picture containing person, watching&#10;&#10;Description automatically generated">
            <a:extLst>
              <a:ext uri="{FF2B5EF4-FFF2-40B4-BE49-F238E27FC236}">
                <a16:creationId xmlns:a16="http://schemas.microsoft.com/office/drawing/2014/main" id="{56E8C038-CFC9-4459-BE30-7276E229358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Tree>
    <p:extLst>
      <p:ext uri="{BB962C8B-B14F-4D97-AF65-F5344CB8AC3E}">
        <p14:creationId xmlns:p14="http://schemas.microsoft.com/office/powerpoint/2010/main" val="17527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Graphic-Info_1">
    <p:spTree>
      <p:nvGrpSpPr>
        <p:cNvPr id="1" name=""/>
        <p:cNvGrpSpPr/>
        <p:nvPr/>
      </p:nvGrpSpPr>
      <p:grpSpPr>
        <a:xfrm>
          <a:off x="0" y="0"/>
          <a:ext cx="0" cy="0"/>
          <a:chOff x="0" y="0"/>
          <a:chExt cx="0" cy="0"/>
        </a:xfrm>
      </p:grpSpPr>
      <p:pic>
        <p:nvPicPr>
          <p:cNvPr id="7" name="Picture 6" descr="A picture containing mountain, nature, outdoor, background&#10;&#10;Description automatically generated">
            <a:extLst>
              <a:ext uri="{FF2B5EF4-FFF2-40B4-BE49-F238E27FC236}">
                <a16:creationId xmlns:a16="http://schemas.microsoft.com/office/drawing/2014/main" id="{2D0A0304-030C-9748-A11E-8713922062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168" cy="2996297"/>
          </a:xfrm>
          <a:prstGeom prst="rect">
            <a:avLst/>
          </a:prstGeom>
        </p:spPr>
      </p:pic>
      <p:sp>
        <p:nvSpPr>
          <p:cNvPr id="9" name="Rectangle 8">
            <a:extLst>
              <a:ext uri="{FF2B5EF4-FFF2-40B4-BE49-F238E27FC236}">
                <a16:creationId xmlns:a16="http://schemas.microsoft.com/office/drawing/2014/main" id="{85F3ECC2-A649-FD7E-4969-7DE843BC30EF}"/>
              </a:ext>
            </a:extLst>
          </p:cNvPr>
          <p:cNvSpPr/>
          <p:nvPr userDrawn="1"/>
        </p:nvSpPr>
        <p:spPr>
          <a:xfrm>
            <a:off x="-10542" y="-5448"/>
            <a:ext cx="12192000" cy="2996297"/>
          </a:xfrm>
          <a:prstGeom prst="rect">
            <a:avLst/>
          </a:prstGeom>
          <a:solidFill>
            <a:srgbClr val="102E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59E2393-9997-4279-A25E-A77393C4B3BB}"/>
              </a:ext>
            </a:extLst>
          </p:cNvPr>
          <p:cNvSpPr>
            <a:spLocks noGrp="1"/>
          </p:cNvSpPr>
          <p:nvPr>
            <p:ph type="sldNum" sz="quarter" idx="10"/>
          </p:nvPr>
        </p:nvSpPr>
        <p:spPr/>
        <p:txBody>
          <a:bodyPr/>
          <a:lstStyle/>
          <a:p>
            <a:fld id="{D171768F-C0AC-4F32-BB3B-7868B206BFEE}" type="slidenum">
              <a:rPr lang="en-US" smtClean="0"/>
              <a:pPr/>
              <a:t>‹#›</a:t>
            </a:fld>
            <a:endParaRPr lang="en-US"/>
          </a:p>
        </p:txBody>
      </p:sp>
      <p:pic>
        <p:nvPicPr>
          <p:cNvPr id="4" name="Picture 3" descr="A picture containing logo&#10;&#10;Description automatically generated">
            <a:extLst>
              <a:ext uri="{FF2B5EF4-FFF2-40B4-BE49-F238E27FC236}">
                <a16:creationId xmlns:a16="http://schemas.microsoft.com/office/drawing/2014/main" id="{61DA56FF-90C4-F754-2ACA-094AAE43853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68416" y="164610"/>
            <a:ext cx="1435288" cy="348570"/>
          </a:xfrm>
          <a:prstGeom prst="rect">
            <a:avLst/>
          </a:prstGeom>
        </p:spPr>
      </p:pic>
    </p:spTree>
    <p:extLst>
      <p:ext uri="{BB962C8B-B14F-4D97-AF65-F5344CB8AC3E}">
        <p14:creationId xmlns:p14="http://schemas.microsoft.com/office/powerpoint/2010/main" val="81366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aphic-Info_4">
    <p:bg>
      <p:bgRef idx="1001">
        <a:schemeClr val="bg2"/>
      </p:bgRef>
    </p:bg>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8898481C-2BD9-4108-B34D-ACB471B051E4}"/>
              </a:ext>
            </a:extLst>
          </p:cNvPr>
          <p:cNvSpPr/>
          <p:nvPr userDrawn="1"/>
        </p:nvSpPr>
        <p:spPr>
          <a:xfrm>
            <a:off x="5557421" y="-91440"/>
            <a:ext cx="6777835" cy="3550334"/>
          </a:xfrm>
          <a:custGeom>
            <a:avLst/>
            <a:gdLst>
              <a:gd name="connsiteX0" fmla="*/ 0 w 7782078"/>
              <a:gd name="connsiteY0" fmla="*/ 3458894 h 3458894"/>
              <a:gd name="connsiteX1" fmla="*/ 1203073 w 7782078"/>
              <a:gd name="connsiteY1" fmla="*/ 0 h 3458894"/>
              <a:gd name="connsiteX2" fmla="*/ 7782078 w 7782078"/>
              <a:gd name="connsiteY2" fmla="*/ 0 h 3458894"/>
              <a:gd name="connsiteX3" fmla="*/ 6579005 w 7782078"/>
              <a:gd name="connsiteY3" fmla="*/ 3458894 h 3458894"/>
              <a:gd name="connsiteX4" fmla="*/ 0 w 7782078"/>
              <a:gd name="connsiteY4" fmla="*/ 3458894 h 3458894"/>
              <a:gd name="connsiteX0" fmla="*/ 0 w 6639078"/>
              <a:gd name="connsiteY0" fmla="*/ 3458894 h 3458894"/>
              <a:gd name="connsiteX1" fmla="*/ 1203073 w 6639078"/>
              <a:gd name="connsiteY1" fmla="*/ 0 h 3458894"/>
              <a:gd name="connsiteX2" fmla="*/ 6639078 w 6639078"/>
              <a:gd name="connsiteY2" fmla="*/ 0 h 3458894"/>
              <a:gd name="connsiteX3" fmla="*/ 6579005 w 6639078"/>
              <a:gd name="connsiteY3" fmla="*/ 3458894 h 3458894"/>
              <a:gd name="connsiteX4" fmla="*/ 0 w 6639078"/>
              <a:gd name="connsiteY4" fmla="*/ 3458894 h 345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078" h="3458894">
                <a:moveTo>
                  <a:pt x="0" y="3458894"/>
                </a:moveTo>
                <a:lnTo>
                  <a:pt x="1203073" y="0"/>
                </a:lnTo>
                <a:lnTo>
                  <a:pt x="6639078" y="0"/>
                </a:lnTo>
                <a:lnTo>
                  <a:pt x="6579005" y="3458894"/>
                </a:lnTo>
                <a:lnTo>
                  <a:pt x="0" y="345889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B8888-DF2D-4169-A0D8-A641A3F2A0CB}"/>
              </a:ext>
            </a:extLst>
          </p:cNvPr>
          <p:cNvSpPr>
            <a:spLocks noGrp="1"/>
          </p:cNvSpPr>
          <p:nvPr>
            <p:ph type="title"/>
          </p:nvPr>
        </p:nvSpPr>
        <p:spPr>
          <a:xfrm>
            <a:off x="7395586" y="1038363"/>
            <a:ext cx="4290648" cy="1325563"/>
          </a:xfrm>
        </p:spPr>
        <p:txBody>
          <a:bodyPr>
            <a:normAutofit/>
          </a:bodyPr>
          <a:lstStyle>
            <a:lvl1pPr>
              <a:defRPr sz="3200">
                <a:solidFill>
                  <a:schemeClr val="bg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98B937E-7672-4CA7-950F-13B11F036C39}"/>
              </a:ext>
            </a:extLst>
          </p:cNvPr>
          <p:cNvSpPr>
            <a:spLocks noGrp="1"/>
          </p:cNvSpPr>
          <p:nvPr>
            <p:ph type="sldNum" sz="quarter" idx="10"/>
          </p:nvPr>
        </p:nvSpPr>
        <p:spPr/>
        <p:txBody>
          <a:bodyPr/>
          <a:lstStyle/>
          <a:p>
            <a:fld id="{D171768F-C0AC-4F32-BB3B-7868B206BFEE}" type="slidenum">
              <a:rPr lang="en-US" smtClean="0"/>
              <a:pPr/>
              <a:t>‹#›</a:t>
            </a:fld>
            <a:endParaRPr lang="en-US"/>
          </a:p>
        </p:txBody>
      </p:sp>
      <p:sp>
        <p:nvSpPr>
          <p:cNvPr id="7" name="Picture Placeholder 6">
            <a:extLst>
              <a:ext uri="{FF2B5EF4-FFF2-40B4-BE49-F238E27FC236}">
                <a16:creationId xmlns:a16="http://schemas.microsoft.com/office/drawing/2014/main" id="{A75B38A5-D345-47E5-91EC-F0892D20FBF8}"/>
              </a:ext>
            </a:extLst>
          </p:cNvPr>
          <p:cNvSpPr>
            <a:spLocks noGrp="1"/>
          </p:cNvSpPr>
          <p:nvPr>
            <p:ph type="pic" sz="quarter" idx="13"/>
          </p:nvPr>
        </p:nvSpPr>
        <p:spPr>
          <a:xfrm>
            <a:off x="-1344168" y="-91440"/>
            <a:ext cx="7976918" cy="3550334"/>
          </a:xfrm>
          <a:prstGeom prst="parallelogram">
            <a:avLst>
              <a:gd name="adj" fmla="val 35873"/>
            </a:avLst>
          </a:prstGeom>
        </p:spPr>
        <p:txBody>
          <a:bodyPr/>
          <a:lstStyle/>
          <a:p>
            <a:endParaRPr lang="en-US"/>
          </a:p>
        </p:txBody>
      </p:sp>
      <p:sp>
        <p:nvSpPr>
          <p:cNvPr id="11" name="Text Placeholder 10">
            <a:extLst>
              <a:ext uri="{FF2B5EF4-FFF2-40B4-BE49-F238E27FC236}">
                <a16:creationId xmlns:a16="http://schemas.microsoft.com/office/drawing/2014/main" id="{524D045A-A5EE-4539-BC25-1C027D073A0E}"/>
              </a:ext>
            </a:extLst>
          </p:cNvPr>
          <p:cNvSpPr>
            <a:spLocks noGrp="1"/>
          </p:cNvSpPr>
          <p:nvPr>
            <p:ph type="body" sz="quarter" idx="14"/>
          </p:nvPr>
        </p:nvSpPr>
        <p:spPr>
          <a:xfrm>
            <a:off x="475456" y="3827194"/>
            <a:ext cx="11241088" cy="215265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9A014B95-5163-400C-A681-0A90A7DEEB34}"/>
              </a:ext>
            </a:extLst>
          </p:cNvPr>
          <p:cNvSpPr>
            <a:spLocks noGrp="1"/>
          </p:cNvSpPr>
          <p:nvPr>
            <p:ph type="ftr" sz="quarter" idx="3"/>
          </p:nvPr>
        </p:nvSpPr>
        <p:spPr>
          <a:xfrm>
            <a:off x="838201"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pic>
        <p:nvPicPr>
          <p:cNvPr id="13" name="Picture 12" descr="A picture containing text&#10;&#10;Description automatically generated">
            <a:extLst>
              <a:ext uri="{FF2B5EF4-FFF2-40B4-BE49-F238E27FC236}">
                <a16:creationId xmlns:a16="http://schemas.microsoft.com/office/drawing/2014/main" id="{839080DE-037F-42D9-AE8E-2F9F4C8E5F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3114" y="6366019"/>
            <a:ext cx="1430590" cy="345783"/>
          </a:xfrm>
          <a:prstGeom prst="rect">
            <a:avLst/>
          </a:prstGeom>
        </p:spPr>
      </p:pic>
    </p:spTree>
    <p:extLst>
      <p:ext uri="{BB962C8B-B14F-4D97-AF65-F5344CB8AC3E}">
        <p14:creationId xmlns:p14="http://schemas.microsoft.com/office/powerpoint/2010/main" val="893642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3B6B-886C-3EDF-0412-9AAD88D384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A6A29-3293-2C6A-DD88-302C34216F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9696E-BAC2-B9E7-A86A-AF8C0A4805F2}"/>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5" name="Footer Placeholder 4">
            <a:extLst>
              <a:ext uri="{FF2B5EF4-FFF2-40B4-BE49-F238E27FC236}">
                <a16:creationId xmlns:a16="http://schemas.microsoft.com/office/drawing/2014/main" id="{94886C65-B24C-3A1B-E83F-F08F01478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1C861-F118-416A-D220-14B728B3605F}"/>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1112199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Only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2D0B0-7D5A-408C-9D06-AA9B63F0DBD8}"/>
              </a:ext>
            </a:extLst>
          </p:cNvPr>
          <p:cNvSpPr/>
          <p:nvPr userDrawn="1"/>
        </p:nvSpPr>
        <p:spPr>
          <a:xfrm>
            <a:off x="0" y="365124"/>
            <a:ext cx="12192000" cy="981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FB37EBF3-90ED-4147-8290-35EC408CF38A}"/>
              </a:ext>
            </a:extLst>
          </p:cNvPr>
          <p:cNvSpPr>
            <a:spLocks noGrp="1"/>
          </p:cNvSpPr>
          <p:nvPr>
            <p:ph type="title"/>
          </p:nvPr>
        </p:nvSpPr>
        <p:spPr>
          <a:xfrm>
            <a:off x="838200" y="365125"/>
            <a:ext cx="10515600" cy="981077"/>
          </a:xfrm>
        </p:spPr>
        <p:txBody>
          <a:bodyPr>
            <a:normAutofit/>
          </a:bodyPr>
          <a:lstStyle>
            <a:lvl1pPr algn="ctr">
              <a:defRPr sz="3200">
                <a:solidFill>
                  <a:schemeClr val="bg1">
                    <a:lumMod val="95000"/>
                  </a:schemeClr>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3BAB2A8E-6C1D-4917-B1AE-3C1FF31467CC}"/>
              </a:ext>
            </a:extLst>
          </p:cNvPr>
          <p:cNvSpPr>
            <a:spLocks noGrp="1"/>
          </p:cNvSpPr>
          <p:nvPr>
            <p:ph type="sldNum" sz="quarter" idx="12"/>
          </p:nvPr>
        </p:nvSpPr>
        <p:spPr/>
        <p:txBody>
          <a:bodyPr/>
          <a:lstStyle/>
          <a:p>
            <a:fld id="{D171768F-C0AC-4F32-BB3B-7868B206BFEE}" type="slidenum">
              <a:rPr lang="en-US" smtClean="0"/>
              <a:t>‹#›</a:t>
            </a:fld>
            <a:endParaRPr lang="en-US"/>
          </a:p>
        </p:txBody>
      </p:sp>
      <p:sp>
        <p:nvSpPr>
          <p:cNvPr id="7" name="Content Placeholder 2">
            <a:extLst>
              <a:ext uri="{FF2B5EF4-FFF2-40B4-BE49-F238E27FC236}">
                <a16:creationId xmlns:a16="http://schemas.microsoft.com/office/drawing/2014/main" id="{F6E114D7-3F2C-4992-98B6-1B1E1C87A653}"/>
              </a:ext>
            </a:extLst>
          </p:cNvPr>
          <p:cNvSpPr>
            <a:spLocks noGrp="1"/>
          </p:cNvSpPr>
          <p:nvPr>
            <p:ph idx="1"/>
          </p:nvPr>
        </p:nvSpPr>
        <p:spPr>
          <a:xfrm>
            <a:off x="838200" y="1707209"/>
            <a:ext cx="10515600" cy="4351338"/>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9101764B-96FA-4D5E-961B-EB3174F347DD}"/>
              </a:ext>
            </a:extLst>
          </p:cNvPr>
          <p:cNvSpPr>
            <a:spLocks noGrp="1"/>
          </p:cNvSpPr>
          <p:nvPr>
            <p:ph type="ftr" sz="quarter" idx="3"/>
          </p:nvPr>
        </p:nvSpPr>
        <p:spPr>
          <a:xfrm>
            <a:off x="838201"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pic>
        <p:nvPicPr>
          <p:cNvPr id="11" name="Picture 10" descr="A picture containing text&#10;&#10;Description automatically generated">
            <a:extLst>
              <a:ext uri="{FF2B5EF4-FFF2-40B4-BE49-F238E27FC236}">
                <a16:creationId xmlns:a16="http://schemas.microsoft.com/office/drawing/2014/main" id="{F4D0074B-750B-47C1-AF58-53D5C95D5A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3114" y="6366019"/>
            <a:ext cx="1430590" cy="345783"/>
          </a:xfrm>
          <a:prstGeom prst="rect">
            <a:avLst/>
          </a:prstGeom>
        </p:spPr>
      </p:pic>
    </p:spTree>
    <p:extLst>
      <p:ext uri="{BB962C8B-B14F-4D97-AF65-F5344CB8AC3E}">
        <p14:creationId xmlns:p14="http://schemas.microsoft.com/office/powerpoint/2010/main" val="3879261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_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572E9-57C3-4839-81AC-8D34176D8A0F}"/>
              </a:ext>
            </a:extLst>
          </p:cNvPr>
          <p:cNvSpPr/>
          <p:nvPr userDrawn="1"/>
        </p:nvSpPr>
        <p:spPr>
          <a:xfrm>
            <a:off x="0" y="0"/>
            <a:ext cx="191192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93ADF-AE7E-4C3C-90D2-5C8A221F4E73}"/>
              </a:ext>
            </a:extLst>
          </p:cNvPr>
          <p:cNvSpPr/>
          <p:nvPr userDrawn="1"/>
        </p:nvSpPr>
        <p:spPr>
          <a:xfrm>
            <a:off x="1911927" y="0"/>
            <a:ext cx="103427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9CA47-C18F-4530-B80D-04833F050762}"/>
              </a:ext>
            </a:extLst>
          </p:cNvPr>
          <p:cNvSpPr>
            <a:spLocks noGrp="1"/>
          </p:cNvSpPr>
          <p:nvPr>
            <p:ph type="title"/>
          </p:nvPr>
        </p:nvSpPr>
        <p:spPr>
          <a:xfrm>
            <a:off x="2221906" y="365125"/>
            <a:ext cx="9443104" cy="720191"/>
          </a:xfrm>
        </p:spPr>
        <p:txBody>
          <a:bodyPr/>
          <a:lstStyle>
            <a:lvl1pPr>
              <a:defRPr>
                <a:solidFill>
                  <a:schemeClr val="bg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DEF9744C-378A-4A14-B199-90B1C4416972}"/>
              </a:ext>
            </a:extLst>
          </p:cNvPr>
          <p:cNvSpPr>
            <a:spLocks noGrp="1"/>
          </p:cNvSpPr>
          <p:nvPr>
            <p:ph type="sldNum" sz="quarter" idx="10"/>
          </p:nvPr>
        </p:nvSpPr>
        <p:spPr>
          <a:xfrm>
            <a:off x="188296" y="6356350"/>
            <a:ext cx="1614867" cy="365125"/>
          </a:xfrm>
        </p:spPr>
        <p:txBody>
          <a:bodyPr/>
          <a:lstStyle/>
          <a:p>
            <a:fld id="{D171768F-C0AC-4F32-BB3B-7868B206BFEE}" type="slidenum">
              <a:rPr lang="en-US" smtClean="0"/>
              <a:pPr/>
              <a:t>‹#›</a:t>
            </a:fld>
            <a:endParaRPr lang="en-US"/>
          </a:p>
        </p:txBody>
      </p:sp>
      <p:sp>
        <p:nvSpPr>
          <p:cNvPr id="5" name="Content Placeholder 4">
            <a:extLst>
              <a:ext uri="{FF2B5EF4-FFF2-40B4-BE49-F238E27FC236}">
                <a16:creationId xmlns:a16="http://schemas.microsoft.com/office/drawing/2014/main" id="{C29637B6-1D53-448D-826D-BD863FE8B54E}"/>
              </a:ext>
            </a:extLst>
          </p:cNvPr>
          <p:cNvSpPr>
            <a:spLocks noGrp="1"/>
          </p:cNvSpPr>
          <p:nvPr>
            <p:ph sz="quarter" idx="11"/>
          </p:nvPr>
        </p:nvSpPr>
        <p:spPr>
          <a:xfrm>
            <a:off x="2222500" y="1349298"/>
            <a:ext cx="9442450" cy="462775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logo&#10;&#10;Description automatically generated">
            <a:extLst>
              <a:ext uri="{FF2B5EF4-FFF2-40B4-BE49-F238E27FC236}">
                <a16:creationId xmlns:a16="http://schemas.microsoft.com/office/drawing/2014/main" id="{C55D274C-C8E5-4E32-AA07-330D5C114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8416" y="6372905"/>
            <a:ext cx="1435288" cy="348570"/>
          </a:xfrm>
          <a:prstGeom prst="rect">
            <a:avLst/>
          </a:prstGeom>
        </p:spPr>
      </p:pic>
    </p:spTree>
    <p:extLst>
      <p:ext uri="{BB962C8B-B14F-4D97-AF65-F5344CB8AC3E}">
        <p14:creationId xmlns:p14="http://schemas.microsoft.com/office/powerpoint/2010/main" val="2587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9016-9271-9E52-C1C3-0BA4BEB79D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8065DD-F15C-9407-BF6D-D68079F03C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D48775-2B54-53F2-4F6E-0C1B67BC5906}"/>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5" name="Footer Placeholder 4">
            <a:extLst>
              <a:ext uri="{FF2B5EF4-FFF2-40B4-BE49-F238E27FC236}">
                <a16:creationId xmlns:a16="http://schemas.microsoft.com/office/drawing/2014/main" id="{B01E6511-0457-6E8E-3355-0EB5A0E4B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4B3B0-C41B-8B4D-04ED-9C261B63B806}"/>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157764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568B-844A-3ADD-B26B-1F0B9454A5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81EAC-D472-0327-6E69-35A5539826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03E28-2E26-0F83-E7FC-BA32309EC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1B4809-9A00-A075-BFBE-17C6C63FE073}"/>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6" name="Footer Placeholder 5">
            <a:extLst>
              <a:ext uri="{FF2B5EF4-FFF2-40B4-BE49-F238E27FC236}">
                <a16:creationId xmlns:a16="http://schemas.microsoft.com/office/drawing/2014/main" id="{C383C29A-915A-542F-5DF4-1382D0BE9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46972-9AB7-D263-D590-EDD67C413F8E}"/>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11916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B9568-547F-17B0-C61D-8BEDE1ED84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031C02-2B23-7841-4F39-70217FFA37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496E9D-7565-10E3-00AE-9C24DD8279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40EAB-2D46-5DDD-FB43-0A2CF0D469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35F0-2A12-A5A9-F997-D8C3A3B29E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18D81-7852-D10F-82FD-19D04338C238}"/>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8" name="Footer Placeholder 7">
            <a:extLst>
              <a:ext uri="{FF2B5EF4-FFF2-40B4-BE49-F238E27FC236}">
                <a16:creationId xmlns:a16="http://schemas.microsoft.com/office/drawing/2014/main" id="{087D24B2-FA7F-DCB9-FD0C-D3CC9B751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9CC745-FC42-21B2-7D8D-69B4E10DDEDA}"/>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311128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D804-1BA4-611A-9291-DEE86193C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D2F362-CEE1-7E3F-946D-AAD7B3BCF3EC}"/>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4" name="Footer Placeholder 3">
            <a:extLst>
              <a:ext uri="{FF2B5EF4-FFF2-40B4-BE49-F238E27FC236}">
                <a16:creationId xmlns:a16="http://schemas.microsoft.com/office/drawing/2014/main" id="{07655798-53D3-1625-C778-E6F8588827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2715BC-ED83-632B-C557-415538CDA053}"/>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298392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B7E6-8925-1781-67AD-4CF430E621FE}"/>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3" name="Footer Placeholder 2">
            <a:extLst>
              <a:ext uri="{FF2B5EF4-FFF2-40B4-BE49-F238E27FC236}">
                <a16:creationId xmlns:a16="http://schemas.microsoft.com/office/drawing/2014/main" id="{2570C6FC-5005-AA3A-2D63-987DFF7F95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3F7EC-EE27-319E-A922-EEE5EA61491E}"/>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3715180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D0D7-D9D4-5E8F-C55D-6F0DDCD1E9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E65932-3B71-4ED9-B03D-DA98A702AD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25DB2-8383-1DBE-5CFA-6C4E2A28E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C2054E-A2A3-3F61-CBBA-604AC77DC0A9}"/>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6" name="Footer Placeholder 5">
            <a:extLst>
              <a:ext uri="{FF2B5EF4-FFF2-40B4-BE49-F238E27FC236}">
                <a16:creationId xmlns:a16="http://schemas.microsoft.com/office/drawing/2014/main" id="{4835EDB5-E3DE-0F32-EE38-09BCA76A8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3AB61-D183-5BFF-5299-2247342D4BDD}"/>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175666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DE0B9-E421-66D0-5724-8C8FAC005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148720-2D9D-60D3-5AED-A7A4F3D5C7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A62BD6-8399-DC3B-0635-8DED7DD04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C21FED-290B-3EE5-16CD-57409D3BAD43}"/>
              </a:ext>
            </a:extLst>
          </p:cNvPr>
          <p:cNvSpPr>
            <a:spLocks noGrp="1"/>
          </p:cNvSpPr>
          <p:nvPr>
            <p:ph type="dt" sz="half" idx="10"/>
          </p:nvPr>
        </p:nvSpPr>
        <p:spPr/>
        <p:txBody>
          <a:bodyPr/>
          <a:lstStyle/>
          <a:p>
            <a:fld id="{25B1843E-BDEB-4761-8B85-5404624EAFA2}" type="datetimeFigureOut">
              <a:rPr lang="en-US" smtClean="0"/>
              <a:t>9/26/2023</a:t>
            </a:fld>
            <a:endParaRPr lang="en-US"/>
          </a:p>
        </p:txBody>
      </p:sp>
      <p:sp>
        <p:nvSpPr>
          <p:cNvPr id="6" name="Footer Placeholder 5">
            <a:extLst>
              <a:ext uri="{FF2B5EF4-FFF2-40B4-BE49-F238E27FC236}">
                <a16:creationId xmlns:a16="http://schemas.microsoft.com/office/drawing/2014/main" id="{F05500FD-33E2-B771-BC3D-4C083D6E5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BED79-A39D-8FF2-9BF4-5F31E21F02F8}"/>
              </a:ext>
            </a:extLst>
          </p:cNvPr>
          <p:cNvSpPr>
            <a:spLocks noGrp="1"/>
          </p:cNvSpPr>
          <p:nvPr>
            <p:ph type="sldNum" sz="quarter" idx="12"/>
          </p:nvPr>
        </p:nvSpPr>
        <p:spPr/>
        <p:txBody>
          <a:bodyPr/>
          <a:lstStyle/>
          <a:p>
            <a:fld id="{847ABE42-DF2E-4B17-85AC-8BA8592CBB37}" type="slidenum">
              <a:rPr lang="en-US" smtClean="0"/>
              <a:t>‹#›</a:t>
            </a:fld>
            <a:endParaRPr lang="en-US"/>
          </a:p>
        </p:txBody>
      </p:sp>
    </p:spTree>
    <p:extLst>
      <p:ext uri="{BB962C8B-B14F-4D97-AF65-F5344CB8AC3E}">
        <p14:creationId xmlns:p14="http://schemas.microsoft.com/office/powerpoint/2010/main" val="320915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0A438-9DD7-D1DA-3D70-9DB17C0C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BC979E-04A2-4B08-5AF6-21478C5EB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8B3F5-D8A7-0094-A87C-0D8F66CEE4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1843E-BDEB-4761-8B85-5404624EAFA2}" type="datetimeFigureOut">
              <a:rPr lang="en-US" smtClean="0"/>
              <a:t>9/26/2023</a:t>
            </a:fld>
            <a:endParaRPr lang="en-US"/>
          </a:p>
        </p:txBody>
      </p:sp>
      <p:sp>
        <p:nvSpPr>
          <p:cNvPr id="5" name="Footer Placeholder 4">
            <a:extLst>
              <a:ext uri="{FF2B5EF4-FFF2-40B4-BE49-F238E27FC236}">
                <a16:creationId xmlns:a16="http://schemas.microsoft.com/office/drawing/2014/main" id="{71D7C292-C555-834E-FEC0-E6818073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0887CC-15B0-B9A3-3890-9975EA678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ABE42-DF2E-4B17-85AC-8BA8592CBB37}" type="slidenum">
              <a:rPr lang="en-US" smtClean="0"/>
              <a:t>‹#›</a:t>
            </a:fld>
            <a:endParaRPr lang="en-US"/>
          </a:p>
        </p:txBody>
      </p:sp>
    </p:spTree>
    <p:extLst>
      <p:ext uri="{BB962C8B-B14F-4D97-AF65-F5344CB8AC3E}">
        <p14:creationId xmlns:p14="http://schemas.microsoft.com/office/powerpoint/2010/main" val="1538950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1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513_3EBF0DEA.xm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1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0D28-F532-4BF3-9A87-6E76E6694F25}"/>
              </a:ext>
            </a:extLst>
          </p:cNvPr>
          <p:cNvSpPr>
            <a:spLocks noGrp="1"/>
          </p:cNvSpPr>
          <p:nvPr>
            <p:ph type="title"/>
          </p:nvPr>
        </p:nvSpPr>
        <p:spPr>
          <a:xfrm>
            <a:off x="6632750" y="1038363"/>
            <a:ext cx="5559250" cy="1325563"/>
          </a:xfrm>
        </p:spPr>
        <p:txBody>
          <a:bodyPr>
            <a:normAutofit/>
          </a:bodyPr>
          <a:lstStyle/>
          <a:p>
            <a:pPr algn="ctr"/>
            <a:r>
              <a:rPr lang="en-US" sz="4400" b="1" dirty="0">
                <a:solidFill>
                  <a:schemeClr val="bg1"/>
                </a:solidFill>
                <a:latin typeface="+mn-lt"/>
              </a:rPr>
              <a:t>Covanta Camden</a:t>
            </a:r>
            <a:br>
              <a:rPr lang="en-US" sz="4400" b="1" dirty="0">
                <a:solidFill>
                  <a:schemeClr val="bg1"/>
                </a:solidFill>
                <a:latin typeface="+mn-lt"/>
              </a:rPr>
            </a:br>
            <a:r>
              <a:rPr lang="en-US" sz="4400" b="1" dirty="0" err="1">
                <a:solidFill>
                  <a:schemeClr val="bg1"/>
                </a:solidFill>
                <a:latin typeface="+mn-lt"/>
              </a:rPr>
              <a:t>Camden</a:t>
            </a:r>
            <a:r>
              <a:rPr lang="en-US" sz="4400" b="1" dirty="0">
                <a:solidFill>
                  <a:schemeClr val="bg1"/>
                </a:solidFill>
                <a:latin typeface="+mn-lt"/>
              </a:rPr>
              <a:t>, NJ</a:t>
            </a:r>
          </a:p>
        </p:txBody>
      </p:sp>
      <p:pic>
        <p:nvPicPr>
          <p:cNvPr id="8" name="Picture Placeholder 7" descr="A body of water with a tower in the distance&#10;&#10;Description automatically generated with medium confidence">
            <a:extLst>
              <a:ext uri="{FF2B5EF4-FFF2-40B4-BE49-F238E27FC236}">
                <a16:creationId xmlns:a16="http://schemas.microsoft.com/office/drawing/2014/main" id="{5F78958E-2234-4B92-9E21-C41ACD98739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75" t="9230" r="11699" b="31819"/>
          <a:stretch/>
        </p:blipFill>
        <p:spPr>
          <a:xfrm>
            <a:off x="-1263192" y="-91440"/>
            <a:ext cx="7895942" cy="3550334"/>
          </a:xfrm>
          <a:prstGeom prst="parallelogram">
            <a:avLst>
              <a:gd name="adj" fmla="val 36670"/>
            </a:avLst>
          </a:prstGeom>
        </p:spPr>
      </p:pic>
      <p:sp>
        <p:nvSpPr>
          <p:cNvPr id="5" name="Text Placeholder 4">
            <a:extLst>
              <a:ext uri="{FF2B5EF4-FFF2-40B4-BE49-F238E27FC236}">
                <a16:creationId xmlns:a16="http://schemas.microsoft.com/office/drawing/2014/main" id="{94FB46CE-405A-4CA3-9A6C-D1186C611E8F}"/>
              </a:ext>
            </a:extLst>
          </p:cNvPr>
          <p:cNvSpPr>
            <a:spLocks noGrp="1"/>
          </p:cNvSpPr>
          <p:nvPr>
            <p:ph type="body" sz="quarter" idx="14"/>
          </p:nvPr>
        </p:nvSpPr>
        <p:spPr>
          <a:xfrm>
            <a:off x="475456" y="3868629"/>
            <a:ext cx="11241088" cy="903068"/>
          </a:xfrm>
        </p:spPr>
        <p:txBody>
          <a:bodyPr vert="horz" lIns="91440" tIns="45720" rIns="91440" bIns="45720" rtlCol="0" anchor="t">
            <a:noAutofit/>
          </a:bodyPr>
          <a:lstStyle/>
          <a:p>
            <a:pPr marL="0" indent="0" algn="ctr">
              <a:buNone/>
            </a:pPr>
            <a:r>
              <a:rPr lang="en-US" sz="1800" b="0" i="0" dirty="0">
                <a:solidFill>
                  <a:srgbClr val="42505B"/>
                </a:solidFill>
                <a:effectLst/>
                <a:cs typeface="Arial"/>
              </a:rPr>
              <a:t>The Covanta Camden Energy Recovery Center is an award-winning Waste-to-Energy Facility that serves the municipalities in Camden County and the surrounding region with reliable and sustainable waste management.</a:t>
            </a:r>
            <a:r>
              <a:rPr lang="en-US" sz="1800" dirty="0">
                <a:solidFill>
                  <a:srgbClr val="42505B"/>
                </a:solidFill>
                <a:cs typeface="Arial"/>
              </a:rPr>
              <a:t>  </a:t>
            </a:r>
            <a:endParaRPr lang="en-US" sz="1800" b="1" i="0" dirty="0">
              <a:solidFill>
                <a:srgbClr val="42505B"/>
              </a:solidFill>
              <a:effectLst/>
              <a:cs typeface="Arial"/>
            </a:endParaRPr>
          </a:p>
        </p:txBody>
      </p:sp>
      <p:grpSp>
        <p:nvGrpSpPr>
          <p:cNvPr id="10" name="Group 9">
            <a:extLst>
              <a:ext uri="{FF2B5EF4-FFF2-40B4-BE49-F238E27FC236}">
                <a16:creationId xmlns:a16="http://schemas.microsoft.com/office/drawing/2014/main" id="{6455BD69-00FB-4437-A81C-4BA71CAFACBE}"/>
              </a:ext>
            </a:extLst>
          </p:cNvPr>
          <p:cNvGrpSpPr/>
          <p:nvPr/>
        </p:nvGrpSpPr>
        <p:grpSpPr>
          <a:xfrm>
            <a:off x="418923" y="4925906"/>
            <a:ext cx="3404499" cy="1384995"/>
            <a:chOff x="547157" y="4925906"/>
            <a:chExt cx="3404499" cy="1384995"/>
          </a:xfrm>
        </p:grpSpPr>
        <p:pic>
          <p:nvPicPr>
            <p:cNvPr id="1026" name="Picture 2" descr="co2-down-icon">
              <a:extLst>
                <a:ext uri="{FF2B5EF4-FFF2-40B4-BE49-F238E27FC236}">
                  <a16:creationId xmlns:a16="http://schemas.microsoft.com/office/drawing/2014/main" id="{35ADC5AF-370B-477C-B411-DEC9406C1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57" y="4955331"/>
              <a:ext cx="924743" cy="9247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CD3F9B-71F8-49B6-9315-B5DA97A6027C}"/>
                </a:ext>
              </a:extLst>
            </p:cNvPr>
            <p:cNvSpPr txBox="1"/>
            <p:nvPr/>
          </p:nvSpPr>
          <p:spPr>
            <a:xfrm>
              <a:off x="1454641" y="4925906"/>
              <a:ext cx="2497015" cy="1384995"/>
            </a:xfrm>
            <a:prstGeom prst="rect">
              <a:avLst/>
            </a:prstGeom>
            <a:noFill/>
          </p:spPr>
          <p:txBody>
            <a:bodyPr wrap="square" lIns="91440" tIns="45720" rIns="91440" bIns="45720" rtlCol="0" anchor="t">
              <a:spAutoFit/>
            </a:bodyPr>
            <a:lstStyle/>
            <a:p>
              <a:r>
                <a:rPr lang="en-US" sz="1400" b="0" i="0" dirty="0">
                  <a:solidFill>
                    <a:srgbClr val="42505B"/>
                  </a:solidFill>
                  <a:effectLst/>
                  <a:cs typeface="Arial"/>
                </a:rPr>
                <a:t>We ensure less waste goes to landfills which reduces greenhouse gas emissions by </a:t>
              </a:r>
              <a:r>
                <a:rPr lang="en-US" sz="1400" b="1" i="0" dirty="0">
                  <a:solidFill>
                    <a:srgbClr val="0054A4"/>
                  </a:solidFill>
                  <a:effectLst/>
                  <a:cs typeface="Arial"/>
                </a:rPr>
                <a:t>345,000 tons</a:t>
              </a:r>
              <a:r>
                <a:rPr lang="en-US" sz="1400" b="0" i="0" dirty="0">
                  <a:solidFill>
                    <a:srgbClr val="42505B"/>
                  </a:solidFill>
                  <a:effectLst/>
                  <a:cs typeface="Arial"/>
                </a:rPr>
                <a:t> of CO</a:t>
              </a:r>
              <a:r>
                <a:rPr lang="en-US" sz="1400" b="0" i="0" baseline="-25000" dirty="0">
                  <a:solidFill>
                    <a:srgbClr val="42505B"/>
                  </a:solidFill>
                  <a:effectLst/>
                  <a:cs typeface="Arial"/>
                </a:rPr>
                <a:t>2</a:t>
              </a:r>
              <a:r>
                <a:rPr lang="en-US" sz="1400" b="0" i="0" dirty="0">
                  <a:solidFill>
                    <a:srgbClr val="42505B"/>
                  </a:solidFill>
                  <a:effectLst/>
                  <a:cs typeface="Arial"/>
                </a:rPr>
                <a:t>e</a:t>
              </a:r>
              <a:endParaRPr lang="en-US" sz="1400" dirty="0">
                <a:solidFill>
                  <a:srgbClr val="000000"/>
                </a:solidFill>
                <a:cs typeface="Arial"/>
              </a:endParaRPr>
            </a:p>
            <a:p>
              <a:r>
                <a:rPr lang="en-US" sz="1400" dirty="0">
                  <a:solidFill>
                    <a:srgbClr val="42505B"/>
                  </a:solidFill>
                  <a:cs typeface="Arial"/>
                </a:rPr>
                <a:t>-Enough to take 68,000 cars off the road for 1 year</a:t>
              </a:r>
              <a:r>
                <a:rPr lang="en-US" sz="1400" b="0" i="0" dirty="0">
                  <a:solidFill>
                    <a:srgbClr val="42505B"/>
                  </a:solidFill>
                  <a:effectLst/>
                  <a:cs typeface="Arial"/>
                </a:rPr>
                <a:t>. </a:t>
              </a:r>
              <a:endParaRPr lang="en-US" sz="1400" dirty="0">
                <a:cs typeface="Arial"/>
              </a:endParaRPr>
            </a:p>
          </p:txBody>
        </p:sp>
      </p:grpSp>
      <p:grpSp>
        <p:nvGrpSpPr>
          <p:cNvPr id="11" name="Group 10">
            <a:extLst>
              <a:ext uri="{FF2B5EF4-FFF2-40B4-BE49-F238E27FC236}">
                <a16:creationId xmlns:a16="http://schemas.microsoft.com/office/drawing/2014/main" id="{BE4E9968-BE79-43D1-A1FB-FDFB232C37BA}"/>
              </a:ext>
            </a:extLst>
          </p:cNvPr>
          <p:cNvGrpSpPr/>
          <p:nvPr/>
        </p:nvGrpSpPr>
        <p:grpSpPr>
          <a:xfrm>
            <a:off x="4383295" y="4922162"/>
            <a:ext cx="3421758" cy="1169551"/>
            <a:chOff x="4427635" y="4922162"/>
            <a:chExt cx="3421758" cy="1169551"/>
          </a:xfrm>
        </p:grpSpPr>
        <p:pic>
          <p:nvPicPr>
            <p:cNvPr id="1028" name="Picture 4" descr="power-a-house-icon">
              <a:extLst>
                <a:ext uri="{FF2B5EF4-FFF2-40B4-BE49-F238E27FC236}">
                  <a16:creationId xmlns:a16="http://schemas.microsoft.com/office/drawing/2014/main" id="{0D1D68A4-F3BD-4E51-8C91-6EE7152A8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635" y="4955331"/>
              <a:ext cx="924743" cy="924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05AFDF-3B2D-4351-8A0F-9C5A83DF0857}"/>
                </a:ext>
              </a:extLst>
            </p:cNvPr>
            <p:cNvSpPr txBox="1"/>
            <p:nvPr/>
          </p:nvSpPr>
          <p:spPr>
            <a:xfrm>
              <a:off x="5352378" y="4922162"/>
              <a:ext cx="2497015" cy="1169551"/>
            </a:xfrm>
            <a:prstGeom prst="rect">
              <a:avLst/>
            </a:prstGeom>
            <a:noFill/>
          </p:spPr>
          <p:txBody>
            <a:bodyPr wrap="square" rtlCol="0">
              <a:spAutoFit/>
            </a:bodyPr>
            <a:lstStyle/>
            <a:p>
              <a:r>
                <a:rPr lang="en-US" sz="1400" b="0" i="0" dirty="0">
                  <a:solidFill>
                    <a:srgbClr val="42505B"/>
                  </a:solidFill>
                  <a:effectLst/>
                </a:rPr>
                <a:t>We manage waste from the Camden County to produce </a:t>
              </a:r>
              <a:r>
                <a:rPr lang="en-US" sz="1400" b="1" i="0" dirty="0">
                  <a:solidFill>
                    <a:srgbClr val="0054A4"/>
                  </a:solidFill>
                  <a:effectLst/>
                </a:rPr>
                <a:t>21 megawatts</a:t>
              </a:r>
              <a:r>
                <a:rPr lang="en-US" sz="1400" b="0" i="0" dirty="0">
                  <a:solidFill>
                    <a:srgbClr val="42505B"/>
                  </a:solidFill>
                  <a:effectLst/>
                </a:rPr>
                <a:t> of electricity 24/7, powering </a:t>
              </a:r>
              <a:r>
                <a:rPr lang="en-US" sz="1400" b="1" i="0" dirty="0">
                  <a:solidFill>
                    <a:schemeClr val="accent6"/>
                  </a:solidFill>
                  <a:effectLst/>
                </a:rPr>
                <a:t>15,000</a:t>
              </a:r>
              <a:r>
                <a:rPr lang="en-US" sz="1400" b="0" i="0" dirty="0">
                  <a:solidFill>
                    <a:srgbClr val="42505B"/>
                  </a:solidFill>
                  <a:effectLst/>
                </a:rPr>
                <a:t> </a:t>
              </a:r>
              <a:r>
                <a:rPr lang="en-US" sz="1400" b="1" i="0" dirty="0">
                  <a:solidFill>
                    <a:schemeClr val="accent6"/>
                  </a:solidFill>
                  <a:effectLst/>
                </a:rPr>
                <a:t>homes</a:t>
              </a:r>
              <a:r>
                <a:rPr lang="en-US" sz="1400" b="0" i="0" dirty="0">
                  <a:solidFill>
                    <a:srgbClr val="42505B"/>
                  </a:solidFill>
                  <a:effectLst/>
                </a:rPr>
                <a:t> in a year.</a:t>
              </a:r>
              <a:endParaRPr lang="en-US" sz="1400" dirty="0"/>
            </a:p>
          </p:txBody>
        </p:sp>
      </p:grpSp>
      <p:grpSp>
        <p:nvGrpSpPr>
          <p:cNvPr id="12" name="Group 11">
            <a:extLst>
              <a:ext uri="{FF2B5EF4-FFF2-40B4-BE49-F238E27FC236}">
                <a16:creationId xmlns:a16="http://schemas.microsoft.com/office/drawing/2014/main" id="{0467A2F7-5CCF-40D3-8AB6-1194A0DB9F9D}"/>
              </a:ext>
            </a:extLst>
          </p:cNvPr>
          <p:cNvGrpSpPr/>
          <p:nvPr/>
        </p:nvGrpSpPr>
        <p:grpSpPr>
          <a:xfrm>
            <a:off x="8351319" y="4925967"/>
            <a:ext cx="3421758" cy="954107"/>
            <a:chOff x="8479553" y="4925967"/>
            <a:chExt cx="3421758" cy="954107"/>
          </a:xfrm>
        </p:grpSpPr>
        <p:pic>
          <p:nvPicPr>
            <p:cNvPr id="1030" name="Picture 6" descr="recycle-icon">
              <a:extLst>
                <a:ext uri="{FF2B5EF4-FFF2-40B4-BE49-F238E27FC236}">
                  <a16:creationId xmlns:a16="http://schemas.microsoft.com/office/drawing/2014/main" id="{454DAF40-3144-4DD4-80A9-C104B573E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9553" y="4955331"/>
              <a:ext cx="924743" cy="9247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638D3C4-97D1-4812-8170-67021E3EB1BD}"/>
                </a:ext>
              </a:extLst>
            </p:cNvPr>
            <p:cNvSpPr txBox="1"/>
            <p:nvPr/>
          </p:nvSpPr>
          <p:spPr>
            <a:xfrm>
              <a:off x="9404296" y="4925967"/>
              <a:ext cx="2497015" cy="738664"/>
            </a:xfrm>
            <a:prstGeom prst="rect">
              <a:avLst/>
            </a:prstGeom>
            <a:noFill/>
          </p:spPr>
          <p:txBody>
            <a:bodyPr wrap="square" rtlCol="0">
              <a:spAutoFit/>
            </a:bodyPr>
            <a:lstStyle/>
            <a:p>
              <a:r>
                <a:rPr lang="en-US" sz="1400" b="0" i="0">
                  <a:solidFill>
                    <a:srgbClr val="42505B"/>
                  </a:solidFill>
                  <a:effectLst/>
                </a:rPr>
                <a:t>We recover </a:t>
              </a:r>
              <a:r>
                <a:rPr lang="en-US" sz="1400" b="1" i="0">
                  <a:solidFill>
                    <a:srgbClr val="0054A4"/>
                  </a:solidFill>
                  <a:effectLst/>
                </a:rPr>
                <a:t>15,800 tons</a:t>
              </a:r>
              <a:r>
                <a:rPr lang="en-US" sz="1400" b="0" i="0">
                  <a:solidFill>
                    <a:srgbClr val="42505B"/>
                  </a:solidFill>
                  <a:effectLst/>
                </a:rPr>
                <a:t> of metal for recycling annually - enough to build </a:t>
              </a:r>
              <a:r>
                <a:rPr lang="en-US" sz="1400" b="1" i="0">
                  <a:solidFill>
                    <a:srgbClr val="0054A4"/>
                  </a:solidFill>
                  <a:effectLst/>
                </a:rPr>
                <a:t>13,000 cars</a:t>
              </a:r>
              <a:r>
                <a:rPr lang="en-US" sz="1400" b="0" i="0">
                  <a:solidFill>
                    <a:srgbClr val="42505B"/>
                  </a:solidFill>
                  <a:effectLst/>
                </a:rPr>
                <a:t>.</a:t>
              </a:r>
              <a:endParaRPr lang="en-US" sz="1400"/>
            </a:p>
          </p:txBody>
        </p:sp>
      </p:grpSp>
    </p:spTree>
    <p:extLst>
      <p:ext uri="{BB962C8B-B14F-4D97-AF65-F5344CB8AC3E}">
        <p14:creationId xmlns:p14="http://schemas.microsoft.com/office/powerpoint/2010/main" val="94782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0517-31A3-4309-8BBC-147E948AB4AE}"/>
              </a:ext>
            </a:extLst>
          </p:cNvPr>
          <p:cNvSpPr>
            <a:spLocks noGrp="1"/>
          </p:cNvSpPr>
          <p:nvPr>
            <p:ph type="title"/>
          </p:nvPr>
        </p:nvSpPr>
        <p:spPr>
          <a:xfrm>
            <a:off x="838200" y="337829"/>
            <a:ext cx="10515600" cy="981077"/>
          </a:xfrm>
        </p:spPr>
        <p:txBody>
          <a:bodyPr>
            <a:noAutofit/>
          </a:bodyPr>
          <a:lstStyle/>
          <a:p>
            <a:pPr algn="l"/>
            <a:r>
              <a:rPr lang="en-US" sz="2400" b="1" dirty="0">
                <a:solidFill>
                  <a:schemeClr val="bg1"/>
                </a:solidFill>
                <a:latin typeface="Calibri "/>
              </a:rPr>
              <a:t>How Do Our Emissions Compare to Other Sources in the Air Shed?</a:t>
            </a:r>
            <a:br>
              <a:rPr lang="en-US" sz="2400" b="1" dirty="0">
                <a:latin typeface="Calibri "/>
              </a:rPr>
            </a:br>
            <a:r>
              <a:rPr lang="en-US" sz="1800" dirty="0">
                <a:solidFill>
                  <a:schemeClr val="bg1"/>
                </a:solidFill>
                <a:latin typeface="Calibri "/>
              </a:rPr>
              <a:t>Local air emissions* in Camden County, NJ &amp; local area (see map)</a:t>
            </a:r>
            <a:endParaRPr lang="en-US" sz="2400" dirty="0">
              <a:solidFill>
                <a:schemeClr val="bg1"/>
              </a:solidFill>
              <a:latin typeface="Calibri "/>
            </a:endParaRPr>
          </a:p>
        </p:txBody>
      </p:sp>
      <p:sp>
        <p:nvSpPr>
          <p:cNvPr id="13" name="TextBox 12">
            <a:extLst>
              <a:ext uri="{FF2B5EF4-FFF2-40B4-BE49-F238E27FC236}">
                <a16:creationId xmlns:a16="http://schemas.microsoft.com/office/drawing/2014/main" id="{CAE34A82-D8E4-47E9-ACDA-E987B06C420E}"/>
              </a:ext>
            </a:extLst>
          </p:cNvPr>
          <p:cNvSpPr txBox="1"/>
          <p:nvPr/>
        </p:nvSpPr>
        <p:spPr>
          <a:xfrm>
            <a:off x="694168" y="5740892"/>
            <a:ext cx="11256048" cy="577081"/>
          </a:xfrm>
          <a:prstGeom prst="rect">
            <a:avLst/>
          </a:prstGeom>
          <a:noFill/>
        </p:spPr>
        <p:txBody>
          <a:bodyPr wrap="square" lIns="91440" tIns="45720" rIns="91440" bIns="45720" anchor="t">
            <a:spAutoFit/>
          </a:bodyPr>
          <a:lstStyle/>
          <a:p>
            <a:r>
              <a:rPr lang="en-US" sz="1050">
                <a:solidFill>
                  <a:srgbClr val="42505B"/>
                </a:solidFill>
                <a:latin typeface="Calibri "/>
              </a:rPr>
              <a:t>* Based on the 2017 US EPA National Emissions Inventory; the most recently released complete inventory.  Where available, the facility’s 2017 emissions were replaced with the reported 2021 emissions.</a:t>
            </a:r>
          </a:p>
          <a:p>
            <a:endParaRPr lang="en-US" sz="1050">
              <a:latin typeface="Calibri "/>
              <a:ea typeface="+mn-lt"/>
              <a:cs typeface="+mn-lt"/>
            </a:endParaRPr>
          </a:p>
          <a:p>
            <a:endParaRPr lang="en-US" sz="1050">
              <a:latin typeface="Calibri "/>
              <a:ea typeface="+mn-lt"/>
              <a:cs typeface="+mn-lt"/>
            </a:endParaRPr>
          </a:p>
        </p:txBody>
      </p:sp>
      <p:sp>
        <p:nvSpPr>
          <p:cNvPr id="4" name="TextBox 3">
            <a:extLst>
              <a:ext uri="{FF2B5EF4-FFF2-40B4-BE49-F238E27FC236}">
                <a16:creationId xmlns:a16="http://schemas.microsoft.com/office/drawing/2014/main" id="{65FCE4B2-42F4-4281-8382-46B842B91851}"/>
              </a:ext>
            </a:extLst>
          </p:cNvPr>
          <p:cNvSpPr txBox="1"/>
          <p:nvPr/>
        </p:nvSpPr>
        <p:spPr>
          <a:xfrm>
            <a:off x="748325" y="6072553"/>
            <a:ext cx="102948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i "/>
              </a:rPr>
              <a:t>Continuous Emissions Monitoring (CEMS) Data for CVA Camden can be found at: </a:t>
            </a:r>
            <a:endParaRPr lang="en-US" sz="1400" b="1">
              <a:latin typeface="Calibri "/>
              <a:ea typeface="+mn-lt"/>
              <a:cs typeface="+mn-lt"/>
            </a:endParaRPr>
          </a:p>
          <a:p>
            <a:r>
              <a:rPr lang="en-US" sz="1400" b="1">
                <a:latin typeface="Calibri "/>
                <a:ea typeface="+mn-lt"/>
                <a:cs typeface="+mn-lt"/>
              </a:rPr>
              <a:t>https://www.covanta.com/where-we-are/our-facilities/camden</a:t>
            </a:r>
            <a:endParaRPr lang="en-US" sz="1400" b="1">
              <a:latin typeface="Calibri "/>
              <a:cs typeface="Calibri"/>
            </a:endParaRPr>
          </a:p>
        </p:txBody>
      </p:sp>
      <p:pic>
        <p:nvPicPr>
          <p:cNvPr id="6" name="Picture 7" descr="Map&#10;&#10;Description automatically generated">
            <a:extLst>
              <a:ext uri="{FF2B5EF4-FFF2-40B4-BE49-F238E27FC236}">
                <a16:creationId xmlns:a16="http://schemas.microsoft.com/office/drawing/2014/main" id="{E6E8495C-2DB4-4B2D-B893-7975EA81A752}"/>
              </a:ext>
            </a:extLst>
          </p:cNvPr>
          <p:cNvPicPr>
            <a:picLocks noChangeAspect="1"/>
          </p:cNvPicPr>
          <p:nvPr/>
        </p:nvPicPr>
        <p:blipFill>
          <a:blip r:embed="rId3"/>
          <a:stretch>
            <a:fillRect/>
          </a:stretch>
        </p:blipFill>
        <p:spPr>
          <a:xfrm>
            <a:off x="9882554" y="2931"/>
            <a:ext cx="2313354" cy="2123831"/>
          </a:xfrm>
          <a:prstGeom prst="rect">
            <a:avLst/>
          </a:prstGeom>
        </p:spPr>
      </p:pic>
      <p:sp>
        <p:nvSpPr>
          <p:cNvPr id="5" name="TextBox 4">
            <a:extLst>
              <a:ext uri="{FF2B5EF4-FFF2-40B4-BE49-F238E27FC236}">
                <a16:creationId xmlns:a16="http://schemas.microsoft.com/office/drawing/2014/main" id="{E409AA9A-9747-4B4B-BA34-F2329A1BF15D}"/>
              </a:ext>
            </a:extLst>
          </p:cNvPr>
          <p:cNvSpPr txBox="1"/>
          <p:nvPr/>
        </p:nvSpPr>
        <p:spPr>
          <a:xfrm>
            <a:off x="3173818" y="4204039"/>
            <a:ext cx="1059906" cy="646331"/>
          </a:xfrm>
          <a:prstGeom prst="rect">
            <a:avLst/>
          </a:prstGeom>
          <a:solidFill>
            <a:schemeClr val="bg1"/>
          </a:solidFill>
        </p:spPr>
        <p:txBody>
          <a:bodyPr wrap="none" rtlCol="0">
            <a:spAutoFit/>
          </a:bodyPr>
          <a:lstStyle/>
          <a:p>
            <a:pPr algn="ctr"/>
            <a:r>
              <a:rPr lang="en-US" sz="1200" b="1">
                <a:solidFill>
                  <a:srgbClr val="00B050"/>
                </a:solidFill>
                <a:latin typeface="Calibri "/>
              </a:rPr>
              <a:t>1.7%</a:t>
            </a:r>
          </a:p>
          <a:p>
            <a:pPr algn="ctr"/>
            <a:r>
              <a:rPr lang="en-US" sz="1200" b="1">
                <a:solidFill>
                  <a:srgbClr val="00B050"/>
                </a:solidFill>
                <a:latin typeface="Calibri "/>
              </a:rPr>
              <a:t>Covanta</a:t>
            </a:r>
          </a:p>
          <a:p>
            <a:pPr algn="ctr"/>
            <a:r>
              <a:rPr lang="en-US" sz="1200" b="1">
                <a:solidFill>
                  <a:srgbClr val="00B050"/>
                </a:solidFill>
                <a:latin typeface="Calibri "/>
              </a:rPr>
              <a:t>Camden 2020</a:t>
            </a:r>
          </a:p>
        </p:txBody>
      </p:sp>
      <p:sp>
        <p:nvSpPr>
          <p:cNvPr id="11" name="TextBox 10">
            <a:extLst>
              <a:ext uri="{FF2B5EF4-FFF2-40B4-BE49-F238E27FC236}">
                <a16:creationId xmlns:a16="http://schemas.microsoft.com/office/drawing/2014/main" id="{65310883-2454-4E0B-966E-696991916BE3}"/>
              </a:ext>
            </a:extLst>
          </p:cNvPr>
          <p:cNvSpPr txBox="1"/>
          <p:nvPr/>
        </p:nvSpPr>
        <p:spPr>
          <a:xfrm>
            <a:off x="4233724" y="4308687"/>
            <a:ext cx="1059906" cy="646331"/>
          </a:xfrm>
          <a:prstGeom prst="rect">
            <a:avLst/>
          </a:prstGeom>
          <a:solidFill>
            <a:schemeClr val="bg1"/>
          </a:solidFill>
        </p:spPr>
        <p:txBody>
          <a:bodyPr wrap="none" rtlCol="0">
            <a:spAutoFit/>
          </a:bodyPr>
          <a:lstStyle/>
          <a:p>
            <a:pPr algn="ctr"/>
            <a:r>
              <a:rPr lang="en-US" sz="1200" b="1">
                <a:solidFill>
                  <a:srgbClr val="00B050"/>
                </a:solidFill>
                <a:latin typeface="Calibri "/>
              </a:rPr>
              <a:t>0.9%</a:t>
            </a:r>
          </a:p>
          <a:p>
            <a:pPr algn="ctr"/>
            <a:r>
              <a:rPr lang="en-US" sz="1200" b="1">
                <a:solidFill>
                  <a:srgbClr val="00B050"/>
                </a:solidFill>
                <a:latin typeface="Calibri "/>
              </a:rPr>
              <a:t>Covanta</a:t>
            </a:r>
          </a:p>
          <a:p>
            <a:pPr algn="ctr"/>
            <a:r>
              <a:rPr lang="en-US" sz="1200" b="1">
                <a:solidFill>
                  <a:srgbClr val="00B050"/>
                </a:solidFill>
                <a:latin typeface="Calibri "/>
              </a:rPr>
              <a:t>Camden 2020</a:t>
            </a:r>
          </a:p>
        </p:txBody>
      </p:sp>
      <p:pic>
        <p:nvPicPr>
          <p:cNvPr id="16" name="Picture 15">
            <a:extLst>
              <a:ext uri="{FF2B5EF4-FFF2-40B4-BE49-F238E27FC236}">
                <a16:creationId xmlns:a16="http://schemas.microsoft.com/office/drawing/2014/main" id="{19A06560-F5BE-45D7-970A-814628C65951}"/>
              </a:ext>
            </a:extLst>
          </p:cNvPr>
          <p:cNvPicPr>
            <a:picLocks noChangeAspect="1"/>
          </p:cNvPicPr>
          <p:nvPr/>
        </p:nvPicPr>
        <p:blipFill>
          <a:blip r:embed="rId4"/>
          <a:stretch>
            <a:fillRect/>
          </a:stretch>
        </p:blipFill>
        <p:spPr>
          <a:xfrm>
            <a:off x="0" y="2199300"/>
            <a:ext cx="4135336" cy="2853964"/>
          </a:xfrm>
          <a:prstGeom prst="rect">
            <a:avLst/>
          </a:prstGeom>
        </p:spPr>
      </p:pic>
      <p:pic>
        <p:nvPicPr>
          <p:cNvPr id="22" name="Picture 21">
            <a:extLst>
              <a:ext uri="{FF2B5EF4-FFF2-40B4-BE49-F238E27FC236}">
                <a16:creationId xmlns:a16="http://schemas.microsoft.com/office/drawing/2014/main" id="{D164653C-0D42-4F75-85A3-CDE675BF513B}"/>
              </a:ext>
            </a:extLst>
          </p:cNvPr>
          <p:cNvPicPr>
            <a:picLocks noChangeAspect="1"/>
          </p:cNvPicPr>
          <p:nvPr/>
        </p:nvPicPr>
        <p:blipFill>
          <a:blip r:embed="rId5"/>
          <a:stretch>
            <a:fillRect/>
          </a:stretch>
        </p:blipFill>
        <p:spPr>
          <a:xfrm>
            <a:off x="4240565" y="2132201"/>
            <a:ext cx="3987587" cy="3626393"/>
          </a:xfrm>
          <a:prstGeom prst="rect">
            <a:avLst/>
          </a:prstGeom>
        </p:spPr>
      </p:pic>
      <p:pic>
        <p:nvPicPr>
          <p:cNvPr id="24" name="Picture 23">
            <a:extLst>
              <a:ext uri="{FF2B5EF4-FFF2-40B4-BE49-F238E27FC236}">
                <a16:creationId xmlns:a16="http://schemas.microsoft.com/office/drawing/2014/main" id="{05CDEB3F-B33A-4953-BA41-33B0D177E373}"/>
              </a:ext>
            </a:extLst>
          </p:cNvPr>
          <p:cNvPicPr>
            <a:picLocks noChangeAspect="1"/>
          </p:cNvPicPr>
          <p:nvPr/>
        </p:nvPicPr>
        <p:blipFill>
          <a:blip r:embed="rId6"/>
          <a:stretch>
            <a:fillRect/>
          </a:stretch>
        </p:blipFill>
        <p:spPr>
          <a:xfrm>
            <a:off x="8241018" y="2196265"/>
            <a:ext cx="3616835" cy="3078312"/>
          </a:xfrm>
          <a:prstGeom prst="rect">
            <a:avLst/>
          </a:prstGeom>
        </p:spPr>
      </p:pic>
      <p:sp>
        <p:nvSpPr>
          <p:cNvPr id="7" name="TextBox 6">
            <a:extLst>
              <a:ext uri="{FF2B5EF4-FFF2-40B4-BE49-F238E27FC236}">
                <a16:creationId xmlns:a16="http://schemas.microsoft.com/office/drawing/2014/main" id="{2FF8116E-C881-45F7-B7CC-E49B787931E1}"/>
              </a:ext>
            </a:extLst>
          </p:cNvPr>
          <p:cNvSpPr txBox="1"/>
          <p:nvPr/>
        </p:nvSpPr>
        <p:spPr>
          <a:xfrm>
            <a:off x="3176479" y="4050974"/>
            <a:ext cx="958857" cy="954107"/>
          </a:xfrm>
          <a:prstGeom prst="rect">
            <a:avLst/>
          </a:prstGeom>
          <a:solidFill>
            <a:schemeClr val="bg1"/>
          </a:solidFill>
          <a:ln w="12700">
            <a:solidFill>
              <a:srgbClr val="FF0000"/>
            </a:solidFill>
          </a:ln>
        </p:spPr>
        <p:txBody>
          <a:bodyPr wrap="square" lIns="91440" tIns="45720" rIns="91440" bIns="45720" rtlCol="0" anchor="t">
            <a:spAutoFit/>
          </a:bodyPr>
          <a:lstStyle/>
          <a:p>
            <a:pPr algn="ctr"/>
            <a:r>
              <a:rPr lang="en-US" sz="1400" b="1">
                <a:solidFill>
                  <a:srgbClr val="FF0000"/>
                </a:solidFill>
                <a:latin typeface="Calibri "/>
                <a:cs typeface="Calibri" panose="020F0502020204030204"/>
              </a:rPr>
              <a:t>2.2%</a:t>
            </a:r>
          </a:p>
          <a:p>
            <a:pPr algn="ctr"/>
            <a:r>
              <a:rPr lang="en-US" sz="1400" b="1">
                <a:solidFill>
                  <a:srgbClr val="FF0000"/>
                </a:solidFill>
                <a:latin typeface="Calibri "/>
              </a:rPr>
              <a:t>Covanta Camden </a:t>
            </a:r>
            <a:r>
              <a:rPr lang="en-US" sz="1200" b="1">
                <a:solidFill>
                  <a:srgbClr val="FF0000"/>
                </a:solidFill>
                <a:latin typeface="Calibri "/>
              </a:rPr>
              <a:t>(2021 Data)</a:t>
            </a:r>
            <a:endParaRPr lang="en-US" sz="1200">
              <a:solidFill>
                <a:srgbClr val="FF0000"/>
              </a:solidFill>
              <a:latin typeface="Calibri "/>
              <a:cs typeface="Calibri" panose="020F0502020204030204"/>
            </a:endParaRPr>
          </a:p>
        </p:txBody>
      </p:sp>
      <p:sp>
        <p:nvSpPr>
          <p:cNvPr id="8" name="TextBox 7">
            <a:extLst>
              <a:ext uri="{FF2B5EF4-FFF2-40B4-BE49-F238E27FC236}">
                <a16:creationId xmlns:a16="http://schemas.microsoft.com/office/drawing/2014/main" id="{C37F0FE6-C0A5-49DA-A020-CD38523532F2}"/>
              </a:ext>
            </a:extLst>
          </p:cNvPr>
          <p:cNvSpPr txBox="1"/>
          <p:nvPr/>
        </p:nvSpPr>
        <p:spPr>
          <a:xfrm>
            <a:off x="1078712" y="1582924"/>
            <a:ext cx="2376356" cy="461665"/>
          </a:xfrm>
          <a:prstGeom prst="rect">
            <a:avLst/>
          </a:prstGeom>
          <a:noFill/>
        </p:spPr>
        <p:txBody>
          <a:bodyPr wrap="none" rtlCol="0">
            <a:spAutoFit/>
          </a:bodyPr>
          <a:lstStyle/>
          <a:p>
            <a:r>
              <a:rPr lang="en-US" sz="2400" b="1">
                <a:solidFill>
                  <a:schemeClr val="accent1"/>
                </a:solidFill>
                <a:latin typeface="Calibri "/>
              </a:rPr>
              <a:t>Nitrogen Oxides  </a:t>
            </a:r>
          </a:p>
        </p:txBody>
      </p:sp>
      <p:sp>
        <p:nvSpPr>
          <p:cNvPr id="17" name="TextBox 16">
            <a:extLst>
              <a:ext uri="{FF2B5EF4-FFF2-40B4-BE49-F238E27FC236}">
                <a16:creationId xmlns:a16="http://schemas.microsoft.com/office/drawing/2014/main" id="{D2EBB16C-CF2A-49A4-A7B3-10CF6FC757A4}"/>
              </a:ext>
            </a:extLst>
          </p:cNvPr>
          <p:cNvSpPr txBox="1"/>
          <p:nvPr/>
        </p:nvSpPr>
        <p:spPr>
          <a:xfrm>
            <a:off x="4708754" y="1462265"/>
            <a:ext cx="3051208" cy="738664"/>
          </a:xfrm>
          <a:prstGeom prst="rect">
            <a:avLst/>
          </a:prstGeom>
          <a:noFill/>
        </p:spPr>
        <p:txBody>
          <a:bodyPr wrap="square" rtlCol="0">
            <a:spAutoFit/>
          </a:bodyPr>
          <a:lstStyle/>
          <a:p>
            <a:pPr algn="ctr"/>
            <a:r>
              <a:rPr lang="en-US" sz="2400" b="1">
                <a:solidFill>
                  <a:schemeClr val="accent1"/>
                </a:solidFill>
                <a:latin typeface="Calibri "/>
              </a:rPr>
              <a:t>Particulate Matter </a:t>
            </a:r>
          </a:p>
          <a:p>
            <a:pPr algn="ctr"/>
            <a:r>
              <a:rPr lang="en-US" b="1" i="1">
                <a:solidFill>
                  <a:schemeClr val="accent1"/>
                </a:solidFill>
                <a:latin typeface="Calibri "/>
              </a:rPr>
              <a:t>(less than 10 microns) </a:t>
            </a:r>
          </a:p>
        </p:txBody>
      </p:sp>
      <p:sp>
        <p:nvSpPr>
          <p:cNvPr id="9" name="TextBox 8">
            <a:extLst>
              <a:ext uri="{FF2B5EF4-FFF2-40B4-BE49-F238E27FC236}">
                <a16:creationId xmlns:a16="http://schemas.microsoft.com/office/drawing/2014/main" id="{C152D3C9-B019-44FA-BCDC-028388249E39}"/>
              </a:ext>
            </a:extLst>
          </p:cNvPr>
          <p:cNvSpPr txBox="1"/>
          <p:nvPr/>
        </p:nvSpPr>
        <p:spPr>
          <a:xfrm>
            <a:off x="8370508" y="5093760"/>
            <a:ext cx="3797450" cy="461665"/>
          </a:xfrm>
          <a:prstGeom prst="rect">
            <a:avLst/>
          </a:prstGeom>
          <a:noFill/>
        </p:spPr>
        <p:txBody>
          <a:bodyPr wrap="none" rtlCol="0">
            <a:spAutoFit/>
          </a:bodyPr>
          <a:lstStyle/>
          <a:p>
            <a:r>
              <a:rPr lang="en-US" sz="2400" b="1">
                <a:solidFill>
                  <a:schemeClr val="accent1"/>
                </a:solidFill>
                <a:latin typeface="Calibri "/>
              </a:rPr>
              <a:t>Volatile Organic Compounds</a:t>
            </a:r>
          </a:p>
        </p:txBody>
      </p:sp>
      <p:sp>
        <p:nvSpPr>
          <p:cNvPr id="18" name="TextBox 17">
            <a:extLst>
              <a:ext uri="{FF2B5EF4-FFF2-40B4-BE49-F238E27FC236}">
                <a16:creationId xmlns:a16="http://schemas.microsoft.com/office/drawing/2014/main" id="{57E70105-15BD-E2EA-771E-BA074B21C496}"/>
              </a:ext>
            </a:extLst>
          </p:cNvPr>
          <p:cNvSpPr txBox="1"/>
          <p:nvPr/>
        </p:nvSpPr>
        <p:spPr>
          <a:xfrm>
            <a:off x="4395775" y="4207706"/>
            <a:ext cx="963383" cy="923330"/>
          </a:xfrm>
          <a:prstGeom prst="rect">
            <a:avLst/>
          </a:prstGeom>
          <a:solidFill>
            <a:schemeClr val="bg1"/>
          </a:solidFill>
          <a:ln w="12700">
            <a:solidFill>
              <a:srgbClr val="FF0000"/>
            </a:solidFill>
          </a:ln>
        </p:spPr>
        <p:txBody>
          <a:bodyPr wrap="square" lIns="91440" tIns="45720" rIns="91440" bIns="45720" rtlCol="0" anchor="t">
            <a:spAutoFit/>
          </a:bodyPr>
          <a:lstStyle/>
          <a:p>
            <a:pPr algn="ctr"/>
            <a:r>
              <a:rPr lang="en-US" sz="1400" b="1">
                <a:solidFill>
                  <a:srgbClr val="FF0000"/>
                </a:solidFill>
                <a:latin typeface="Calibri "/>
                <a:cs typeface="Calibri" panose="020F0502020204030204"/>
              </a:rPr>
              <a:t>0.6%</a:t>
            </a:r>
          </a:p>
          <a:p>
            <a:pPr algn="ctr"/>
            <a:r>
              <a:rPr lang="en-US" sz="1400" b="1">
                <a:solidFill>
                  <a:srgbClr val="FF0000"/>
                </a:solidFill>
                <a:latin typeface="Calibri "/>
              </a:rPr>
              <a:t>Covanta Camden </a:t>
            </a:r>
            <a:r>
              <a:rPr lang="en-US" sz="1200" b="1">
                <a:solidFill>
                  <a:srgbClr val="FF0000"/>
                </a:solidFill>
                <a:latin typeface="Calibri "/>
              </a:rPr>
              <a:t>(2021 Data)</a:t>
            </a:r>
            <a:endParaRPr lang="en-US" sz="1200">
              <a:solidFill>
                <a:srgbClr val="FF0000"/>
              </a:solidFill>
              <a:latin typeface="Calibri "/>
              <a:cs typeface="Calibri" panose="020F0502020204030204"/>
            </a:endParaRPr>
          </a:p>
        </p:txBody>
      </p:sp>
      <p:cxnSp>
        <p:nvCxnSpPr>
          <p:cNvPr id="20" name="Straight Arrow Connector 19">
            <a:extLst>
              <a:ext uri="{FF2B5EF4-FFF2-40B4-BE49-F238E27FC236}">
                <a16:creationId xmlns:a16="http://schemas.microsoft.com/office/drawing/2014/main" id="{A5A5E38B-7E24-460B-758F-42C35CBF8924}"/>
              </a:ext>
            </a:extLst>
          </p:cNvPr>
          <p:cNvCxnSpPr>
            <a:cxnSpLocks/>
          </p:cNvCxnSpPr>
          <p:nvPr/>
        </p:nvCxnSpPr>
        <p:spPr>
          <a:xfrm>
            <a:off x="2839075" y="4060246"/>
            <a:ext cx="461909" cy="24844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A088FBD1-DC64-9442-71F5-7F0CCB4C8212}"/>
              </a:ext>
            </a:extLst>
          </p:cNvPr>
          <p:cNvCxnSpPr>
            <a:cxnSpLocks/>
          </p:cNvCxnSpPr>
          <p:nvPr/>
        </p:nvCxnSpPr>
        <p:spPr>
          <a:xfrm flipH="1">
            <a:off x="5045074" y="4188401"/>
            <a:ext cx="436418" cy="32558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B51DA08B-7442-2CAE-E11D-83F49D70D5E3}"/>
              </a:ext>
            </a:extLst>
          </p:cNvPr>
          <p:cNvSpPr txBox="1"/>
          <p:nvPr/>
        </p:nvSpPr>
        <p:spPr>
          <a:xfrm>
            <a:off x="8418991" y="1942308"/>
            <a:ext cx="918973" cy="923330"/>
          </a:xfrm>
          <a:prstGeom prst="rect">
            <a:avLst/>
          </a:prstGeom>
          <a:solidFill>
            <a:schemeClr val="bg1"/>
          </a:solidFill>
          <a:ln w="12700">
            <a:solidFill>
              <a:srgbClr val="FF0000"/>
            </a:solidFill>
          </a:ln>
        </p:spPr>
        <p:txBody>
          <a:bodyPr wrap="square" lIns="91440" tIns="45720" rIns="91440" bIns="45720" rtlCol="0" anchor="t">
            <a:spAutoFit/>
          </a:bodyPr>
          <a:lstStyle/>
          <a:p>
            <a:pPr algn="ctr"/>
            <a:r>
              <a:rPr lang="en-US" sz="1400" b="1">
                <a:solidFill>
                  <a:srgbClr val="FF0000"/>
                </a:solidFill>
                <a:latin typeface="Calibri "/>
                <a:cs typeface="Calibri" panose="020F0502020204030204"/>
              </a:rPr>
              <a:t>0.01%</a:t>
            </a:r>
          </a:p>
          <a:p>
            <a:pPr algn="ctr"/>
            <a:r>
              <a:rPr lang="en-US" sz="1400" b="1">
                <a:solidFill>
                  <a:srgbClr val="FF0000"/>
                </a:solidFill>
                <a:latin typeface="Calibri "/>
              </a:rPr>
              <a:t>Covanta Camden </a:t>
            </a:r>
            <a:r>
              <a:rPr lang="en-US" sz="1200" b="1">
                <a:solidFill>
                  <a:srgbClr val="FF0000"/>
                </a:solidFill>
                <a:latin typeface="Calibri "/>
              </a:rPr>
              <a:t>(2021 data)</a:t>
            </a:r>
            <a:endParaRPr lang="en-US" sz="1200">
              <a:solidFill>
                <a:srgbClr val="FF0000"/>
              </a:solidFill>
              <a:latin typeface="Calibri "/>
              <a:cs typeface="Calibri" panose="020F0502020204030204"/>
            </a:endParaRPr>
          </a:p>
        </p:txBody>
      </p:sp>
      <p:cxnSp>
        <p:nvCxnSpPr>
          <p:cNvPr id="21" name="Straight Arrow Connector 20">
            <a:extLst>
              <a:ext uri="{FF2B5EF4-FFF2-40B4-BE49-F238E27FC236}">
                <a16:creationId xmlns:a16="http://schemas.microsoft.com/office/drawing/2014/main" id="{81164E9E-F404-8804-B037-A7163D18AC5B}"/>
              </a:ext>
            </a:extLst>
          </p:cNvPr>
          <p:cNvCxnSpPr>
            <a:cxnSpLocks/>
          </p:cNvCxnSpPr>
          <p:nvPr/>
        </p:nvCxnSpPr>
        <p:spPr>
          <a:xfrm flipH="1" flipV="1">
            <a:off x="9259165" y="2724439"/>
            <a:ext cx="251691" cy="55187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745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55548EB-36D3-4EE3-8D1F-769BAA9449FC}"/>
              </a:ext>
            </a:extLst>
          </p:cNvPr>
          <p:cNvSpPr>
            <a:spLocks noGrp="1"/>
          </p:cNvSpPr>
          <p:nvPr>
            <p:ph type="body" sz="quarter" idx="13"/>
          </p:nvPr>
        </p:nvSpPr>
        <p:spPr>
          <a:xfrm>
            <a:off x="6565567" y="4354016"/>
            <a:ext cx="5170514" cy="2174374"/>
          </a:xfrm>
        </p:spPr>
        <p:txBody>
          <a:bodyPr>
            <a:normAutofit/>
          </a:bodyPr>
          <a:lstStyle/>
          <a:p>
            <a:r>
              <a:rPr lang="en-US" dirty="0">
                <a:solidFill>
                  <a:schemeClr val="accent1"/>
                </a:solidFill>
              </a:rPr>
              <a:t>Thank you</a:t>
            </a:r>
          </a:p>
          <a:p>
            <a:endParaRPr lang="en-US" dirty="0">
              <a:solidFill>
                <a:schemeClr val="accent1"/>
              </a:solidFill>
            </a:endParaRPr>
          </a:p>
          <a:p>
            <a:r>
              <a:rPr lang="en-US" dirty="0">
                <a:solidFill>
                  <a:schemeClr val="accent1"/>
                </a:solidFill>
              </a:rPr>
              <a:t>Lloyd Naideck</a:t>
            </a:r>
          </a:p>
          <a:p>
            <a:r>
              <a:rPr lang="en-US" dirty="0">
                <a:solidFill>
                  <a:schemeClr val="accent1"/>
                </a:solidFill>
              </a:rPr>
              <a:t>Director, Government Relations</a:t>
            </a:r>
          </a:p>
        </p:txBody>
      </p:sp>
    </p:spTree>
    <p:extLst>
      <p:ext uri="{BB962C8B-B14F-4D97-AF65-F5344CB8AC3E}">
        <p14:creationId xmlns:p14="http://schemas.microsoft.com/office/powerpoint/2010/main" val="12401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7232-2505-1818-639F-8AC2F05DD589}"/>
              </a:ext>
            </a:extLst>
          </p:cNvPr>
          <p:cNvSpPr>
            <a:spLocks noGrp="1"/>
          </p:cNvSpPr>
          <p:nvPr>
            <p:ph type="title" idx="4294967295"/>
          </p:nvPr>
        </p:nvSpPr>
        <p:spPr>
          <a:xfrm>
            <a:off x="0" y="951722"/>
            <a:ext cx="12192000" cy="779838"/>
          </a:xfrm>
        </p:spPr>
        <p:txBody>
          <a:bodyPr>
            <a:normAutofit/>
          </a:bodyPr>
          <a:lstStyle/>
          <a:p>
            <a:pPr algn="ctr"/>
            <a:r>
              <a:rPr lang="en-US" dirty="0">
                <a:solidFill>
                  <a:schemeClr val="bg1"/>
                </a:solidFill>
              </a:rPr>
              <a:t>Covanta at a Glance</a:t>
            </a:r>
          </a:p>
        </p:txBody>
      </p:sp>
      <p:sp>
        <p:nvSpPr>
          <p:cNvPr id="20" name="Content Placeholder 5">
            <a:extLst>
              <a:ext uri="{FF2B5EF4-FFF2-40B4-BE49-F238E27FC236}">
                <a16:creationId xmlns:a16="http://schemas.microsoft.com/office/drawing/2014/main" id="{35C2D057-D028-7033-1AF8-3B4E809D6270}"/>
              </a:ext>
            </a:extLst>
          </p:cNvPr>
          <p:cNvSpPr txBox="1">
            <a:spLocks/>
          </p:cNvSpPr>
          <p:nvPr/>
        </p:nvSpPr>
        <p:spPr>
          <a:xfrm>
            <a:off x="906141" y="4309494"/>
            <a:ext cx="3185314" cy="1596784"/>
          </a:xfrm>
          <a:prstGeom prst="rect">
            <a:avLst/>
          </a:prstGeom>
          <a:ln>
            <a:no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Covanta is leading the charge to a carbon-negative future through revolutionary sustainable materials management solutions that reduce, reuse, recycle and reimagine waste for the benefit </a:t>
            </a:r>
            <a:b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of society and the environment</a:t>
            </a:r>
            <a:endParaRPr lang="en-US" sz="1200" dirty="0">
              <a:solidFill>
                <a:schemeClr val="tx2"/>
              </a:solidFill>
            </a:endParaRPr>
          </a:p>
        </p:txBody>
      </p:sp>
      <p:sp>
        <p:nvSpPr>
          <p:cNvPr id="32" name="Content Placeholder 5">
            <a:extLst>
              <a:ext uri="{FF2B5EF4-FFF2-40B4-BE49-F238E27FC236}">
                <a16:creationId xmlns:a16="http://schemas.microsoft.com/office/drawing/2014/main" id="{D87A7BC3-D836-CD3F-FCA9-EA9ABAE23CD7}"/>
              </a:ext>
            </a:extLst>
          </p:cNvPr>
          <p:cNvSpPr txBox="1">
            <a:spLocks/>
          </p:cNvSpPr>
          <p:nvPr/>
        </p:nvSpPr>
        <p:spPr>
          <a:xfrm>
            <a:off x="4429753" y="4309494"/>
            <a:ext cx="3185314" cy="1596784"/>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Covanta provides diverse and scalable </a:t>
            </a:r>
            <a:b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full-service solutions that move businesses and communities up the waste hierarchy to optimize their resource use, reduce their carbon </a:t>
            </a:r>
            <a:b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footprints and achieve their ESG goals</a:t>
            </a:r>
          </a:p>
        </p:txBody>
      </p:sp>
      <p:sp>
        <p:nvSpPr>
          <p:cNvPr id="33" name="Content Placeholder 5">
            <a:extLst>
              <a:ext uri="{FF2B5EF4-FFF2-40B4-BE49-F238E27FC236}">
                <a16:creationId xmlns:a16="http://schemas.microsoft.com/office/drawing/2014/main" id="{64034B41-076E-ADFC-E184-84F1418DE860}"/>
              </a:ext>
            </a:extLst>
          </p:cNvPr>
          <p:cNvSpPr txBox="1">
            <a:spLocks/>
          </p:cNvSpPr>
          <p:nvPr/>
        </p:nvSpPr>
        <p:spPr>
          <a:xfrm>
            <a:off x="7953365" y="4309494"/>
            <a:ext cx="3185314" cy="1596784"/>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Covanta’s differentiator comes from </a:t>
            </a:r>
            <a:b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our ecosystem of technology, facilities and partnerships, trusted by the world’s largest organizations to deliver transparent </a:t>
            </a:r>
            <a:b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and reliable solutions every day​</a:t>
            </a:r>
            <a:endParaRPr lang="en-US" sz="1200" dirty="0">
              <a:solidFill>
                <a:schemeClr val="tx2"/>
              </a:solidFill>
            </a:endParaRPr>
          </a:p>
        </p:txBody>
      </p:sp>
      <p:sp>
        <p:nvSpPr>
          <p:cNvPr id="34" name="Content Placeholder 5">
            <a:extLst>
              <a:ext uri="{FF2B5EF4-FFF2-40B4-BE49-F238E27FC236}">
                <a16:creationId xmlns:a16="http://schemas.microsoft.com/office/drawing/2014/main" id="{D0272908-BFE6-BA52-3F44-0575BB584F6F}"/>
              </a:ext>
            </a:extLst>
          </p:cNvPr>
          <p:cNvSpPr txBox="1">
            <a:spLocks/>
          </p:cNvSpPr>
          <p:nvPr/>
        </p:nvSpPr>
        <p:spPr>
          <a:xfrm>
            <a:off x="0" y="1577008"/>
            <a:ext cx="12192000" cy="971497"/>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Font typeface="Arial" panose="020B0604020202020204" pitchFamily="34" charset="0"/>
              <a:buNone/>
            </a:pPr>
            <a:r>
              <a:rPr lang="en-US" sz="1600" dirty="0">
                <a:solidFill>
                  <a:schemeClr val="bg1"/>
                </a:solidFill>
                <a:latin typeface="+mn-lt"/>
                <a:cs typeface="Arial"/>
              </a:rPr>
              <a:t>For more than 40 years, Covanta has been at the forefront of sustainable materials management, </a:t>
            </a:r>
            <a:br>
              <a:rPr lang="en-US" sz="1600" dirty="0">
                <a:solidFill>
                  <a:schemeClr val="bg1"/>
                </a:solidFill>
                <a:latin typeface="+mn-lt"/>
                <a:cs typeface="Arial"/>
              </a:rPr>
            </a:br>
            <a:r>
              <a:rPr lang="en-US" sz="1600" dirty="0">
                <a:solidFill>
                  <a:schemeClr val="bg1"/>
                </a:solidFill>
                <a:latin typeface="+mn-lt"/>
                <a:cs typeface="Arial"/>
              </a:rPr>
              <a:t>providing world-class waste and resource solutions that serve people, the planet and a more prosperous future.</a:t>
            </a:r>
            <a:endParaRPr lang="en-US" sz="1600" dirty="0">
              <a:solidFill>
                <a:schemeClr val="bg1"/>
              </a:solidFill>
              <a:latin typeface="+mn-lt"/>
            </a:endParaRPr>
          </a:p>
        </p:txBody>
      </p:sp>
      <p:pic>
        <p:nvPicPr>
          <p:cNvPr id="36" name="Graphic 35" descr="Telescope outline">
            <a:extLst>
              <a:ext uri="{FF2B5EF4-FFF2-40B4-BE49-F238E27FC236}">
                <a16:creationId xmlns:a16="http://schemas.microsoft.com/office/drawing/2014/main" id="{DFC7866D-E8A1-F0B7-3B14-279B47FAB68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34178" y="3842027"/>
            <a:ext cx="608022" cy="608022"/>
          </a:xfrm>
          <a:prstGeom prst="rect">
            <a:avLst/>
          </a:prstGeom>
        </p:spPr>
      </p:pic>
      <p:sp>
        <p:nvSpPr>
          <p:cNvPr id="13" name="Content Placeholder 5">
            <a:extLst>
              <a:ext uri="{FF2B5EF4-FFF2-40B4-BE49-F238E27FC236}">
                <a16:creationId xmlns:a16="http://schemas.microsoft.com/office/drawing/2014/main" id="{98142393-07D2-051C-EE44-58B7E09E5A22}"/>
              </a:ext>
            </a:extLst>
          </p:cNvPr>
          <p:cNvSpPr txBox="1">
            <a:spLocks/>
          </p:cNvSpPr>
          <p:nvPr/>
        </p:nvSpPr>
        <p:spPr>
          <a:xfrm>
            <a:off x="1039514" y="3941414"/>
            <a:ext cx="3185314" cy="297600"/>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Our Vision</a:t>
            </a:r>
            <a:endParaRPr lang="en-US" sz="1800" b="1" dirty="0">
              <a:solidFill>
                <a:schemeClr val="accent1"/>
              </a:solidFill>
            </a:endParaRPr>
          </a:p>
        </p:txBody>
      </p:sp>
      <p:cxnSp>
        <p:nvCxnSpPr>
          <p:cNvPr id="22" name="Straight Connector 21">
            <a:extLst>
              <a:ext uri="{FF2B5EF4-FFF2-40B4-BE49-F238E27FC236}">
                <a16:creationId xmlns:a16="http://schemas.microsoft.com/office/drawing/2014/main" id="{FEE5EFCA-F286-843B-6F48-6E2D6FEFD20A}"/>
              </a:ext>
            </a:extLst>
          </p:cNvPr>
          <p:cNvCxnSpPr/>
          <p:nvPr/>
        </p:nvCxnSpPr>
        <p:spPr>
          <a:xfrm>
            <a:off x="2138896" y="4342377"/>
            <a:ext cx="964876"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17" name="Graphic 16" descr="Sustainability outline">
            <a:extLst>
              <a:ext uri="{FF2B5EF4-FFF2-40B4-BE49-F238E27FC236}">
                <a16:creationId xmlns:a16="http://schemas.microsoft.com/office/drawing/2014/main" id="{AD9D5001-4C9A-D07C-DB1E-D67F1AE1F6C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985687" y="3840284"/>
            <a:ext cx="608022" cy="608022"/>
          </a:xfrm>
          <a:prstGeom prst="rect">
            <a:avLst/>
          </a:prstGeom>
        </p:spPr>
      </p:pic>
      <p:sp>
        <p:nvSpPr>
          <p:cNvPr id="18" name="Content Placeholder 5">
            <a:extLst>
              <a:ext uri="{FF2B5EF4-FFF2-40B4-BE49-F238E27FC236}">
                <a16:creationId xmlns:a16="http://schemas.microsoft.com/office/drawing/2014/main" id="{BD4CCB98-E2E7-446C-4738-B55D73E76D16}"/>
              </a:ext>
            </a:extLst>
          </p:cNvPr>
          <p:cNvSpPr txBox="1">
            <a:spLocks/>
          </p:cNvSpPr>
          <p:nvPr/>
        </p:nvSpPr>
        <p:spPr>
          <a:xfrm>
            <a:off x="4628528" y="3943632"/>
            <a:ext cx="3185314" cy="297600"/>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Our Business</a:t>
            </a:r>
            <a:endParaRPr lang="en-US" sz="1800" b="1" dirty="0">
              <a:solidFill>
                <a:schemeClr val="accent1"/>
              </a:solidFill>
            </a:endParaRPr>
          </a:p>
        </p:txBody>
      </p:sp>
      <p:cxnSp>
        <p:nvCxnSpPr>
          <p:cNvPr id="23" name="Straight Connector 22">
            <a:extLst>
              <a:ext uri="{FF2B5EF4-FFF2-40B4-BE49-F238E27FC236}">
                <a16:creationId xmlns:a16="http://schemas.microsoft.com/office/drawing/2014/main" id="{AA51A246-9007-3261-67C8-24F20109FDD3}"/>
              </a:ext>
            </a:extLst>
          </p:cNvPr>
          <p:cNvCxnSpPr>
            <a:cxnSpLocks/>
          </p:cNvCxnSpPr>
          <p:nvPr/>
        </p:nvCxnSpPr>
        <p:spPr>
          <a:xfrm>
            <a:off x="5653370" y="4342377"/>
            <a:ext cx="1184744"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15" name="Graphic 14" descr="Badge New outline">
            <a:extLst>
              <a:ext uri="{FF2B5EF4-FFF2-40B4-BE49-F238E27FC236}">
                <a16:creationId xmlns:a16="http://schemas.microsoft.com/office/drawing/2014/main" id="{6E47B76B-F120-817D-58C4-1579B801EF8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613072" y="3804664"/>
            <a:ext cx="608022" cy="608022"/>
          </a:xfrm>
          <a:prstGeom prst="rect">
            <a:avLst/>
          </a:prstGeom>
        </p:spPr>
      </p:pic>
      <p:sp>
        <p:nvSpPr>
          <p:cNvPr id="19" name="Content Placeholder 5">
            <a:extLst>
              <a:ext uri="{FF2B5EF4-FFF2-40B4-BE49-F238E27FC236}">
                <a16:creationId xmlns:a16="http://schemas.microsoft.com/office/drawing/2014/main" id="{43D95361-2409-57EC-1A3C-34CB17B212FA}"/>
              </a:ext>
            </a:extLst>
          </p:cNvPr>
          <p:cNvSpPr txBox="1">
            <a:spLocks/>
          </p:cNvSpPr>
          <p:nvPr/>
        </p:nvSpPr>
        <p:spPr>
          <a:xfrm>
            <a:off x="8112385" y="3942223"/>
            <a:ext cx="3185314" cy="297600"/>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Our Value</a:t>
            </a:r>
            <a:endParaRPr lang="en-US" sz="1800" b="1" dirty="0">
              <a:solidFill>
                <a:schemeClr val="accent1"/>
              </a:solidFill>
            </a:endParaRPr>
          </a:p>
        </p:txBody>
      </p:sp>
      <p:cxnSp>
        <p:nvCxnSpPr>
          <p:cNvPr id="24" name="Straight Connector 23">
            <a:extLst>
              <a:ext uri="{FF2B5EF4-FFF2-40B4-BE49-F238E27FC236}">
                <a16:creationId xmlns:a16="http://schemas.microsoft.com/office/drawing/2014/main" id="{176CF8A8-2475-86B3-081E-A7FC2CC72F7B}"/>
              </a:ext>
            </a:extLst>
          </p:cNvPr>
          <p:cNvCxnSpPr>
            <a:cxnSpLocks/>
          </p:cNvCxnSpPr>
          <p:nvPr/>
        </p:nvCxnSpPr>
        <p:spPr>
          <a:xfrm>
            <a:off x="9279166" y="4342377"/>
            <a:ext cx="874644"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8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11DE-6693-7E5D-FA38-89D537CC704F}"/>
              </a:ext>
            </a:extLst>
          </p:cNvPr>
          <p:cNvSpPr>
            <a:spLocks noGrp="1"/>
          </p:cNvSpPr>
          <p:nvPr>
            <p:ph type="title"/>
          </p:nvPr>
        </p:nvSpPr>
        <p:spPr/>
        <p:txBody>
          <a:bodyPr>
            <a:normAutofit/>
          </a:bodyPr>
          <a:lstStyle/>
          <a:p>
            <a:r>
              <a:rPr lang="en-US" sz="3200" b="1" dirty="0">
                <a:solidFill>
                  <a:schemeClr val="accent1"/>
                </a:solidFill>
                <a:latin typeface="+mn-lt"/>
                <a:cs typeface="Arial" panose="020B0604020202020204" pitchFamily="34" charset="0"/>
              </a:rPr>
              <a:t>L</a:t>
            </a:r>
            <a:r>
              <a:rPr lang="en-US" sz="3200" b="1" i="0" u="none" strike="noStrike" dirty="0">
                <a:solidFill>
                  <a:schemeClr val="accent1"/>
                </a:solidFill>
                <a:effectLst/>
                <a:latin typeface="+mn-lt"/>
                <a:cs typeface="Arial" panose="020B0604020202020204" pitchFamily="34" charset="0"/>
              </a:rPr>
              <a:t>eader in Sustainable </a:t>
            </a:r>
            <a:r>
              <a:rPr lang="en-US" sz="3200" b="1" dirty="0">
                <a:solidFill>
                  <a:schemeClr val="accent1"/>
                </a:solidFill>
                <a:latin typeface="+mn-lt"/>
                <a:cs typeface="Arial" panose="020B0604020202020204" pitchFamily="34" charset="0"/>
              </a:rPr>
              <a:t>M</a:t>
            </a:r>
            <a:r>
              <a:rPr lang="en-US" sz="3200" b="1" i="0" u="none" strike="noStrike" dirty="0">
                <a:solidFill>
                  <a:schemeClr val="accent1"/>
                </a:solidFill>
                <a:effectLst/>
                <a:latin typeface="+mn-lt"/>
                <a:cs typeface="Arial" panose="020B0604020202020204" pitchFamily="34" charset="0"/>
              </a:rPr>
              <a:t>aterials </a:t>
            </a:r>
            <a:r>
              <a:rPr lang="en-US" sz="3200" b="1" dirty="0">
                <a:solidFill>
                  <a:schemeClr val="accent1"/>
                </a:solidFill>
                <a:latin typeface="+mn-lt"/>
                <a:cs typeface="Arial" panose="020B0604020202020204" pitchFamily="34" charset="0"/>
              </a:rPr>
              <a:t>M</a:t>
            </a:r>
            <a:r>
              <a:rPr lang="en-US" sz="3200" b="1" i="0" u="none" strike="noStrike" dirty="0">
                <a:solidFill>
                  <a:schemeClr val="accent1"/>
                </a:solidFill>
                <a:effectLst/>
                <a:latin typeface="+mn-lt"/>
                <a:cs typeface="Arial" panose="020B0604020202020204" pitchFamily="34" charset="0"/>
              </a:rPr>
              <a:t>anagement  </a:t>
            </a:r>
            <a:endParaRPr lang="en-US" sz="3200" b="1" dirty="0">
              <a:solidFill>
                <a:schemeClr val="accent1"/>
              </a:solidFill>
              <a:latin typeface="+mn-lt"/>
              <a:cs typeface="Arial" panose="020B0604020202020204" pitchFamily="34" charset="0"/>
            </a:endParaRPr>
          </a:p>
        </p:txBody>
      </p:sp>
      <p:sp>
        <p:nvSpPr>
          <p:cNvPr id="9" name="Content Placeholder 3">
            <a:extLst>
              <a:ext uri="{FF2B5EF4-FFF2-40B4-BE49-F238E27FC236}">
                <a16:creationId xmlns:a16="http://schemas.microsoft.com/office/drawing/2014/main" id="{D506CB57-7EB7-2F49-C2F5-5DAD63F7D61E}"/>
              </a:ext>
            </a:extLst>
          </p:cNvPr>
          <p:cNvSpPr>
            <a:spLocks noGrp="1"/>
          </p:cNvSpPr>
          <p:nvPr>
            <p:ph idx="1"/>
          </p:nvPr>
        </p:nvSpPr>
        <p:spPr>
          <a:xfrm>
            <a:off x="2931496" y="1727485"/>
            <a:ext cx="2436628" cy="855889"/>
          </a:xfrm>
        </p:spPr>
        <p:txBody>
          <a:bodyPr anchor="ctr">
            <a:normAutofit/>
          </a:bodyPr>
          <a:lstStyle/>
          <a:p>
            <a:pPr marL="0" indent="0">
              <a:lnSpc>
                <a:spcPct val="100000"/>
              </a:lnSpc>
              <a:spcBef>
                <a:spcPct val="0"/>
              </a:spcBef>
              <a:spcAft>
                <a:spcPts val="0"/>
              </a:spcAft>
              <a:buNone/>
              <a:defRPr/>
            </a:pPr>
            <a:r>
              <a:rPr lang="en-US" sz="1400" b="1" dirty="0">
                <a:solidFill>
                  <a:schemeClr val="bg1"/>
                </a:solidFill>
                <a:ea typeface="MS PGothic"/>
              </a:rPr>
              <a:t>Over 50 </a:t>
            </a:r>
            <a:r>
              <a:rPr lang="en-US" sz="1400" dirty="0">
                <a:solidFill>
                  <a:schemeClr val="bg1"/>
                </a:solidFill>
                <a:ea typeface="MS PGothic"/>
              </a:rPr>
              <a:t>sustainable material processing facilities, including EfW facilities</a:t>
            </a:r>
            <a:r>
              <a:rPr lang="en-US" sz="1400" b="1" dirty="0">
                <a:solidFill>
                  <a:schemeClr val="bg1"/>
                </a:solidFill>
                <a:ea typeface="MS PGothic"/>
              </a:rPr>
              <a:t> </a:t>
            </a:r>
            <a:r>
              <a:rPr lang="en-US" sz="1400" dirty="0">
                <a:solidFill>
                  <a:schemeClr val="bg1"/>
                </a:solidFill>
                <a:ea typeface="MS PGothic"/>
              </a:rPr>
              <a:t>in North America</a:t>
            </a:r>
            <a:endParaRPr lang="en-US" sz="1400" dirty="0">
              <a:solidFill>
                <a:schemeClr val="bg1"/>
              </a:solidFill>
            </a:endParaRPr>
          </a:p>
        </p:txBody>
      </p:sp>
      <p:sp>
        <p:nvSpPr>
          <p:cNvPr id="10" name="Content Placeholder 3">
            <a:extLst>
              <a:ext uri="{FF2B5EF4-FFF2-40B4-BE49-F238E27FC236}">
                <a16:creationId xmlns:a16="http://schemas.microsoft.com/office/drawing/2014/main" id="{DB744552-A301-E845-E7D7-D76BC7161F40}"/>
              </a:ext>
            </a:extLst>
          </p:cNvPr>
          <p:cNvSpPr txBox="1">
            <a:spLocks/>
          </p:cNvSpPr>
          <p:nvPr/>
        </p:nvSpPr>
        <p:spPr>
          <a:xfrm>
            <a:off x="2931496" y="2975198"/>
            <a:ext cx="2436628" cy="85588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Annual capacity to process </a:t>
            </a: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21 million tons </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of waste </a:t>
            </a:r>
          </a:p>
        </p:txBody>
      </p:sp>
      <p:sp>
        <p:nvSpPr>
          <p:cNvPr id="11" name="Content Placeholder 3">
            <a:extLst>
              <a:ext uri="{FF2B5EF4-FFF2-40B4-BE49-F238E27FC236}">
                <a16:creationId xmlns:a16="http://schemas.microsoft.com/office/drawing/2014/main" id="{31723367-4E29-9D5E-8A63-369FC72C8DBE}"/>
              </a:ext>
            </a:extLst>
          </p:cNvPr>
          <p:cNvSpPr txBox="1">
            <a:spLocks/>
          </p:cNvSpPr>
          <p:nvPr/>
        </p:nvSpPr>
        <p:spPr>
          <a:xfrm>
            <a:off x="2931496" y="4146406"/>
            <a:ext cx="2436628" cy="106524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Generate 10 million megawatt hours—enough clean energy to power </a:t>
            </a: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over 1 million homes</a:t>
            </a: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endParaRPr>
          </a:p>
        </p:txBody>
      </p:sp>
      <p:sp>
        <p:nvSpPr>
          <p:cNvPr id="12" name="Content Placeholder 3">
            <a:extLst>
              <a:ext uri="{FF2B5EF4-FFF2-40B4-BE49-F238E27FC236}">
                <a16:creationId xmlns:a16="http://schemas.microsoft.com/office/drawing/2014/main" id="{7E6E1CB3-12A4-D896-B1B1-86B30BAF6CC5}"/>
              </a:ext>
            </a:extLst>
          </p:cNvPr>
          <p:cNvSpPr txBox="1">
            <a:spLocks/>
          </p:cNvSpPr>
          <p:nvPr/>
        </p:nvSpPr>
        <p:spPr>
          <a:xfrm>
            <a:off x="7645915" y="1770572"/>
            <a:ext cx="2633169" cy="9362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Annually recycle </a:t>
            </a:r>
            <a:r>
              <a:rPr lang="en-US" sz="1400" dirty="0">
                <a:solidFill>
                  <a:schemeClr val="bg1"/>
                </a:solidFill>
                <a:latin typeface="Arial" panose="020B0604020202020204" pitchFamily="34" charset="0"/>
                <a:ea typeface="MS PGothic"/>
                <a:cs typeface="Arial" panose="020B0604020202020204" pitchFamily="34" charset="0"/>
              </a:rPr>
              <a:t>approximately</a:t>
            </a: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600,000 tons of metal</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the equivalent amount of steel can build six Golden Gate Bridges</a:t>
            </a:r>
          </a:p>
        </p:txBody>
      </p:sp>
      <p:sp>
        <p:nvSpPr>
          <p:cNvPr id="13" name="Content Placeholder 3">
            <a:extLst>
              <a:ext uri="{FF2B5EF4-FFF2-40B4-BE49-F238E27FC236}">
                <a16:creationId xmlns:a16="http://schemas.microsoft.com/office/drawing/2014/main" id="{F7713AE7-D5FA-E322-CA2B-14A82005EE13}"/>
              </a:ext>
            </a:extLst>
          </p:cNvPr>
          <p:cNvSpPr txBox="1">
            <a:spLocks/>
          </p:cNvSpPr>
          <p:nvPr/>
        </p:nvSpPr>
        <p:spPr>
          <a:xfrm>
            <a:off x="7645915" y="2935002"/>
            <a:ext cx="2633169" cy="9362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4,500 professionals </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employed in North America</a:t>
            </a:r>
          </a:p>
        </p:txBody>
      </p:sp>
      <p:sp>
        <p:nvSpPr>
          <p:cNvPr id="14" name="Content Placeholder 3">
            <a:extLst>
              <a:ext uri="{FF2B5EF4-FFF2-40B4-BE49-F238E27FC236}">
                <a16:creationId xmlns:a16="http://schemas.microsoft.com/office/drawing/2014/main" id="{FF09ED46-D84A-3621-FC58-03B72EA9EC95}"/>
              </a:ext>
            </a:extLst>
          </p:cNvPr>
          <p:cNvSpPr txBox="1">
            <a:spLocks/>
          </p:cNvSpPr>
          <p:nvPr/>
        </p:nvSpPr>
        <p:spPr>
          <a:xfrm>
            <a:off x="7645915" y="4210888"/>
            <a:ext cx="2694131" cy="9362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High focus on improving </a:t>
            </a: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sustainability</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 and encouraging a </a:t>
            </a: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circular economy</a:t>
            </a:r>
          </a:p>
        </p:txBody>
      </p:sp>
      <p:pic>
        <p:nvPicPr>
          <p:cNvPr id="15" name="Picture 14" descr="Icon&#10;&#10;Description automatically generated">
            <a:extLst>
              <a:ext uri="{FF2B5EF4-FFF2-40B4-BE49-F238E27FC236}">
                <a16:creationId xmlns:a16="http://schemas.microsoft.com/office/drawing/2014/main" id="{F18F3074-6410-477E-D2F0-EE22E8A54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012" y="4167162"/>
            <a:ext cx="1020410" cy="1020412"/>
          </a:xfrm>
          <a:prstGeom prst="rect">
            <a:avLst/>
          </a:prstGeom>
        </p:spPr>
      </p:pic>
      <p:pic>
        <p:nvPicPr>
          <p:cNvPr id="16" name="Picture 15" descr="Icon&#10;&#10;Description automatically generated">
            <a:extLst>
              <a:ext uri="{FF2B5EF4-FFF2-40B4-BE49-F238E27FC236}">
                <a16:creationId xmlns:a16="http://schemas.microsoft.com/office/drawing/2014/main" id="{0E39BDF5-6425-46D3-2818-2FA7443FC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953" y="2840618"/>
            <a:ext cx="1068566" cy="1070542"/>
          </a:xfrm>
          <a:prstGeom prst="rect">
            <a:avLst/>
          </a:prstGeom>
        </p:spPr>
      </p:pic>
      <p:pic>
        <p:nvPicPr>
          <p:cNvPr id="17" name="Picture 16">
            <a:extLst>
              <a:ext uri="{FF2B5EF4-FFF2-40B4-BE49-F238E27FC236}">
                <a16:creationId xmlns:a16="http://schemas.microsoft.com/office/drawing/2014/main" id="{51438667-0709-087D-CF38-1F08EF26E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935" y="2842592"/>
            <a:ext cx="1068564" cy="1066594"/>
          </a:xfrm>
          <a:prstGeom prst="rect">
            <a:avLst/>
          </a:prstGeom>
        </p:spPr>
      </p:pic>
      <p:pic>
        <p:nvPicPr>
          <p:cNvPr id="18" name="Picture 17" descr="Logo, company name&#10;&#10;Description automatically generated">
            <a:extLst>
              <a:ext uri="{FF2B5EF4-FFF2-40B4-BE49-F238E27FC236}">
                <a16:creationId xmlns:a16="http://schemas.microsoft.com/office/drawing/2014/main" id="{CCBD1C6C-C924-03B5-F451-BA6C97C2F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935" y="1621147"/>
            <a:ext cx="1068564" cy="1068566"/>
          </a:xfrm>
          <a:prstGeom prst="rect">
            <a:avLst/>
          </a:prstGeom>
        </p:spPr>
      </p:pic>
      <p:pic>
        <p:nvPicPr>
          <p:cNvPr id="19" name="Picture 18" descr="Icon&#10;&#10;Description automatically generated">
            <a:extLst>
              <a:ext uri="{FF2B5EF4-FFF2-40B4-BE49-F238E27FC236}">
                <a16:creationId xmlns:a16="http://schemas.microsoft.com/office/drawing/2014/main" id="{4EF624C6-90D9-810F-C839-C3B31F6B7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1954" y="4143085"/>
            <a:ext cx="1068564" cy="1068566"/>
          </a:xfrm>
          <a:prstGeom prst="rect">
            <a:avLst/>
          </a:prstGeom>
        </p:spPr>
      </p:pic>
      <p:grpSp>
        <p:nvGrpSpPr>
          <p:cNvPr id="20" name="Group 19">
            <a:extLst>
              <a:ext uri="{FF2B5EF4-FFF2-40B4-BE49-F238E27FC236}">
                <a16:creationId xmlns:a16="http://schemas.microsoft.com/office/drawing/2014/main" id="{1FC622ED-B02D-B71F-273C-95E6EF5D183C}"/>
              </a:ext>
            </a:extLst>
          </p:cNvPr>
          <p:cNvGrpSpPr/>
          <p:nvPr/>
        </p:nvGrpSpPr>
        <p:grpSpPr>
          <a:xfrm>
            <a:off x="2019509" y="1790237"/>
            <a:ext cx="733454" cy="673473"/>
            <a:chOff x="5157785" y="2566714"/>
            <a:chExt cx="1877762" cy="1724201"/>
          </a:xfrm>
          <a:solidFill>
            <a:schemeClr val="bg1"/>
          </a:solidFill>
        </p:grpSpPr>
        <p:sp>
          <p:nvSpPr>
            <p:cNvPr id="21" name="Freeform: Shape 20">
              <a:extLst>
                <a:ext uri="{FF2B5EF4-FFF2-40B4-BE49-F238E27FC236}">
                  <a16:creationId xmlns:a16="http://schemas.microsoft.com/office/drawing/2014/main" id="{577C6867-D98A-B816-4C5C-5252FF6EF025}"/>
                </a:ext>
              </a:extLst>
            </p:cNvPr>
            <p:cNvSpPr/>
            <p:nvPr/>
          </p:nvSpPr>
          <p:spPr>
            <a:xfrm>
              <a:off x="5177122" y="4199857"/>
              <a:ext cx="1839372" cy="91058"/>
            </a:xfrm>
            <a:custGeom>
              <a:avLst/>
              <a:gdLst>
                <a:gd name="connsiteX0" fmla="*/ 1793812 w 1839372"/>
                <a:gd name="connsiteY0" fmla="*/ -39 h 91058"/>
                <a:gd name="connsiteX1" fmla="*/ 45498 w 1839372"/>
                <a:gd name="connsiteY1" fmla="*/ -39 h 91058"/>
                <a:gd name="connsiteX2" fmla="*/ -31 w 1839372"/>
                <a:gd name="connsiteY2" fmla="*/ 45490 h 91058"/>
                <a:gd name="connsiteX3" fmla="*/ 45498 w 1839372"/>
                <a:gd name="connsiteY3" fmla="*/ 91020 h 91058"/>
                <a:gd name="connsiteX4" fmla="*/ 1793812 w 1839372"/>
                <a:gd name="connsiteY4" fmla="*/ 91020 h 91058"/>
                <a:gd name="connsiteX5" fmla="*/ 1839342 w 1839372"/>
                <a:gd name="connsiteY5" fmla="*/ 45490 h 91058"/>
                <a:gd name="connsiteX6" fmla="*/ 1793812 w 1839372"/>
                <a:gd name="connsiteY6" fmla="*/ -39 h 9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72" h="91058">
                  <a:moveTo>
                    <a:pt x="1793812" y="-39"/>
                  </a:moveTo>
                  <a:lnTo>
                    <a:pt x="45498" y="-39"/>
                  </a:lnTo>
                  <a:cubicBezTo>
                    <a:pt x="20353" y="-39"/>
                    <a:pt x="-31" y="20344"/>
                    <a:pt x="-31" y="45490"/>
                  </a:cubicBezTo>
                  <a:cubicBezTo>
                    <a:pt x="-31" y="70636"/>
                    <a:pt x="20353" y="91020"/>
                    <a:pt x="45498" y="91020"/>
                  </a:cubicBezTo>
                  <a:lnTo>
                    <a:pt x="1793812" y="91020"/>
                  </a:lnTo>
                  <a:cubicBezTo>
                    <a:pt x="1818958" y="91020"/>
                    <a:pt x="1839342" y="70636"/>
                    <a:pt x="1839342" y="45490"/>
                  </a:cubicBezTo>
                  <a:cubicBezTo>
                    <a:pt x="1839342" y="20344"/>
                    <a:pt x="1818958" y="-39"/>
                    <a:pt x="1793812" y="-3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171C17F-FD5C-D44C-839D-5EF84915F843}"/>
                </a:ext>
              </a:extLst>
            </p:cNvPr>
            <p:cNvSpPr/>
            <p:nvPr/>
          </p:nvSpPr>
          <p:spPr>
            <a:xfrm>
              <a:off x="5418867" y="2566714"/>
              <a:ext cx="1355788" cy="303644"/>
            </a:xfrm>
            <a:custGeom>
              <a:avLst/>
              <a:gdLst>
                <a:gd name="connsiteX0" fmla="*/ 263049 w 1355788"/>
                <a:gd name="connsiteY0" fmla="*/ 189972 h 303644"/>
                <a:gd name="connsiteX1" fmla="*/ 414592 w 1355788"/>
                <a:gd name="connsiteY1" fmla="*/ 272649 h 303644"/>
                <a:gd name="connsiteX2" fmla="*/ 477581 w 1355788"/>
                <a:gd name="connsiteY2" fmla="*/ 286011 h 303644"/>
                <a:gd name="connsiteX3" fmla="*/ 498031 w 1355788"/>
                <a:gd name="connsiteY3" fmla="*/ 252741 h 303644"/>
                <a:gd name="connsiteX4" fmla="*/ 699256 w 1355788"/>
                <a:gd name="connsiteY4" fmla="*/ 94587 h 303644"/>
                <a:gd name="connsiteX5" fmla="*/ 857410 w 1355788"/>
                <a:gd name="connsiteY5" fmla="*/ 252741 h 303644"/>
                <a:gd name="connsiteX6" fmla="*/ 907578 w 1355788"/>
                <a:gd name="connsiteY6" fmla="*/ 293101 h 303644"/>
                <a:gd name="connsiteX7" fmla="*/ 940848 w 1355788"/>
                <a:gd name="connsiteY7" fmla="*/ 272649 h 303644"/>
                <a:gd name="connsiteX8" fmla="*/ 1191194 w 1355788"/>
                <a:gd name="connsiteY8" fmla="*/ 219422 h 303644"/>
                <a:gd name="connsiteX9" fmla="*/ 1260507 w 1355788"/>
                <a:gd name="connsiteY9" fmla="*/ 303605 h 303644"/>
                <a:gd name="connsiteX10" fmla="*/ 1355757 w 1355788"/>
                <a:gd name="connsiteY10" fmla="*/ 303605 h 303644"/>
                <a:gd name="connsiteX11" fmla="*/ 1026011 w 1355788"/>
                <a:gd name="connsiteY11" fmla="*/ 107000 h 303644"/>
                <a:gd name="connsiteX12" fmla="*/ 924370 w 1355788"/>
                <a:gd name="connsiteY12" fmla="*/ 157110 h 303644"/>
                <a:gd name="connsiteX13" fmla="*/ 562868 w 1355788"/>
                <a:gd name="connsiteY13" fmla="*/ 25505 h 303644"/>
                <a:gd name="connsiteX14" fmla="*/ 431261 w 1355788"/>
                <a:gd name="connsiteY14" fmla="*/ 157110 h 303644"/>
                <a:gd name="connsiteX15" fmla="*/ 50001 w 1355788"/>
                <a:gd name="connsiteY15" fmla="*/ 202103 h 303644"/>
                <a:gd name="connsiteX16" fmla="*/ -31 w 1355788"/>
                <a:gd name="connsiteY16" fmla="*/ 303605 h 303644"/>
                <a:gd name="connsiteX17" fmla="*/ 95219 w 1355788"/>
                <a:gd name="connsiteY17" fmla="*/ 303605 h 303644"/>
                <a:gd name="connsiteX18" fmla="*/ 263049 w 1355788"/>
                <a:gd name="connsiteY18" fmla="*/ 189972 h 30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5788" h="303644">
                  <a:moveTo>
                    <a:pt x="263049" y="189972"/>
                  </a:moveTo>
                  <a:cubicBezTo>
                    <a:pt x="324300" y="190111"/>
                    <a:pt x="381323" y="221220"/>
                    <a:pt x="414592" y="272649"/>
                  </a:cubicBezTo>
                  <a:cubicBezTo>
                    <a:pt x="428299" y="293732"/>
                    <a:pt x="456493" y="299714"/>
                    <a:pt x="477581" y="286011"/>
                  </a:cubicBezTo>
                  <a:cubicBezTo>
                    <a:pt x="489049" y="278556"/>
                    <a:pt x="496555" y="266340"/>
                    <a:pt x="498031" y="252741"/>
                  </a:cubicBezTo>
                  <a:cubicBezTo>
                    <a:pt x="509928" y="153501"/>
                    <a:pt x="600015" y="82694"/>
                    <a:pt x="699256" y="94587"/>
                  </a:cubicBezTo>
                  <a:cubicBezTo>
                    <a:pt x="782143" y="104521"/>
                    <a:pt x="847475" y="169858"/>
                    <a:pt x="857410" y="252741"/>
                  </a:cubicBezTo>
                  <a:cubicBezTo>
                    <a:pt x="860115" y="277741"/>
                    <a:pt x="882584" y="295810"/>
                    <a:pt x="907578" y="293101"/>
                  </a:cubicBezTo>
                  <a:cubicBezTo>
                    <a:pt x="921179" y="291627"/>
                    <a:pt x="933390" y="284118"/>
                    <a:pt x="940848" y="272649"/>
                  </a:cubicBezTo>
                  <a:cubicBezTo>
                    <a:pt x="995284" y="188821"/>
                    <a:pt x="1107364" y="164990"/>
                    <a:pt x="1191194" y="219422"/>
                  </a:cubicBezTo>
                  <a:cubicBezTo>
                    <a:pt x="1222398" y="239688"/>
                    <a:pt x="1246610" y="269084"/>
                    <a:pt x="1260507" y="303605"/>
                  </a:cubicBezTo>
                  <a:lnTo>
                    <a:pt x="1355757" y="303605"/>
                  </a:lnTo>
                  <a:cubicBezTo>
                    <a:pt x="1318991" y="158258"/>
                    <a:pt x="1171363" y="70235"/>
                    <a:pt x="1026011" y="107000"/>
                  </a:cubicBezTo>
                  <a:cubicBezTo>
                    <a:pt x="988988" y="116367"/>
                    <a:pt x="954345" y="133442"/>
                    <a:pt x="924370" y="157110"/>
                  </a:cubicBezTo>
                  <a:cubicBezTo>
                    <a:pt x="860886" y="20942"/>
                    <a:pt x="699037" y="-37980"/>
                    <a:pt x="562868" y="25505"/>
                  </a:cubicBezTo>
                  <a:cubicBezTo>
                    <a:pt x="504889" y="52535"/>
                    <a:pt x="458293" y="99133"/>
                    <a:pt x="431261" y="157110"/>
                  </a:cubicBezTo>
                  <a:cubicBezTo>
                    <a:pt x="313555" y="64252"/>
                    <a:pt x="142858" y="84397"/>
                    <a:pt x="50001" y="202103"/>
                  </a:cubicBezTo>
                  <a:cubicBezTo>
                    <a:pt x="26378" y="232046"/>
                    <a:pt x="9330" y="266632"/>
                    <a:pt x="-31" y="303605"/>
                  </a:cubicBezTo>
                  <a:lnTo>
                    <a:pt x="95219" y="303605"/>
                  </a:lnTo>
                  <a:cubicBezTo>
                    <a:pt x="122716" y="235014"/>
                    <a:pt x="189153" y="190033"/>
                    <a:pt x="263049" y="189972"/>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5AB3D7C-79B7-8268-E9D8-F5376FC7E9E1}"/>
                </a:ext>
              </a:extLst>
            </p:cNvPr>
            <p:cNvSpPr/>
            <p:nvPr/>
          </p:nvSpPr>
          <p:spPr>
            <a:xfrm>
              <a:off x="6448709" y="3751515"/>
              <a:ext cx="381001" cy="381000"/>
            </a:xfrm>
            <a:custGeom>
              <a:avLst/>
              <a:gdLst>
                <a:gd name="connsiteX0" fmla="*/ -30 w 381001"/>
                <a:gd name="connsiteY0" fmla="*/ 189889 h 381000"/>
                <a:gd name="connsiteX1" fmla="*/ 189898 w 381001"/>
                <a:gd name="connsiteY1" fmla="*/ 380961 h 381000"/>
                <a:gd name="connsiteX2" fmla="*/ 380970 w 381001"/>
                <a:gd name="connsiteY2" fmla="*/ 191032 h 381000"/>
                <a:gd name="connsiteX3" fmla="*/ 191041 w 381001"/>
                <a:gd name="connsiteY3" fmla="*/ -39 h 381000"/>
                <a:gd name="connsiteX4" fmla="*/ 189994 w 381001"/>
                <a:gd name="connsiteY4" fmla="*/ -39 h 381000"/>
                <a:gd name="connsiteX5" fmla="*/ -30 w 381001"/>
                <a:gd name="connsiteY5" fmla="*/ 189889 h 381000"/>
                <a:gd name="connsiteX6" fmla="*/ 189994 w 381001"/>
                <a:gd name="connsiteY6" fmla="*/ 90925 h 381000"/>
                <a:gd name="connsiteX7" fmla="*/ 289054 w 381001"/>
                <a:gd name="connsiteY7" fmla="*/ 189985 h 381000"/>
                <a:gd name="connsiteX8" fmla="*/ 189994 w 381001"/>
                <a:gd name="connsiteY8" fmla="*/ 289045 h 381000"/>
                <a:gd name="connsiteX9" fmla="*/ 90934 w 381001"/>
                <a:gd name="connsiteY9" fmla="*/ 189985 h 381000"/>
                <a:gd name="connsiteX10" fmla="*/ 90934 w 381001"/>
                <a:gd name="connsiteY10" fmla="*/ 189889 h 381000"/>
                <a:gd name="connsiteX11" fmla="*/ 189994 w 381001"/>
                <a:gd name="connsiteY11" fmla="*/ 9092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1" h="381000">
                  <a:moveTo>
                    <a:pt x="-30" y="189889"/>
                  </a:moveTo>
                  <a:cubicBezTo>
                    <a:pt x="-344" y="295103"/>
                    <a:pt x="84685" y="380647"/>
                    <a:pt x="189898" y="380961"/>
                  </a:cubicBezTo>
                  <a:cubicBezTo>
                    <a:pt x="295112" y="381275"/>
                    <a:pt x="380656" y="296246"/>
                    <a:pt x="380970" y="191032"/>
                  </a:cubicBezTo>
                  <a:cubicBezTo>
                    <a:pt x="381284" y="85819"/>
                    <a:pt x="296245" y="275"/>
                    <a:pt x="191041" y="-39"/>
                  </a:cubicBezTo>
                  <a:cubicBezTo>
                    <a:pt x="190689" y="-39"/>
                    <a:pt x="190346" y="-39"/>
                    <a:pt x="189994" y="-39"/>
                  </a:cubicBezTo>
                  <a:cubicBezTo>
                    <a:pt x="85190" y="218"/>
                    <a:pt x="284" y="85086"/>
                    <a:pt x="-30" y="189889"/>
                  </a:cubicBezTo>
                  <a:close/>
                  <a:moveTo>
                    <a:pt x="189994" y="90925"/>
                  </a:moveTo>
                  <a:cubicBezTo>
                    <a:pt x="244705" y="90925"/>
                    <a:pt x="289054" y="135273"/>
                    <a:pt x="289054" y="189985"/>
                  </a:cubicBezTo>
                  <a:cubicBezTo>
                    <a:pt x="289054" y="244696"/>
                    <a:pt x="244705" y="289045"/>
                    <a:pt x="189994" y="289045"/>
                  </a:cubicBezTo>
                  <a:cubicBezTo>
                    <a:pt x="135282" y="289045"/>
                    <a:pt x="90934" y="244696"/>
                    <a:pt x="90934" y="189985"/>
                  </a:cubicBezTo>
                  <a:cubicBezTo>
                    <a:pt x="90934" y="189956"/>
                    <a:pt x="90934" y="189918"/>
                    <a:pt x="90934" y="189889"/>
                  </a:cubicBezTo>
                  <a:cubicBezTo>
                    <a:pt x="90991" y="135216"/>
                    <a:pt x="135320" y="90925"/>
                    <a:pt x="189994" y="9092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805936A-62B1-648B-AAC6-741CCA9F135D}"/>
                </a:ext>
              </a:extLst>
            </p:cNvPr>
            <p:cNvSpPr/>
            <p:nvPr/>
          </p:nvSpPr>
          <p:spPr>
            <a:xfrm>
              <a:off x="5808915" y="3896010"/>
              <a:ext cx="575786" cy="90963"/>
            </a:xfrm>
            <a:custGeom>
              <a:avLst/>
              <a:gdLst>
                <a:gd name="connsiteX0" fmla="*/ 4255 w 575786"/>
                <a:gd name="connsiteY0" fmla="*/ 45395 h 90963"/>
                <a:gd name="connsiteX1" fmla="*/ -31 w 575786"/>
                <a:gd name="connsiteY1" fmla="*/ 90925 h 90963"/>
                <a:gd name="connsiteX2" fmla="*/ 575755 w 575786"/>
                <a:gd name="connsiteY2" fmla="*/ 90925 h 90963"/>
                <a:gd name="connsiteX3" fmla="*/ 575755 w 575786"/>
                <a:gd name="connsiteY3" fmla="*/ -39 h 90963"/>
                <a:gd name="connsiteX4" fmla="*/ -31 w 575786"/>
                <a:gd name="connsiteY4" fmla="*/ -39 h 90963"/>
                <a:gd name="connsiteX5" fmla="*/ 4255 w 575786"/>
                <a:gd name="connsiteY5" fmla="*/ 45395 h 9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86" h="90963">
                  <a:moveTo>
                    <a:pt x="4255" y="45395"/>
                  </a:moveTo>
                  <a:cubicBezTo>
                    <a:pt x="4191" y="60673"/>
                    <a:pt x="2757" y="75904"/>
                    <a:pt x="-31" y="90925"/>
                  </a:cubicBezTo>
                  <a:lnTo>
                    <a:pt x="575755" y="90925"/>
                  </a:lnTo>
                  <a:cubicBezTo>
                    <a:pt x="570040" y="60873"/>
                    <a:pt x="570040" y="30012"/>
                    <a:pt x="575755" y="-39"/>
                  </a:cubicBezTo>
                  <a:lnTo>
                    <a:pt x="-31" y="-39"/>
                  </a:lnTo>
                  <a:cubicBezTo>
                    <a:pt x="2752" y="14944"/>
                    <a:pt x="4187" y="30155"/>
                    <a:pt x="4255" y="45395"/>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5CB074A-F4E2-92F6-1F6A-D22E23DC382E}"/>
                </a:ext>
              </a:extLst>
            </p:cNvPr>
            <p:cNvSpPr/>
            <p:nvPr/>
          </p:nvSpPr>
          <p:spPr>
            <a:xfrm>
              <a:off x="5364859" y="3751515"/>
              <a:ext cx="380999" cy="381000"/>
            </a:xfrm>
            <a:custGeom>
              <a:avLst/>
              <a:gdLst>
                <a:gd name="connsiteX0" fmla="*/ -30 w 380999"/>
                <a:gd name="connsiteY0" fmla="*/ 189889 h 381000"/>
                <a:gd name="connsiteX1" fmla="*/ 189897 w 380999"/>
                <a:gd name="connsiteY1" fmla="*/ 380961 h 381000"/>
                <a:gd name="connsiteX2" fmla="*/ 380968 w 380999"/>
                <a:gd name="connsiteY2" fmla="*/ 191032 h 381000"/>
                <a:gd name="connsiteX3" fmla="*/ 191040 w 380999"/>
                <a:gd name="connsiteY3" fmla="*/ -39 h 381000"/>
                <a:gd name="connsiteX4" fmla="*/ 190470 w 380999"/>
                <a:gd name="connsiteY4" fmla="*/ -39 h 381000"/>
                <a:gd name="connsiteX5" fmla="*/ -30 w 380999"/>
                <a:gd name="connsiteY5" fmla="*/ 189889 h 381000"/>
                <a:gd name="connsiteX6" fmla="*/ 190470 w 380999"/>
                <a:gd name="connsiteY6" fmla="*/ 90925 h 381000"/>
                <a:gd name="connsiteX7" fmla="*/ 289625 w 380999"/>
                <a:gd name="connsiteY7" fmla="*/ 189889 h 381000"/>
                <a:gd name="connsiteX8" fmla="*/ 190660 w 380999"/>
                <a:gd name="connsiteY8" fmla="*/ 289045 h 381000"/>
                <a:gd name="connsiteX9" fmla="*/ 91505 w 380999"/>
                <a:gd name="connsiteY9" fmla="*/ 190080 h 381000"/>
                <a:gd name="connsiteX10" fmla="*/ 91505 w 380999"/>
                <a:gd name="connsiteY10" fmla="*/ 189889 h 381000"/>
                <a:gd name="connsiteX11" fmla="*/ 189994 w 380999"/>
                <a:gd name="connsiteY11" fmla="*/ 9092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999" h="381000">
                  <a:moveTo>
                    <a:pt x="-30" y="189889"/>
                  </a:moveTo>
                  <a:cubicBezTo>
                    <a:pt x="-345" y="295103"/>
                    <a:pt x="84688" y="380647"/>
                    <a:pt x="189897" y="380961"/>
                  </a:cubicBezTo>
                  <a:cubicBezTo>
                    <a:pt x="295108" y="381275"/>
                    <a:pt x="380653" y="296246"/>
                    <a:pt x="380968" y="191032"/>
                  </a:cubicBezTo>
                  <a:cubicBezTo>
                    <a:pt x="381284" y="85819"/>
                    <a:pt x="296251" y="275"/>
                    <a:pt x="191040" y="-39"/>
                  </a:cubicBezTo>
                  <a:cubicBezTo>
                    <a:pt x="190850" y="-39"/>
                    <a:pt x="190660" y="-39"/>
                    <a:pt x="190470" y="-39"/>
                  </a:cubicBezTo>
                  <a:cubicBezTo>
                    <a:pt x="85482" y="-39"/>
                    <a:pt x="285" y="84905"/>
                    <a:pt x="-30" y="189889"/>
                  </a:cubicBezTo>
                  <a:close/>
                  <a:moveTo>
                    <a:pt x="190470" y="90925"/>
                  </a:moveTo>
                  <a:cubicBezTo>
                    <a:pt x="245180" y="90868"/>
                    <a:pt x="289573" y="135178"/>
                    <a:pt x="289625" y="189889"/>
                  </a:cubicBezTo>
                  <a:cubicBezTo>
                    <a:pt x="289677" y="244601"/>
                    <a:pt x="245370" y="288988"/>
                    <a:pt x="190660" y="289045"/>
                  </a:cubicBezTo>
                  <a:cubicBezTo>
                    <a:pt x="135951" y="289102"/>
                    <a:pt x="91557" y="244792"/>
                    <a:pt x="91505" y="190080"/>
                  </a:cubicBezTo>
                  <a:cubicBezTo>
                    <a:pt x="91505" y="190013"/>
                    <a:pt x="91505" y="189956"/>
                    <a:pt x="91505" y="189889"/>
                  </a:cubicBezTo>
                  <a:cubicBezTo>
                    <a:pt x="91557" y="135435"/>
                    <a:pt x="135545" y="91239"/>
                    <a:pt x="189994" y="9092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29C9C70-00A5-A925-7937-14434B113150}"/>
                </a:ext>
              </a:extLst>
            </p:cNvPr>
            <p:cNvSpPr/>
            <p:nvPr/>
          </p:nvSpPr>
          <p:spPr>
            <a:xfrm>
              <a:off x="5157785" y="2938842"/>
              <a:ext cx="1877762" cy="777811"/>
            </a:xfrm>
            <a:custGeom>
              <a:avLst/>
              <a:gdLst>
                <a:gd name="connsiteX0" fmla="*/ 1832486 w 1877762"/>
                <a:gd name="connsiteY0" fmla="*/ -39 h 777811"/>
                <a:gd name="connsiteX1" fmla="*/ 45500 w 1877762"/>
                <a:gd name="connsiteY1" fmla="*/ -39 h 777811"/>
                <a:gd name="connsiteX2" fmla="*/ -31 w 1877762"/>
                <a:gd name="connsiteY2" fmla="*/ 45298 h 777811"/>
                <a:gd name="connsiteX3" fmla="*/ -29 w 1877762"/>
                <a:gd name="connsiteY3" fmla="*/ 45776 h 777811"/>
                <a:gd name="connsiteX4" fmla="*/ -29 w 1877762"/>
                <a:gd name="connsiteY4" fmla="*/ 250659 h 777811"/>
                <a:gd name="connsiteX5" fmla="*/ 45500 w 1877762"/>
                <a:gd name="connsiteY5" fmla="*/ 296188 h 777811"/>
                <a:gd name="connsiteX6" fmla="*/ 104174 w 1877762"/>
                <a:gd name="connsiteY6" fmla="*/ 296188 h 777811"/>
                <a:gd name="connsiteX7" fmla="*/ 271052 w 1877762"/>
                <a:gd name="connsiteY7" fmla="*/ 777773 h 777811"/>
                <a:gd name="connsiteX8" fmla="*/ 356777 w 1877762"/>
                <a:gd name="connsiteY8" fmla="*/ 748150 h 777811"/>
                <a:gd name="connsiteX9" fmla="*/ 200472 w 1877762"/>
                <a:gd name="connsiteY9" fmla="*/ 295807 h 777811"/>
                <a:gd name="connsiteX10" fmla="*/ 1677514 w 1877762"/>
                <a:gd name="connsiteY10" fmla="*/ 295807 h 777811"/>
                <a:gd name="connsiteX11" fmla="*/ 1521018 w 1877762"/>
                <a:gd name="connsiteY11" fmla="*/ 747769 h 777811"/>
                <a:gd name="connsiteX12" fmla="*/ 1606743 w 1877762"/>
                <a:gd name="connsiteY12" fmla="*/ 777391 h 777811"/>
                <a:gd name="connsiteX13" fmla="*/ 1773621 w 1877762"/>
                <a:gd name="connsiteY13" fmla="*/ 295807 h 777811"/>
                <a:gd name="connsiteX14" fmla="*/ 1832200 w 1877762"/>
                <a:gd name="connsiteY14" fmla="*/ 295807 h 777811"/>
                <a:gd name="connsiteX15" fmla="*/ 1877729 w 1877762"/>
                <a:gd name="connsiteY15" fmla="*/ 250278 h 777811"/>
                <a:gd name="connsiteX16" fmla="*/ 1877729 w 1877762"/>
                <a:gd name="connsiteY16" fmla="*/ 45776 h 777811"/>
                <a:gd name="connsiteX17" fmla="*/ 1832676 w 1877762"/>
                <a:gd name="connsiteY17" fmla="*/ -38 h 777811"/>
                <a:gd name="connsiteX18" fmla="*/ 1832486 w 1877762"/>
                <a:gd name="connsiteY18" fmla="*/ -39 h 777811"/>
                <a:gd name="connsiteX19" fmla="*/ 1786956 w 1877762"/>
                <a:gd name="connsiteY19" fmla="*/ 204748 h 777811"/>
                <a:gd name="connsiteX20" fmla="*/ 91506 w 1877762"/>
                <a:gd name="connsiteY20" fmla="*/ 204748 h 777811"/>
                <a:gd name="connsiteX21" fmla="*/ 91506 w 1877762"/>
                <a:gd name="connsiteY21" fmla="*/ 90448 h 777811"/>
                <a:gd name="connsiteX22" fmla="*/ 1786956 w 1877762"/>
                <a:gd name="connsiteY22" fmla="*/ 90448 h 77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7762" h="777811">
                  <a:moveTo>
                    <a:pt x="1832486" y="-39"/>
                  </a:moveTo>
                  <a:lnTo>
                    <a:pt x="45500" y="-39"/>
                  </a:lnTo>
                  <a:cubicBezTo>
                    <a:pt x="20408" y="-92"/>
                    <a:pt x="23" y="20205"/>
                    <a:pt x="-31" y="45298"/>
                  </a:cubicBezTo>
                  <a:cubicBezTo>
                    <a:pt x="-31" y="45457"/>
                    <a:pt x="-30" y="45617"/>
                    <a:pt x="-29" y="45776"/>
                  </a:cubicBezTo>
                  <a:lnTo>
                    <a:pt x="-29" y="250659"/>
                  </a:lnTo>
                  <a:cubicBezTo>
                    <a:pt x="-29" y="275805"/>
                    <a:pt x="20355" y="296188"/>
                    <a:pt x="45500" y="296188"/>
                  </a:cubicBezTo>
                  <a:lnTo>
                    <a:pt x="104174" y="296188"/>
                  </a:lnTo>
                  <a:lnTo>
                    <a:pt x="271052" y="777773"/>
                  </a:lnTo>
                  <a:cubicBezTo>
                    <a:pt x="297656" y="762913"/>
                    <a:pt x="326678" y="752893"/>
                    <a:pt x="356777" y="748150"/>
                  </a:cubicBezTo>
                  <a:lnTo>
                    <a:pt x="200472" y="295807"/>
                  </a:lnTo>
                  <a:lnTo>
                    <a:pt x="1677514" y="295807"/>
                  </a:lnTo>
                  <a:lnTo>
                    <a:pt x="1521018" y="747769"/>
                  </a:lnTo>
                  <a:cubicBezTo>
                    <a:pt x="1551117" y="752512"/>
                    <a:pt x="1580140" y="762532"/>
                    <a:pt x="1606743" y="777391"/>
                  </a:cubicBezTo>
                  <a:lnTo>
                    <a:pt x="1773621" y="295807"/>
                  </a:lnTo>
                  <a:lnTo>
                    <a:pt x="1832200" y="295807"/>
                  </a:lnTo>
                  <a:cubicBezTo>
                    <a:pt x="1857346" y="295807"/>
                    <a:pt x="1877729" y="275424"/>
                    <a:pt x="1877729" y="250278"/>
                  </a:cubicBezTo>
                  <a:lnTo>
                    <a:pt x="1877729" y="45776"/>
                  </a:lnTo>
                  <a:cubicBezTo>
                    <a:pt x="1877939" y="20684"/>
                    <a:pt x="1857774" y="172"/>
                    <a:pt x="1832676" y="-38"/>
                  </a:cubicBezTo>
                  <a:cubicBezTo>
                    <a:pt x="1832609" y="-38"/>
                    <a:pt x="1832552" y="-39"/>
                    <a:pt x="1832486" y="-39"/>
                  </a:cubicBezTo>
                  <a:close/>
                  <a:moveTo>
                    <a:pt x="1786956" y="204748"/>
                  </a:moveTo>
                  <a:lnTo>
                    <a:pt x="91506" y="204748"/>
                  </a:lnTo>
                  <a:lnTo>
                    <a:pt x="91506" y="90448"/>
                  </a:lnTo>
                  <a:lnTo>
                    <a:pt x="1786956" y="90448"/>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BF8BEC8-7182-345B-5070-9132FFA5F1B1}"/>
                </a:ext>
              </a:extLst>
            </p:cNvPr>
            <p:cNvSpPr/>
            <p:nvPr/>
          </p:nvSpPr>
          <p:spPr>
            <a:xfrm>
              <a:off x="6165055" y="3346608"/>
              <a:ext cx="483870" cy="91058"/>
            </a:xfrm>
            <a:custGeom>
              <a:avLst/>
              <a:gdLst>
                <a:gd name="connsiteX0" fmla="*/ 438309 w 483870"/>
                <a:gd name="connsiteY0" fmla="*/ -39 h 91058"/>
                <a:gd name="connsiteX1" fmla="*/ 45498 w 483870"/>
                <a:gd name="connsiteY1" fmla="*/ -39 h 91058"/>
                <a:gd name="connsiteX2" fmla="*/ -31 w 483870"/>
                <a:gd name="connsiteY2" fmla="*/ 45490 h 91058"/>
                <a:gd name="connsiteX3" fmla="*/ 45498 w 483870"/>
                <a:gd name="connsiteY3" fmla="*/ 91020 h 91058"/>
                <a:gd name="connsiteX4" fmla="*/ 438309 w 483870"/>
                <a:gd name="connsiteY4" fmla="*/ 91020 h 91058"/>
                <a:gd name="connsiteX5" fmla="*/ 483839 w 483870"/>
                <a:gd name="connsiteY5" fmla="*/ 45490 h 91058"/>
                <a:gd name="connsiteX6" fmla="*/ 438309 w 483870"/>
                <a:gd name="connsiteY6" fmla="*/ -39 h 9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870" h="91058">
                  <a:moveTo>
                    <a:pt x="438309" y="-39"/>
                  </a:moveTo>
                  <a:lnTo>
                    <a:pt x="45498" y="-39"/>
                  </a:lnTo>
                  <a:cubicBezTo>
                    <a:pt x="20352" y="-39"/>
                    <a:pt x="-31" y="20344"/>
                    <a:pt x="-31" y="45490"/>
                  </a:cubicBezTo>
                  <a:cubicBezTo>
                    <a:pt x="-31" y="70636"/>
                    <a:pt x="20352" y="91020"/>
                    <a:pt x="45498" y="91020"/>
                  </a:cubicBezTo>
                  <a:lnTo>
                    <a:pt x="438309" y="91020"/>
                  </a:lnTo>
                  <a:cubicBezTo>
                    <a:pt x="463455" y="91020"/>
                    <a:pt x="483839" y="70636"/>
                    <a:pt x="483839" y="45490"/>
                  </a:cubicBezTo>
                  <a:cubicBezTo>
                    <a:pt x="483839" y="20344"/>
                    <a:pt x="463455" y="-39"/>
                    <a:pt x="438309" y="-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26C3C11-E958-04B9-8C91-3B89520682B1}"/>
                </a:ext>
              </a:extLst>
            </p:cNvPr>
            <p:cNvSpPr/>
            <p:nvPr/>
          </p:nvSpPr>
          <p:spPr>
            <a:xfrm>
              <a:off x="6162969" y="3572397"/>
              <a:ext cx="410137" cy="91107"/>
            </a:xfrm>
            <a:custGeom>
              <a:avLst/>
              <a:gdLst>
                <a:gd name="connsiteX0" fmla="*/ 47680 w 410137"/>
                <a:gd name="connsiteY0" fmla="*/ 91069 h 91107"/>
                <a:gd name="connsiteX1" fmla="*/ 364577 w 410137"/>
                <a:gd name="connsiteY1" fmla="*/ 91069 h 91107"/>
                <a:gd name="connsiteX2" fmla="*/ 410106 w 410137"/>
                <a:gd name="connsiteY2" fmla="*/ 45539 h 91107"/>
                <a:gd name="connsiteX3" fmla="*/ 364577 w 410137"/>
                <a:gd name="connsiteY3" fmla="*/ 10 h 91107"/>
                <a:gd name="connsiteX4" fmla="*/ 47585 w 410137"/>
                <a:gd name="connsiteY4" fmla="*/ 10 h 91107"/>
                <a:gd name="connsiteX5" fmla="*/ 17 w 410137"/>
                <a:gd name="connsiteY5" fmla="*/ 43405 h 91107"/>
                <a:gd name="connsiteX6" fmla="*/ 43422 w 410137"/>
                <a:gd name="connsiteY6" fmla="*/ 90973 h 91107"/>
                <a:gd name="connsiteX7" fmla="*/ 47585 w 410137"/>
                <a:gd name="connsiteY7" fmla="*/ 90973 h 9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37" h="91107">
                  <a:moveTo>
                    <a:pt x="47680" y="91069"/>
                  </a:moveTo>
                  <a:lnTo>
                    <a:pt x="364577" y="91069"/>
                  </a:lnTo>
                  <a:cubicBezTo>
                    <a:pt x="389723" y="91069"/>
                    <a:pt x="410106" y="70685"/>
                    <a:pt x="410106" y="45539"/>
                  </a:cubicBezTo>
                  <a:cubicBezTo>
                    <a:pt x="410106" y="20393"/>
                    <a:pt x="389723" y="10"/>
                    <a:pt x="364577" y="10"/>
                  </a:cubicBezTo>
                  <a:lnTo>
                    <a:pt x="47585" y="10"/>
                  </a:lnTo>
                  <a:cubicBezTo>
                    <a:pt x="22467" y="-1143"/>
                    <a:pt x="1169" y="18288"/>
                    <a:pt x="17" y="43405"/>
                  </a:cubicBezTo>
                  <a:cubicBezTo>
                    <a:pt x="-1126" y="68532"/>
                    <a:pt x="18305" y="89821"/>
                    <a:pt x="43422" y="90973"/>
                  </a:cubicBezTo>
                  <a:cubicBezTo>
                    <a:pt x="44804" y="91040"/>
                    <a:pt x="46194" y="91040"/>
                    <a:pt x="47585" y="9097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8600B92-8989-0C6B-01E4-063190198309}"/>
                </a:ext>
              </a:extLst>
            </p:cNvPr>
            <p:cNvSpPr/>
            <p:nvPr/>
          </p:nvSpPr>
          <p:spPr>
            <a:xfrm>
              <a:off x="5544692" y="3346608"/>
              <a:ext cx="483870" cy="91058"/>
            </a:xfrm>
            <a:custGeom>
              <a:avLst/>
              <a:gdLst>
                <a:gd name="connsiteX0" fmla="*/ 438309 w 483870"/>
                <a:gd name="connsiteY0" fmla="*/ -39 h 91058"/>
                <a:gd name="connsiteX1" fmla="*/ 45498 w 483870"/>
                <a:gd name="connsiteY1" fmla="*/ -39 h 91058"/>
                <a:gd name="connsiteX2" fmla="*/ -31 w 483870"/>
                <a:gd name="connsiteY2" fmla="*/ 45490 h 91058"/>
                <a:gd name="connsiteX3" fmla="*/ 45498 w 483870"/>
                <a:gd name="connsiteY3" fmla="*/ 91020 h 91058"/>
                <a:gd name="connsiteX4" fmla="*/ 438309 w 483870"/>
                <a:gd name="connsiteY4" fmla="*/ 91020 h 91058"/>
                <a:gd name="connsiteX5" fmla="*/ 483839 w 483870"/>
                <a:gd name="connsiteY5" fmla="*/ 45490 h 91058"/>
                <a:gd name="connsiteX6" fmla="*/ 438309 w 483870"/>
                <a:gd name="connsiteY6" fmla="*/ -39 h 9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870" h="91058">
                  <a:moveTo>
                    <a:pt x="438309" y="-39"/>
                  </a:moveTo>
                  <a:lnTo>
                    <a:pt x="45498" y="-39"/>
                  </a:lnTo>
                  <a:cubicBezTo>
                    <a:pt x="20353" y="-39"/>
                    <a:pt x="-31" y="20344"/>
                    <a:pt x="-31" y="45490"/>
                  </a:cubicBezTo>
                  <a:cubicBezTo>
                    <a:pt x="-31" y="70636"/>
                    <a:pt x="20353" y="91020"/>
                    <a:pt x="45498" y="91020"/>
                  </a:cubicBezTo>
                  <a:lnTo>
                    <a:pt x="438309" y="91020"/>
                  </a:lnTo>
                  <a:cubicBezTo>
                    <a:pt x="463455" y="91020"/>
                    <a:pt x="483839" y="70636"/>
                    <a:pt x="483839" y="45490"/>
                  </a:cubicBezTo>
                  <a:cubicBezTo>
                    <a:pt x="483839" y="20344"/>
                    <a:pt x="463455" y="-39"/>
                    <a:pt x="438309" y="-3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9377CB1-7505-3257-E771-A944C626815E}"/>
                </a:ext>
              </a:extLst>
            </p:cNvPr>
            <p:cNvSpPr/>
            <p:nvPr/>
          </p:nvSpPr>
          <p:spPr>
            <a:xfrm>
              <a:off x="5620511" y="3572491"/>
              <a:ext cx="410137" cy="91109"/>
            </a:xfrm>
            <a:custGeom>
              <a:avLst/>
              <a:gdLst>
                <a:gd name="connsiteX0" fmla="*/ 362490 w 410137"/>
                <a:gd name="connsiteY0" fmla="*/ 90975 h 91109"/>
                <a:gd name="connsiteX1" fmla="*/ 410058 w 410137"/>
                <a:gd name="connsiteY1" fmla="*/ 47579 h 91109"/>
                <a:gd name="connsiteX2" fmla="*/ 366653 w 410137"/>
                <a:gd name="connsiteY2" fmla="*/ 11 h 91109"/>
                <a:gd name="connsiteX3" fmla="*/ 362490 w 410137"/>
                <a:gd name="connsiteY3" fmla="*/ 11 h 91109"/>
                <a:gd name="connsiteX4" fmla="*/ 45498 w 410137"/>
                <a:gd name="connsiteY4" fmla="*/ 11 h 91109"/>
                <a:gd name="connsiteX5" fmla="*/ -31 w 410137"/>
                <a:gd name="connsiteY5" fmla="*/ 45540 h 91109"/>
                <a:gd name="connsiteX6" fmla="*/ 45498 w 410137"/>
                <a:gd name="connsiteY6" fmla="*/ 91070 h 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137" h="91109">
                  <a:moveTo>
                    <a:pt x="362490" y="90975"/>
                  </a:moveTo>
                  <a:cubicBezTo>
                    <a:pt x="387608" y="92127"/>
                    <a:pt x="408906" y="72696"/>
                    <a:pt x="410058" y="47579"/>
                  </a:cubicBezTo>
                  <a:cubicBezTo>
                    <a:pt x="411201" y="22452"/>
                    <a:pt x="391770" y="1163"/>
                    <a:pt x="366653" y="11"/>
                  </a:cubicBezTo>
                  <a:cubicBezTo>
                    <a:pt x="365272" y="-56"/>
                    <a:pt x="363881" y="-56"/>
                    <a:pt x="362490" y="11"/>
                  </a:cubicBezTo>
                  <a:lnTo>
                    <a:pt x="45498" y="11"/>
                  </a:lnTo>
                  <a:cubicBezTo>
                    <a:pt x="20353" y="11"/>
                    <a:pt x="-31" y="20394"/>
                    <a:pt x="-31" y="45540"/>
                  </a:cubicBezTo>
                  <a:cubicBezTo>
                    <a:pt x="-31" y="70686"/>
                    <a:pt x="20353" y="91070"/>
                    <a:pt x="45498" y="91070"/>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89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C2DDC5-0775-61AB-8736-55ADBA70E561}"/>
              </a:ext>
            </a:extLst>
          </p:cNvPr>
          <p:cNvSpPr/>
          <p:nvPr/>
        </p:nvSpPr>
        <p:spPr>
          <a:xfrm>
            <a:off x="338436" y="2661905"/>
            <a:ext cx="3607503" cy="348538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4B8644-97CD-2F90-6B8B-364AED731A27}"/>
              </a:ext>
            </a:extLst>
          </p:cNvPr>
          <p:cNvSpPr/>
          <p:nvPr/>
        </p:nvSpPr>
        <p:spPr>
          <a:xfrm>
            <a:off x="4058364" y="2661904"/>
            <a:ext cx="3830043" cy="348538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C88F82F-5255-5F9D-AE0C-BD3ABC7611B3}"/>
              </a:ext>
            </a:extLst>
          </p:cNvPr>
          <p:cNvSpPr/>
          <p:nvPr/>
        </p:nvSpPr>
        <p:spPr>
          <a:xfrm>
            <a:off x="7998558" y="2668707"/>
            <a:ext cx="3840634" cy="348538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EA5A6F6B-6010-BFD5-E522-802E8BC1EA69}"/>
              </a:ext>
            </a:extLst>
          </p:cNvPr>
          <p:cNvSpPr txBox="1">
            <a:spLocks/>
          </p:cNvSpPr>
          <p:nvPr/>
        </p:nvSpPr>
        <p:spPr>
          <a:xfrm>
            <a:off x="338436" y="1284006"/>
            <a:ext cx="3529761" cy="691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1"/>
                </a:solidFill>
                <a:latin typeface="Bahnschrift" panose="020B0502040204020203" pitchFamily="34" charset="0"/>
                <a:ea typeface="+mj-ea"/>
                <a:cs typeface="+mj-cs"/>
              </a:defRPr>
            </a:lvl1pPr>
          </a:lstStyle>
          <a:p>
            <a:pPr algn="ctr" fontAlgn="auto">
              <a:spcAft>
                <a:spcPts val="0"/>
              </a:spcAft>
            </a:pPr>
            <a:r>
              <a:rPr lang="en-US" sz="2800" b="1" dirty="0">
                <a:solidFill>
                  <a:srgbClr val="0054A4"/>
                </a:solidFill>
                <a:latin typeface="+mn-lt"/>
                <a:cs typeface="Arial" panose="020B0604020202020204" pitchFamily="34" charset="0"/>
              </a:rPr>
              <a:t>Environmental</a:t>
            </a:r>
          </a:p>
        </p:txBody>
      </p:sp>
      <p:sp>
        <p:nvSpPr>
          <p:cNvPr id="12" name="Title 7">
            <a:extLst>
              <a:ext uri="{FF2B5EF4-FFF2-40B4-BE49-F238E27FC236}">
                <a16:creationId xmlns:a16="http://schemas.microsoft.com/office/drawing/2014/main" id="{7916C602-288C-B845-FB7F-C91E9B5D50AA}"/>
              </a:ext>
            </a:extLst>
          </p:cNvPr>
          <p:cNvSpPr txBox="1">
            <a:spLocks/>
          </p:cNvSpPr>
          <p:nvPr/>
        </p:nvSpPr>
        <p:spPr>
          <a:xfrm>
            <a:off x="4068348" y="1285546"/>
            <a:ext cx="3521864" cy="691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1"/>
                </a:solidFill>
                <a:latin typeface="Bahnschrift" panose="020B0502040204020203" pitchFamily="34" charset="0"/>
                <a:ea typeface="+mj-ea"/>
                <a:cs typeface="+mj-cs"/>
              </a:defRPr>
            </a:lvl1pPr>
          </a:lstStyle>
          <a:p>
            <a:pPr algn="ctr" fontAlgn="auto">
              <a:spcAft>
                <a:spcPts val="0"/>
              </a:spcAft>
            </a:pPr>
            <a:r>
              <a:rPr lang="en-US" sz="2800" b="1" dirty="0">
                <a:solidFill>
                  <a:srgbClr val="0054A4"/>
                </a:solidFill>
                <a:latin typeface="+mn-lt"/>
                <a:cs typeface="Arial" panose="020B0604020202020204" pitchFamily="34" charset="0"/>
              </a:rPr>
              <a:t>Social</a:t>
            </a:r>
          </a:p>
        </p:txBody>
      </p:sp>
      <p:sp>
        <p:nvSpPr>
          <p:cNvPr id="15" name="Title 7">
            <a:extLst>
              <a:ext uri="{FF2B5EF4-FFF2-40B4-BE49-F238E27FC236}">
                <a16:creationId xmlns:a16="http://schemas.microsoft.com/office/drawing/2014/main" id="{D4CF1C14-70E6-1BE6-635D-14FC203AF763}"/>
              </a:ext>
            </a:extLst>
          </p:cNvPr>
          <p:cNvSpPr txBox="1">
            <a:spLocks/>
          </p:cNvSpPr>
          <p:nvPr/>
        </p:nvSpPr>
        <p:spPr>
          <a:xfrm>
            <a:off x="7992796" y="1294172"/>
            <a:ext cx="3521864" cy="691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accent1"/>
                </a:solidFill>
                <a:latin typeface="Bahnschrift" panose="020B0502040204020203" pitchFamily="34" charset="0"/>
                <a:ea typeface="+mj-ea"/>
                <a:cs typeface="+mj-cs"/>
              </a:defRPr>
            </a:lvl1pPr>
          </a:lstStyle>
          <a:p>
            <a:pPr algn="ctr" fontAlgn="auto">
              <a:spcAft>
                <a:spcPts val="0"/>
              </a:spcAft>
            </a:pPr>
            <a:r>
              <a:rPr lang="en-US" sz="2800" b="1" dirty="0">
                <a:solidFill>
                  <a:srgbClr val="0054A4"/>
                </a:solidFill>
                <a:latin typeface="+mn-lt"/>
                <a:cs typeface="Arial" panose="020B0604020202020204" pitchFamily="34" charset="0"/>
              </a:rPr>
              <a:t>Governance</a:t>
            </a:r>
          </a:p>
        </p:txBody>
      </p:sp>
      <p:sp>
        <p:nvSpPr>
          <p:cNvPr id="17" name="TextBox 16">
            <a:extLst>
              <a:ext uri="{FF2B5EF4-FFF2-40B4-BE49-F238E27FC236}">
                <a16:creationId xmlns:a16="http://schemas.microsoft.com/office/drawing/2014/main" id="{15D5DBC5-217F-6782-2321-B7386C676EC3}"/>
              </a:ext>
            </a:extLst>
          </p:cNvPr>
          <p:cNvSpPr txBox="1"/>
          <p:nvPr/>
        </p:nvSpPr>
        <p:spPr>
          <a:xfrm>
            <a:off x="332675" y="1792120"/>
            <a:ext cx="3613264" cy="688202"/>
          </a:xfrm>
          <a:prstGeom prst="rect">
            <a:avLst/>
          </a:prstGeom>
          <a:noFill/>
        </p:spPr>
        <p:txBody>
          <a:bodyPr wrap="square" rtlCol="0">
            <a:spAutoFit/>
          </a:bodyPr>
          <a:lstStyle/>
          <a:p>
            <a:pPr>
              <a:lnSpc>
                <a:spcPct val="120000"/>
              </a:lnSpc>
            </a:pPr>
            <a:r>
              <a:rPr lang="en-US" sz="1100" dirty="0">
                <a:solidFill>
                  <a:schemeClr val="tx2"/>
                </a:solidFill>
                <a:cs typeface="Arial" panose="020B0604020202020204" pitchFamily="34" charset="0"/>
              </a:rPr>
              <a:t>Waste-to-energy is a major source of net </a:t>
            </a:r>
            <a:r>
              <a:rPr lang="en-US" sz="1100" b="1" dirty="0">
                <a:solidFill>
                  <a:schemeClr val="tx2"/>
                </a:solidFill>
                <a:cs typeface="Arial" panose="020B0604020202020204" pitchFamily="34" charset="0"/>
              </a:rPr>
              <a:t>carbon-negative energy</a:t>
            </a:r>
            <a:r>
              <a:rPr lang="en-US" sz="1100" dirty="0">
                <a:solidFill>
                  <a:schemeClr val="tx2"/>
                </a:solidFill>
                <a:cs typeface="Arial" panose="020B0604020202020204" pitchFamily="34" charset="0"/>
              </a:rPr>
              <a:t>,</a:t>
            </a:r>
            <a:r>
              <a:rPr lang="en-US" sz="1100" b="1" dirty="0">
                <a:solidFill>
                  <a:schemeClr val="tx2"/>
                </a:solidFill>
                <a:cs typeface="Arial" panose="020B0604020202020204" pitchFamily="34" charset="0"/>
              </a:rPr>
              <a:t> </a:t>
            </a:r>
            <a:r>
              <a:rPr lang="en-US" sz="1100" dirty="0">
                <a:solidFill>
                  <a:schemeClr val="tx2"/>
                </a:solidFill>
                <a:cs typeface="Arial" panose="020B0604020202020204" pitchFamily="34" charset="0"/>
              </a:rPr>
              <a:t>outperforming wind and solar when benefits of avoided landfill methane are considered </a:t>
            </a:r>
          </a:p>
        </p:txBody>
      </p:sp>
      <p:sp>
        <p:nvSpPr>
          <p:cNvPr id="18" name="TextBox 17">
            <a:extLst>
              <a:ext uri="{FF2B5EF4-FFF2-40B4-BE49-F238E27FC236}">
                <a16:creationId xmlns:a16="http://schemas.microsoft.com/office/drawing/2014/main" id="{9053AA17-61D1-1FCE-3C34-693FF90C869C}"/>
              </a:ext>
            </a:extLst>
          </p:cNvPr>
          <p:cNvSpPr txBox="1"/>
          <p:nvPr/>
        </p:nvSpPr>
        <p:spPr>
          <a:xfrm>
            <a:off x="4074109" y="1792120"/>
            <a:ext cx="3814297" cy="485069"/>
          </a:xfrm>
          <a:prstGeom prst="rect">
            <a:avLst/>
          </a:prstGeom>
          <a:noFill/>
        </p:spPr>
        <p:txBody>
          <a:bodyPr wrap="square" rtlCol="0">
            <a:spAutoFit/>
          </a:bodyPr>
          <a:lstStyle/>
          <a:p>
            <a:pPr>
              <a:lnSpc>
                <a:spcPct val="120000"/>
              </a:lnSpc>
            </a:pPr>
            <a:r>
              <a:rPr lang="en-US" sz="1100" dirty="0">
                <a:solidFill>
                  <a:schemeClr val="tx2"/>
                </a:solidFill>
                <a:cs typeface="Arial" panose="020B0604020202020204" pitchFamily="34" charset="0"/>
              </a:rPr>
              <a:t>Making a </a:t>
            </a:r>
            <a:r>
              <a:rPr lang="en-US" sz="1100" b="1" dirty="0">
                <a:solidFill>
                  <a:schemeClr val="tx2"/>
                </a:solidFill>
                <a:cs typeface="Arial" panose="020B0604020202020204" pitchFamily="34" charset="0"/>
              </a:rPr>
              <a:t>positive, significant difference </a:t>
            </a:r>
            <a:r>
              <a:rPr lang="en-US" sz="1100" dirty="0">
                <a:solidFill>
                  <a:schemeClr val="tx2"/>
                </a:solidFill>
                <a:cs typeface="Arial" panose="020B0604020202020204" pitchFamily="34" charset="0"/>
              </a:rPr>
              <a:t>for the people we serve, the planet we share and the future we seek</a:t>
            </a:r>
          </a:p>
        </p:txBody>
      </p:sp>
      <p:sp>
        <p:nvSpPr>
          <p:cNvPr id="23" name="TextBox 22">
            <a:extLst>
              <a:ext uri="{FF2B5EF4-FFF2-40B4-BE49-F238E27FC236}">
                <a16:creationId xmlns:a16="http://schemas.microsoft.com/office/drawing/2014/main" id="{EF596262-A9D3-66A6-36B0-C646290DAD7B}"/>
              </a:ext>
            </a:extLst>
          </p:cNvPr>
          <p:cNvSpPr txBox="1"/>
          <p:nvPr/>
        </p:nvSpPr>
        <p:spPr>
          <a:xfrm>
            <a:off x="1297156" y="2773198"/>
            <a:ext cx="2511219" cy="1015663"/>
          </a:xfrm>
          <a:prstGeom prst="rect">
            <a:avLst/>
          </a:prstGeom>
          <a:noFill/>
        </p:spPr>
        <p:txBody>
          <a:bodyPr wrap="square" rtlCol="0">
            <a:spAutoFit/>
          </a:bodyPr>
          <a:lstStyle/>
          <a:p>
            <a:r>
              <a:rPr lang="en-US" sz="1100" b="1" dirty="0">
                <a:solidFill>
                  <a:srgbClr val="002060"/>
                </a:solidFill>
                <a:cs typeface="Arial" panose="020B0604020202020204" pitchFamily="34" charset="0"/>
              </a:rPr>
              <a:t>Greenhouse Gases</a:t>
            </a:r>
          </a:p>
          <a:p>
            <a:r>
              <a:rPr lang="en-US" sz="1600" b="1" dirty="0">
                <a:solidFill>
                  <a:schemeClr val="tx2"/>
                </a:solidFill>
                <a:cs typeface="Arial" panose="020B0604020202020204" pitchFamily="34" charset="0"/>
              </a:rPr>
              <a:t>19+ MILLION </a:t>
            </a:r>
          </a:p>
          <a:p>
            <a:r>
              <a:rPr lang="en-US" sz="1100" b="1" dirty="0">
                <a:solidFill>
                  <a:schemeClr val="tx2"/>
                </a:solidFill>
                <a:cs typeface="Arial" panose="020B0604020202020204" pitchFamily="34" charset="0"/>
              </a:rPr>
              <a:t>METRIC TONS REDUCED ANNUALLY</a:t>
            </a:r>
          </a:p>
          <a:p>
            <a:r>
              <a:rPr lang="en-US" sz="1100" dirty="0">
                <a:solidFill>
                  <a:schemeClr val="tx2"/>
                </a:solidFill>
                <a:cs typeface="Arial" panose="020B0604020202020204" pitchFamily="34" charset="0"/>
              </a:rPr>
              <a:t>Relative to landfilling, equivalent to removing nearly 4 million cars</a:t>
            </a:r>
          </a:p>
        </p:txBody>
      </p:sp>
      <p:sp>
        <p:nvSpPr>
          <p:cNvPr id="24" name="TextBox 23">
            <a:extLst>
              <a:ext uri="{FF2B5EF4-FFF2-40B4-BE49-F238E27FC236}">
                <a16:creationId xmlns:a16="http://schemas.microsoft.com/office/drawing/2014/main" id="{5CFD5F33-4BAE-5233-945E-40225387B13D}"/>
              </a:ext>
            </a:extLst>
          </p:cNvPr>
          <p:cNvSpPr txBox="1"/>
          <p:nvPr/>
        </p:nvSpPr>
        <p:spPr>
          <a:xfrm>
            <a:off x="1297156" y="3921525"/>
            <a:ext cx="2511219" cy="677108"/>
          </a:xfrm>
          <a:prstGeom prst="rect">
            <a:avLst/>
          </a:prstGeom>
          <a:noFill/>
        </p:spPr>
        <p:txBody>
          <a:bodyPr wrap="square" rtlCol="0">
            <a:spAutoFit/>
          </a:bodyPr>
          <a:lstStyle/>
          <a:p>
            <a:r>
              <a:rPr lang="en-US" sz="1100" b="1" dirty="0">
                <a:solidFill>
                  <a:srgbClr val="002060"/>
                </a:solidFill>
                <a:cs typeface="Arial" panose="020B0604020202020204" pitchFamily="34" charset="0"/>
              </a:rPr>
              <a:t>Green Energy</a:t>
            </a:r>
          </a:p>
          <a:p>
            <a:r>
              <a:rPr lang="en-US" sz="1600" b="1" dirty="0">
                <a:solidFill>
                  <a:schemeClr val="tx2"/>
                </a:solidFill>
                <a:cs typeface="Arial" panose="020B0604020202020204" pitchFamily="34" charset="0"/>
              </a:rPr>
              <a:t>10.3+ MILLION</a:t>
            </a:r>
          </a:p>
          <a:p>
            <a:r>
              <a:rPr lang="en-US" sz="1100" b="1" dirty="0">
                <a:solidFill>
                  <a:schemeClr val="tx2"/>
                </a:solidFill>
                <a:cs typeface="Arial" panose="020B0604020202020204" pitchFamily="34" charset="0"/>
              </a:rPr>
              <a:t>MWHs GENERATED ANNUALLY</a:t>
            </a:r>
          </a:p>
        </p:txBody>
      </p:sp>
      <p:sp>
        <p:nvSpPr>
          <p:cNvPr id="25" name="TextBox 24">
            <a:extLst>
              <a:ext uri="{FF2B5EF4-FFF2-40B4-BE49-F238E27FC236}">
                <a16:creationId xmlns:a16="http://schemas.microsoft.com/office/drawing/2014/main" id="{98F7E0AF-B7E3-6856-3727-DAF3335571B8}"/>
              </a:ext>
            </a:extLst>
          </p:cNvPr>
          <p:cNvSpPr txBox="1"/>
          <p:nvPr/>
        </p:nvSpPr>
        <p:spPr>
          <a:xfrm>
            <a:off x="1297156" y="4736954"/>
            <a:ext cx="2511219" cy="677108"/>
          </a:xfrm>
          <a:prstGeom prst="rect">
            <a:avLst/>
          </a:prstGeom>
          <a:noFill/>
        </p:spPr>
        <p:txBody>
          <a:bodyPr wrap="square" rtlCol="0">
            <a:spAutoFit/>
          </a:bodyPr>
          <a:lstStyle/>
          <a:p>
            <a:r>
              <a:rPr lang="en-US" sz="1100" b="1" dirty="0">
                <a:solidFill>
                  <a:srgbClr val="002060"/>
                </a:solidFill>
                <a:cs typeface="Arial" panose="020B0604020202020204" pitchFamily="34" charset="0"/>
              </a:rPr>
              <a:t>Valuable Materials</a:t>
            </a:r>
          </a:p>
          <a:p>
            <a:r>
              <a:rPr lang="en-US" sz="1600" b="1" dirty="0">
                <a:solidFill>
                  <a:schemeClr val="tx2"/>
                </a:solidFill>
                <a:cs typeface="Arial" panose="020B0604020202020204" pitchFamily="34" charset="0"/>
              </a:rPr>
              <a:t>1 MILLION+</a:t>
            </a:r>
          </a:p>
          <a:p>
            <a:r>
              <a:rPr lang="en-US" sz="1100" b="1" dirty="0">
                <a:solidFill>
                  <a:schemeClr val="tx2"/>
                </a:solidFill>
                <a:cs typeface="Arial" panose="020B0604020202020204" pitchFamily="34" charset="0"/>
              </a:rPr>
              <a:t>TONS RECYCLED &amp; REUSED ANNUALLY</a:t>
            </a:r>
          </a:p>
        </p:txBody>
      </p:sp>
      <p:pic>
        <p:nvPicPr>
          <p:cNvPr id="26" name="Picture 25" descr="Bubbles outline">
            <a:extLst>
              <a:ext uri="{FF2B5EF4-FFF2-40B4-BE49-F238E27FC236}">
                <a16:creationId xmlns:a16="http://schemas.microsoft.com/office/drawing/2014/main" id="{2084FD7D-46BB-F3B6-2D28-43E857D08767}"/>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8737" y="2976646"/>
            <a:ext cx="533285" cy="533285"/>
          </a:xfrm>
          <a:prstGeom prst="rect">
            <a:avLst/>
          </a:prstGeom>
        </p:spPr>
      </p:pic>
      <p:pic>
        <p:nvPicPr>
          <p:cNvPr id="27" name="Picture 26" descr="Renewable Energy outline">
            <a:extLst>
              <a:ext uri="{FF2B5EF4-FFF2-40B4-BE49-F238E27FC236}">
                <a16:creationId xmlns:a16="http://schemas.microsoft.com/office/drawing/2014/main" id="{2FA6202E-847C-A88C-D958-962152F7A568}"/>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07593" y="4027957"/>
            <a:ext cx="505352" cy="505352"/>
          </a:xfrm>
          <a:prstGeom prst="rect">
            <a:avLst/>
          </a:prstGeom>
        </p:spPr>
      </p:pic>
      <p:pic>
        <p:nvPicPr>
          <p:cNvPr id="28" name="Picture 27" descr="Gold bars outline">
            <a:extLst>
              <a:ext uri="{FF2B5EF4-FFF2-40B4-BE49-F238E27FC236}">
                <a16:creationId xmlns:a16="http://schemas.microsoft.com/office/drawing/2014/main" id="{DDF6BD99-99A1-3B2D-3DDA-C901B8C053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1166" y="4861262"/>
            <a:ext cx="630266" cy="630266"/>
          </a:xfrm>
          <a:prstGeom prst="rect">
            <a:avLst/>
          </a:prstGeom>
        </p:spPr>
      </p:pic>
      <p:sp>
        <p:nvSpPr>
          <p:cNvPr id="29" name="TextBox 28">
            <a:extLst>
              <a:ext uri="{FF2B5EF4-FFF2-40B4-BE49-F238E27FC236}">
                <a16:creationId xmlns:a16="http://schemas.microsoft.com/office/drawing/2014/main" id="{520EBBAE-B06F-69E3-2850-B484CFA9A907}"/>
              </a:ext>
            </a:extLst>
          </p:cNvPr>
          <p:cNvSpPr txBox="1"/>
          <p:nvPr/>
        </p:nvSpPr>
        <p:spPr>
          <a:xfrm>
            <a:off x="4217805" y="2791125"/>
            <a:ext cx="3479442" cy="846386"/>
          </a:xfrm>
          <a:prstGeom prst="rect">
            <a:avLst/>
          </a:prstGeom>
          <a:noFill/>
        </p:spPr>
        <p:txBody>
          <a:bodyPr wrap="square" rtlCol="0">
            <a:spAutoFit/>
          </a:bodyPr>
          <a:lstStyle/>
          <a:p>
            <a:r>
              <a:rPr lang="en-US" sz="1100" b="1" dirty="0">
                <a:solidFill>
                  <a:srgbClr val="002060"/>
                </a:solidFill>
                <a:cs typeface="Arial" panose="020B0604020202020204" pitchFamily="34" charset="0"/>
              </a:rPr>
              <a:t>Commitment to Communities</a:t>
            </a:r>
          </a:p>
          <a:p>
            <a:r>
              <a:rPr lang="en-US" sz="1600" b="1" dirty="0">
                <a:solidFill>
                  <a:schemeClr val="tx2"/>
                </a:solidFill>
                <a:cs typeface="Arial" panose="020B0604020202020204" pitchFamily="34" charset="0"/>
              </a:rPr>
              <a:t>6,0000+ ACTIVE EMPLOYEE HOURS</a:t>
            </a:r>
          </a:p>
          <a:p>
            <a:r>
              <a:rPr lang="en-US" sz="1100" dirty="0">
                <a:solidFill>
                  <a:schemeClr val="tx2"/>
                </a:solidFill>
                <a:cs typeface="Arial" panose="020B0604020202020204" pitchFamily="34" charset="0"/>
              </a:rPr>
              <a:t>each year, supporting community initiatives through volunteering, fundraising and education</a:t>
            </a:r>
          </a:p>
        </p:txBody>
      </p:sp>
      <p:sp>
        <p:nvSpPr>
          <p:cNvPr id="30" name="TextBox 29">
            <a:extLst>
              <a:ext uri="{FF2B5EF4-FFF2-40B4-BE49-F238E27FC236}">
                <a16:creationId xmlns:a16="http://schemas.microsoft.com/office/drawing/2014/main" id="{E4BB0297-F68A-2B78-B299-82588A8743D7}"/>
              </a:ext>
            </a:extLst>
          </p:cNvPr>
          <p:cNvSpPr txBox="1"/>
          <p:nvPr/>
        </p:nvSpPr>
        <p:spPr>
          <a:xfrm>
            <a:off x="4956764" y="3709136"/>
            <a:ext cx="2740555" cy="846386"/>
          </a:xfrm>
          <a:prstGeom prst="rect">
            <a:avLst/>
          </a:prstGeom>
          <a:noFill/>
        </p:spPr>
        <p:txBody>
          <a:bodyPr wrap="square" rtlCol="0">
            <a:spAutoFit/>
          </a:bodyPr>
          <a:lstStyle/>
          <a:p>
            <a:r>
              <a:rPr lang="en-US" sz="1100" b="1" dirty="0">
                <a:solidFill>
                  <a:srgbClr val="002060"/>
                </a:solidFill>
                <a:cs typeface="Arial" panose="020B0604020202020204" pitchFamily="34" charset="0"/>
              </a:rPr>
              <a:t>Prioritizing Workplace Safety</a:t>
            </a:r>
          </a:p>
          <a:p>
            <a:r>
              <a:rPr lang="en-US" sz="1600" b="1" dirty="0">
                <a:solidFill>
                  <a:schemeClr val="tx2"/>
                </a:solidFill>
                <a:cs typeface="Arial" panose="020B0604020202020204" pitchFamily="34" charset="0"/>
              </a:rPr>
              <a:t>30+ FACILITIES </a:t>
            </a:r>
          </a:p>
          <a:p>
            <a:r>
              <a:rPr lang="en-US" sz="1100" dirty="0">
                <a:solidFill>
                  <a:schemeClr val="tx2"/>
                </a:solidFill>
                <a:cs typeface="Arial" panose="020B0604020202020204" pitchFamily="34" charset="0"/>
              </a:rPr>
              <a:t>awarded OSHA’s prestigious </a:t>
            </a:r>
            <a:r>
              <a:rPr lang="en-US" sz="1100" b="1" dirty="0">
                <a:solidFill>
                  <a:schemeClr val="tx2"/>
                </a:solidFill>
                <a:cs typeface="Arial" panose="020B0604020202020204" pitchFamily="34" charset="0"/>
              </a:rPr>
              <a:t>VPP Star </a:t>
            </a:r>
            <a:r>
              <a:rPr lang="en-US" sz="1100" dirty="0">
                <a:solidFill>
                  <a:schemeClr val="tx2"/>
                </a:solidFill>
                <a:cs typeface="Arial" panose="020B0604020202020204" pitchFamily="34" charset="0"/>
              </a:rPr>
              <a:t>status, by far the most in the industry</a:t>
            </a:r>
          </a:p>
        </p:txBody>
      </p:sp>
      <p:pic>
        <p:nvPicPr>
          <p:cNvPr id="31" name="Picture 30" descr="Ribbon outline">
            <a:extLst>
              <a:ext uri="{FF2B5EF4-FFF2-40B4-BE49-F238E27FC236}">
                <a16:creationId xmlns:a16="http://schemas.microsoft.com/office/drawing/2014/main" id="{139598A2-CF92-92EA-C938-4CB8BF42A40C}"/>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6377" y="3813612"/>
            <a:ext cx="453262" cy="453262"/>
          </a:xfrm>
          <a:prstGeom prst="rect">
            <a:avLst/>
          </a:prstGeom>
        </p:spPr>
      </p:pic>
      <p:grpSp>
        <p:nvGrpSpPr>
          <p:cNvPr id="32" name="Group 31">
            <a:extLst>
              <a:ext uri="{FF2B5EF4-FFF2-40B4-BE49-F238E27FC236}">
                <a16:creationId xmlns:a16="http://schemas.microsoft.com/office/drawing/2014/main" id="{01D3C348-2B55-6D8D-9115-5DCA058E2AB7}"/>
              </a:ext>
            </a:extLst>
          </p:cNvPr>
          <p:cNvGrpSpPr/>
          <p:nvPr/>
        </p:nvGrpSpPr>
        <p:grpSpPr>
          <a:xfrm>
            <a:off x="4129079" y="4566043"/>
            <a:ext cx="941175" cy="646331"/>
            <a:chOff x="4554954" y="5084988"/>
            <a:chExt cx="1117469" cy="767396"/>
          </a:xfrm>
        </p:grpSpPr>
        <p:sp>
          <p:nvSpPr>
            <p:cNvPr id="33" name="TextBox 32">
              <a:extLst>
                <a:ext uri="{FF2B5EF4-FFF2-40B4-BE49-F238E27FC236}">
                  <a16:creationId xmlns:a16="http://schemas.microsoft.com/office/drawing/2014/main" id="{27377324-9FBD-9C01-AA0E-99E1C006B027}"/>
                </a:ext>
              </a:extLst>
            </p:cNvPr>
            <p:cNvSpPr txBox="1"/>
            <p:nvPr/>
          </p:nvSpPr>
          <p:spPr>
            <a:xfrm>
              <a:off x="4554954" y="5084988"/>
              <a:ext cx="982721" cy="767396"/>
            </a:xfrm>
            <a:prstGeom prst="rect">
              <a:avLst/>
            </a:prstGeom>
            <a:noFill/>
          </p:spPr>
          <p:txBody>
            <a:bodyPr wrap="square" rtlCol="0">
              <a:spAutoFit/>
            </a:bodyPr>
            <a:lstStyle/>
            <a:p>
              <a:r>
                <a:rPr lang="en-US" sz="3600" b="1" spc="-200">
                  <a:ln>
                    <a:solidFill>
                      <a:srgbClr val="102E50"/>
                    </a:solidFill>
                  </a:ln>
                  <a:noFill/>
                  <a:latin typeface="Arial" panose="020B0604020202020204" pitchFamily="34" charset="0"/>
                  <a:cs typeface="Arial" panose="020B0604020202020204" pitchFamily="34" charset="0"/>
                </a:rPr>
                <a:t>20</a:t>
              </a:r>
              <a:endParaRPr lang="en-US" sz="3600" spc="-200">
                <a:ln>
                  <a:solidFill>
                    <a:srgbClr val="102E50"/>
                  </a:solidFill>
                </a:ln>
                <a:no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A01594C-B430-6B0C-17B0-0CC7E272DFFC}"/>
                </a:ext>
              </a:extLst>
            </p:cNvPr>
            <p:cNvSpPr txBox="1"/>
            <p:nvPr/>
          </p:nvSpPr>
          <p:spPr>
            <a:xfrm>
              <a:off x="5119985" y="5176793"/>
              <a:ext cx="552438" cy="401969"/>
            </a:xfrm>
            <a:prstGeom prst="rect">
              <a:avLst/>
            </a:prstGeom>
            <a:noFill/>
          </p:spPr>
          <p:txBody>
            <a:bodyPr wrap="square" rtlCol="0">
              <a:spAutoFit/>
            </a:bodyPr>
            <a:lstStyle/>
            <a:p>
              <a:r>
                <a:rPr lang="en-US" sz="1600">
                  <a:solidFill>
                    <a:schemeClr val="accent4"/>
                  </a:solidFill>
                  <a:latin typeface="Arial" panose="020B0604020202020204" pitchFamily="34" charset="0"/>
                  <a:cs typeface="Arial" panose="020B0604020202020204" pitchFamily="34" charset="0"/>
                </a:rPr>
                <a:t>%</a:t>
              </a:r>
              <a:endParaRPr lang="en-US" sz="1050">
                <a:solidFill>
                  <a:schemeClr val="accent4"/>
                </a:solidFill>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4AA573C6-B57E-BE30-8A45-402A940B98B2}"/>
              </a:ext>
            </a:extLst>
          </p:cNvPr>
          <p:cNvSpPr txBox="1"/>
          <p:nvPr/>
        </p:nvSpPr>
        <p:spPr>
          <a:xfrm>
            <a:off x="4956764" y="4628790"/>
            <a:ext cx="2774739" cy="600164"/>
          </a:xfrm>
          <a:prstGeom prst="rect">
            <a:avLst/>
          </a:prstGeom>
          <a:noFill/>
        </p:spPr>
        <p:txBody>
          <a:bodyPr wrap="square" rtlCol="0">
            <a:spAutoFit/>
          </a:bodyPr>
          <a:lstStyle/>
          <a:p>
            <a:r>
              <a:rPr lang="en-US" sz="1100" b="1" dirty="0">
                <a:solidFill>
                  <a:srgbClr val="002060"/>
                </a:solidFill>
                <a:cs typeface="Arial" panose="020B0604020202020204" pitchFamily="34" charset="0"/>
              </a:rPr>
              <a:t>Fostering Diversity</a:t>
            </a:r>
            <a:endParaRPr lang="en-US" sz="1100" dirty="0">
              <a:solidFill>
                <a:srgbClr val="002060"/>
              </a:solidFill>
              <a:cs typeface="Arial" panose="020B0604020202020204" pitchFamily="34" charset="0"/>
            </a:endParaRPr>
          </a:p>
          <a:p>
            <a:r>
              <a:rPr lang="en-US" sz="1100" dirty="0">
                <a:solidFill>
                  <a:schemeClr val="tx2"/>
                </a:solidFill>
                <a:cs typeface="Arial" panose="020B0604020202020204" pitchFamily="34" charset="0"/>
              </a:rPr>
              <a:t>of leadership positions held by women and racially diverse groups </a:t>
            </a:r>
            <a:r>
              <a:rPr lang="en-US" sz="1100" b="1" dirty="0">
                <a:solidFill>
                  <a:schemeClr val="tx2"/>
                </a:solidFill>
                <a:cs typeface="Arial" panose="020B0604020202020204" pitchFamily="34" charset="0"/>
              </a:rPr>
              <a:t>and growing</a:t>
            </a:r>
          </a:p>
        </p:txBody>
      </p:sp>
      <p:pic>
        <p:nvPicPr>
          <p:cNvPr id="36" name="Picture 35" descr="Bar graph with upward trend outline">
            <a:extLst>
              <a:ext uri="{FF2B5EF4-FFF2-40B4-BE49-F238E27FC236}">
                <a16:creationId xmlns:a16="http://schemas.microsoft.com/office/drawing/2014/main" id="{D3CC4FAC-4737-F974-DB37-5370F72F0751}"/>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18453" y="5364961"/>
            <a:ext cx="512909" cy="512909"/>
          </a:xfrm>
          <a:prstGeom prst="rect">
            <a:avLst/>
          </a:prstGeom>
        </p:spPr>
      </p:pic>
      <p:sp>
        <p:nvSpPr>
          <p:cNvPr id="37" name="TextBox 36">
            <a:extLst>
              <a:ext uri="{FF2B5EF4-FFF2-40B4-BE49-F238E27FC236}">
                <a16:creationId xmlns:a16="http://schemas.microsoft.com/office/drawing/2014/main" id="{CEB76A9E-72EF-8CD2-C1D2-422E6E308FB9}"/>
              </a:ext>
            </a:extLst>
          </p:cNvPr>
          <p:cNvSpPr txBox="1"/>
          <p:nvPr/>
        </p:nvSpPr>
        <p:spPr>
          <a:xfrm>
            <a:off x="4953121" y="5313984"/>
            <a:ext cx="2777082" cy="677108"/>
          </a:xfrm>
          <a:prstGeom prst="rect">
            <a:avLst/>
          </a:prstGeom>
          <a:noFill/>
        </p:spPr>
        <p:txBody>
          <a:bodyPr wrap="square" rtlCol="0">
            <a:spAutoFit/>
          </a:bodyPr>
          <a:lstStyle/>
          <a:p>
            <a:r>
              <a:rPr lang="en-US" sz="1100" b="1" dirty="0">
                <a:solidFill>
                  <a:srgbClr val="002060"/>
                </a:solidFill>
                <a:cs typeface="Arial" panose="020B0604020202020204" pitchFamily="34" charset="0"/>
              </a:rPr>
              <a:t>Stimulating Local Economies</a:t>
            </a:r>
          </a:p>
          <a:p>
            <a:r>
              <a:rPr lang="en-US" sz="1600" b="1" dirty="0">
                <a:solidFill>
                  <a:schemeClr val="tx2"/>
                </a:solidFill>
                <a:cs typeface="Arial" panose="020B0604020202020204" pitchFamily="34" charset="0"/>
              </a:rPr>
              <a:t>40%+ SPEND</a:t>
            </a:r>
          </a:p>
          <a:p>
            <a:r>
              <a:rPr lang="en-US" sz="1100" dirty="0">
                <a:solidFill>
                  <a:schemeClr val="tx2"/>
                </a:solidFill>
                <a:cs typeface="Arial" panose="020B0604020202020204" pitchFamily="34" charset="0"/>
              </a:rPr>
              <a:t>with local suppliers and vendors</a:t>
            </a:r>
          </a:p>
        </p:txBody>
      </p:sp>
      <p:sp>
        <p:nvSpPr>
          <p:cNvPr id="38" name="TextBox 37">
            <a:extLst>
              <a:ext uri="{FF2B5EF4-FFF2-40B4-BE49-F238E27FC236}">
                <a16:creationId xmlns:a16="http://schemas.microsoft.com/office/drawing/2014/main" id="{97EA72F9-D6FF-6B21-8E07-C378F5F46A82}"/>
              </a:ext>
            </a:extLst>
          </p:cNvPr>
          <p:cNvSpPr txBox="1"/>
          <p:nvPr/>
        </p:nvSpPr>
        <p:spPr>
          <a:xfrm>
            <a:off x="1397019" y="5400355"/>
            <a:ext cx="1099505" cy="600164"/>
          </a:xfrm>
          <a:prstGeom prst="rect">
            <a:avLst/>
          </a:prstGeom>
          <a:noFill/>
        </p:spPr>
        <p:txBody>
          <a:bodyPr wrap="square" rtlCol="0">
            <a:spAutoFit/>
          </a:bodyPr>
          <a:lstStyle/>
          <a:p>
            <a:r>
              <a:rPr lang="en-US" sz="1100" b="1" dirty="0">
                <a:solidFill>
                  <a:schemeClr val="tx2"/>
                </a:solidFill>
                <a:cs typeface="Arial" panose="020B0604020202020204" pitchFamily="34" charset="0"/>
              </a:rPr>
              <a:t>550,000 TONS</a:t>
            </a:r>
          </a:p>
          <a:p>
            <a:r>
              <a:rPr lang="en-US" sz="1100" dirty="0">
                <a:solidFill>
                  <a:schemeClr val="tx2"/>
                </a:solidFill>
                <a:cs typeface="Arial" panose="020B0604020202020204" pitchFamily="34" charset="0"/>
              </a:rPr>
              <a:t>of recovered metals</a:t>
            </a:r>
          </a:p>
        </p:txBody>
      </p:sp>
      <p:sp>
        <p:nvSpPr>
          <p:cNvPr id="39" name="TextBox 38">
            <a:extLst>
              <a:ext uri="{FF2B5EF4-FFF2-40B4-BE49-F238E27FC236}">
                <a16:creationId xmlns:a16="http://schemas.microsoft.com/office/drawing/2014/main" id="{1E407BEE-B750-ACE1-2178-D6B35DC2491D}"/>
              </a:ext>
            </a:extLst>
          </p:cNvPr>
          <p:cNvSpPr txBox="1"/>
          <p:nvPr/>
        </p:nvSpPr>
        <p:spPr>
          <a:xfrm>
            <a:off x="2456231" y="5401968"/>
            <a:ext cx="1453982" cy="600164"/>
          </a:xfrm>
          <a:prstGeom prst="rect">
            <a:avLst/>
          </a:prstGeom>
          <a:noFill/>
        </p:spPr>
        <p:txBody>
          <a:bodyPr wrap="square" rtlCol="0">
            <a:spAutoFit/>
          </a:bodyPr>
          <a:lstStyle/>
          <a:p>
            <a:r>
              <a:rPr lang="en-US" sz="1100" b="1" dirty="0">
                <a:solidFill>
                  <a:schemeClr val="tx2"/>
                </a:solidFill>
                <a:cs typeface="Arial" panose="020B0604020202020204" pitchFamily="34" charset="0"/>
              </a:rPr>
              <a:t>100 MILLION</a:t>
            </a:r>
          </a:p>
          <a:p>
            <a:r>
              <a:rPr lang="en-US" sz="1100" dirty="0">
                <a:solidFill>
                  <a:schemeClr val="tx2"/>
                </a:solidFill>
                <a:cs typeface="Arial" panose="020B0604020202020204" pitchFamily="34" charset="0"/>
              </a:rPr>
              <a:t>gallons of wastewater beneficially used</a:t>
            </a:r>
          </a:p>
        </p:txBody>
      </p:sp>
      <p:sp>
        <p:nvSpPr>
          <p:cNvPr id="40" name="TextBox 39">
            <a:extLst>
              <a:ext uri="{FF2B5EF4-FFF2-40B4-BE49-F238E27FC236}">
                <a16:creationId xmlns:a16="http://schemas.microsoft.com/office/drawing/2014/main" id="{96283ACD-FC04-E442-108A-B76FC2BBC34D}"/>
              </a:ext>
            </a:extLst>
          </p:cNvPr>
          <p:cNvSpPr txBox="1"/>
          <p:nvPr/>
        </p:nvSpPr>
        <p:spPr>
          <a:xfrm>
            <a:off x="8794976" y="2817019"/>
            <a:ext cx="2875656" cy="600164"/>
          </a:xfrm>
          <a:prstGeom prst="rect">
            <a:avLst/>
          </a:prstGeom>
          <a:noFill/>
        </p:spPr>
        <p:txBody>
          <a:bodyPr wrap="square" rtlCol="0">
            <a:spAutoFit/>
          </a:bodyPr>
          <a:lstStyle/>
          <a:p>
            <a:r>
              <a:rPr lang="en-US" sz="1100" b="1" dirty="0">
                <a:solidFill>
                  <a:srgbClr val="002060"/>
                </a:solidFill>
                <a:cs typeface="Arial" panose="020B0604020202020204" pitchFamily="34" charset="0"/>
              </a:rPr>
              <a:t>Financial &amp; Sustainability Goals</a:t>
            </a:r>
            <a:endParaRPr lang="en-US" sz="1100" dirty="0">
              <a:solidFill>
                <a:srgbClr val="002060"/>
              </a:solidFill>
              <a:cs typeface="Arial" panose="020B0604020202020204" pitchFamily="34" charset="0"/>
            </a:endParaRPr>
          </a:p>
          <a:p>
            <a:r>
              <a:rPr lang="en-US" sz="1100" b="1" dirty="0">
                <a:solidFill>
                  <a:schemeClr val="tx2"/>
                </a:solidFill>
                <a:cs typeface="Arial" panose="020B0604020202020204" pitchFamily="34" charset="0"/>
              </a:rPr>
              <a:t>First-ever</a:t>
            </a:r>
            <a:r>
              <a:rPr lang="en-US" sz="1100" dirty="0">
                <a:solidFill>
                  <a:schemeClr val="tx2"/>
                </a:solidFill>
                <a:cs typeface="Arial" panose="020B0604020202020204" pitchFamily="34" charset="0"/>
              </a:rPr>
              <a:t> sustainability-linked financing framework in the U.S. to drive ESG goals</a:t>
            </a:r>
            <a:endParaRPr lang="en-US" sz="1100" b="1" dirty="0">
              <a:solidFill>
                <a:schemeClr val="tx2"/>
              </a:solidFill>
              <a:cs typeface="Arial" panose="020B0604020202020204" pitchFamily="34" charset="0"/>
            </a:endParaRPr>
          </a:p>
        </p:txBody>
      </p:sp>
      <p:cxnSp>
        <p:nvCxnSpPr>
          <p:cNvPr id="41" name="Straight Connector 40">
            <a:extLst>
              <a:ext uri="{FF2B5EF4-FFF2-40B4-BE49-F238E27FC236}">
                <a16:creationId xmlns:a16="http://schemas.microsoft.com/office/drawing/2014/main" id="{9D17BC5D-C248-FC1C-2173-81270F72B97A}"/>
              </a:ext>
            </a:extLst>
          </p:cNvPr>
          <p:cNvCxnSpPr>
            <a:cxnSpLocks/>
          </p:cNvCxnSpPr>
          <p:nvPr/>
        </p:nvCxnSpPr>
        <p:spPr>
          <a:xfrm>
            <a:off x="1413322" y="5465349"/>
            <a:ext cx="0" cy="45176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FB74DA-FA50-DA3B-D000-BBA88C25BB3D}"/>
              </a:ext>
            </a:extLst>
          </p:cNvPr>
          <p:cNvCxnSpPr>
            <a:cxnSpLocks/>
          </p:cNvCxnSpPr>
          <p:nvPr/>
        </p:nvCxnSpPr>
        <p:spPr>
          <a:xfrm>
            <a:off x="2470886" y="5465349"/>
            <a:ext cx="0" cy="451764"/>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70571D3-E4C8-087B-1AFE-A958E3E37E84}"/>
              </a:ext>
            </a:extLst>
          </p:cNvPr>
          <p:cNvSpPr txBox="1"/>
          <p:nvPr/>
        </p:nvSpPr>
        <p:spPr>
          <a:xfrm>
            <a:off x="8794976" y="3646072"/>
            <a:ext cx="2875656" cy="769441"/>
          </a:xfrm>
          <a:prstGeom prst="rect">
            <a:avLst/>
          </a:prstGeom>
          <a:noFill/>
        </p:spPr>
        <p:txBody>
          <a:bodyPr wrap="square" rtlCol="0">
            <a:spAutoFit/>
          </a:bodyPr>
          <a:lstStyle/>
          <a:p>
            <a:r>
              <a:rPr lang="en-US" sz="1100" b="1" dirty="0">
                <a:solidFill>
                  <a:srgbClr val="002060"/>
                </a:solidFill>
                <a:cs typeface="Arial" panose="020B0604020202020204" pitchFamily="34" charset="0"/>
              </a:rPr>
              <a:t>Advocating for Equity</a:t>
            </a:r>
            <a:endParaRPr lang="en-US" sz="1100" dirty="0">
              <a:solidFill>
                <a:srgbClr val="002060"/>
              </a:solidFill>
              <a:cs typeface="Arial" panose="020B0604020202020204" pitchFamily="34" charset="0"/>
            </a:endParaRPr>
          </a:p>
          <a:p>
            <a:r>
              <a:rPr lang="en-US" sz="1100" dirty="0">
                <a:solidFill>
                  <a:schemeClr val="tx2"/>
                </a:solidFill>
                <a:cs typeface="Arial" panose="020B0604020202020204" pitchFamily="34" charset="0"/>
              </a:rPr>
              <a:t>Supported </a:t>
            </a:r>
            <a:r>
              <a:rPr lang="en-US" sz="1100" b="1" dirty="0">
                <a:solidFill>
                  <a:schemeClr val="tx2"/>
                </a:solidFill>
                <a:cs typeface="Arial" panose="020B0604020202020204" pitchFamily="34" charset="0"/>
              </a:rPr>
              <a:t>landmark</a:t>
            </a:r>
            <a:r>
              <a:rPr lang="en-US" sz="1100" dirty="0">
                <a:solidFill>
                  <a:schemeClr val="tx2"/>
                </a:solidFill>
                <a:cs typeface="Arial" panose="020B0604020202020204" pitchFamily="34" charset="0"/>
              </a:rPr>
              <a:t> New Jersey Environmental Justice (EJ) law; Targeted facility upgrades in EJ communities</a:t>
            </a:r>
            <a:endParaRPr lang="en-US" sz="1100" b="1" dirty="0">
              <a:solidFill>
                <a:schemeClr val="tx2"/>
              </a:solidFill>
              <a:cs typeface="Arial" panose="020B0604020202020204" pitchFamily="34" charset="0"/>
            </a:endParaRPr>
          </a:p>
        </p:txBody>
      </p:sp>
      <p:sp>
        <p:nvSpPr>
          <p:cNvPr id="44" name="TextBox 43">
            <a:extLst>
              <a:ext uri="{FF2B5EF4-FFF2-40B4-BE49-F238E27FC236}">
                <a16:creationId xmlns:a16="http://schemas.microsoft.com/office/drawing/2014/main" id="{79112CDE-1BBF-F67A-8DDF-32881EA12FFE}"/>
              </a:ext>
            </a:extLst>
          </p:cNvPr>
          <p:cNvSpPr txBox="1"/>
          <p:nvPr/>
        </p:nvSpPr>
        <p:spPr>
          <a:xfrm>
            <a:off x="8794976" y="4589578"/>
            <a:ext cx="2875656" cy="600164"/>
          </a:xfrm>
          <a:prstGeom prst="rect">
            <a:avLst/>
          </a:prstGeom>
          <a:noFill/>
        </p:spPr>
        <p:txBody>
          <a:bodyPr wrap="square" rtlCol="0">
            <a:spAutoFit/>
          </a:bodyPr>
          <a:lstStyle/>
          <a:p>
            <a:r>
              <a:rPr lang="en-US" sz="1100" b="1" dirty="0">
                <a:solidFill>
                  <a:srgbClr val="002060"/>
                </a:solidFill>
                <a:cs typeface="Arial" panose="020B0604020202020204" pitchFamily="34" charset="0"/>
              </a:rPr>
              <a:t>Delivering Transparency</a:t>
            </a:r>
            <a:endParaRPr lang="en-US" sz="1100" dirty="0">
              <a:solidFill>
                <a:srgbClr val="002060"/>
              </a:solidFill>
              <a:cs typeface="Arial" panose="020B0604020202020204" pitchFamily="34" charset="0"/>
            </a:endParaRPr>
          </a:p>
          <a:p>
            <a:r>
              <a:rPr lang="en-US" sz="1100" b="1" dirty="0">
                <a:solidFill>
                  <a:schemeClr val="tx2"/>
                </a:solidFill>
                <a:cs typeface="Arial" panose="020B0604020202020204" pitchFamily="34" charset="0"/>
              </a:rPr>
              <a:t>Publicly available</a:t>
            </a:r>
            <a:r>
              <a:rPr lang="en-US" sz="1100" dirty="0">
                <a:solidFill>
                  <a:schemeClr val="tx2"/>
                </a:solidFill>
                <a:cs typeface="Arial" panose="020B0604020202020204" pitchFamily="34" charset="0"/>
              </a:rPr>
              <a:t>, continuous emissions monitoring and reporting</a:t>
            </a:r>
            <a:endParaRPr lang="en-US" sz="1100" b="1" dirty="0">
              <a:solidFill>
                <a:schemeClr val="tx2"/>
              </a:solidFill>
              <a:cs typeface="Arial" panose="020B0604020202020204" pitchFamily="34" charset="0"/>
            </a:endParaRPr>
          </a:p>
        </p:txBody>
      </p:sp>
      <p:sp>
        <p:nvSpPr>
          <p:cNvPr id="45" name="TextBox 44">
            <a:extLst>
              <a:ext uri="{FF2B5EF4-FFF2-40B4-BE49-F238E27FC236}">
                <a16:creationId xmlns:a16="http://schemas.microsoft.com/office/drawing/2014/main" id="{A6797ED9-BE48-4C02-74EB-95BB90170CF2}"/>
              </a:ext>
            </a:extLst>
          </p:cNvPr>
          <p:cNvSpPr txBox="1"/>
          <p:nvPr/>
        </p:nvSpPr>
        <p:spPr>
          <a:xfrm>
            <a:off x="8794977" y="5313984"/>
            <a:ext cx="2875655" cy="677108"/>
          </a:xfrm>
          <a:prstGeom prst="rect">
            <a:avLst/>
          </a:prstGeom>
          <a:noFill/>
        </p:spPr>
        <p:txBody>
          <a:bodyPr wrap="square" rtlCol="0">
            <a:spAutoFit/>
          </a:bodyPr>
          <a:lstStyle/>
          <a:p>
            <a:r>
              <a:rPr lang="en-US" sz="1100" b="1" dirty="0">
                <a:solidFill>
                  <a:srgbClr val="002060"/>
                </a:solidFill>
                <a:cs typeface="Arial" panose="020B0604020202020204" pitchFamily="34" charset="0"/>
              </a:rPr>
              <a:t>Technology Advancement</a:t>
            </a:r>
          </a:p>
          <a:p>
            <a:r>
              <a:rPr lang="en-US" sz="1600" b="1" dirty="0">
                <a:solidFill>
                  <a:schemeClr val="tx2"/>
                </a:solidFill>
                <a:cs typeface="Arial" panose="020B0604020202020204" pitchFamily="34" charset="0"/>
              </a:rPr>
              <a:t>$1 BILLION+ SPENT</a:t>
            </a:r>
          </a:p>
          <a:p>
            <a:r>
              <a:rPr lang="en-US" sz="1100" dirty="0">
                <a:solidFill>
                  <a:schemeClr val="tx2"/>
                </a:solidFill>
                <a:cs typeface="Arial" panose="020B0604020202020204" pitchFamily="34" charset="0"/>
              </a:rPr>
              <a:t>on infrastructure enhancements</a:t>
            </a:r>
          </a:p>
        </p:txBody>
      </p:sp>
      <p:pic>
        <p:nvPicPr>
          <p:cNvPr id="46" name="Picture 45" descr="Bullseye outline">
            <a:extLst>
              <a:ext uri="{FF2B5EF4-FFF2-40B4-BE49-F238E27FC236}">
                <a16:creationId xmlns:a16="http://schemas.microsoft.com/office/drawing/2014/main" id="{31983EA3-F032-DC63-D109-CD54F61A51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091937" y="2818557"/>
            <a:ext cx="610552" cy="610552"/>
          </a:xfrm>
          <a:prstGeom prst="rect">
            <a:avLst/>
          </a:prstGeom>
        </p:spPr>
      </p:pic>
      <p:pic>
        <p:nvPicPr>
          <p:cNvPr id="47" name="Picture 46" descr="Scales of justice outline">
            <a:extLst>
              <a:ext uri="{FF2B5EF4-FFF2-40B4-BE49-F238E27FC236}">
                <a16:creationId xmlns:a16="http://schemas.microsoft.com/office/drawing/2014/main" id="{051FE253-D162-76AE-14D4-A550A78F7327}"/>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144977" y="3788861"/>
            <a:ext cx="504472" cy="504472"/>
          </a:xfrm>
          <a:prstGeom prst="rect">
            <a:avLst/>
          </a:prstGeom>
        </p:spPr>
      </p:pic>
      <p:pic>
        <p:nvPicPr>
          <p:cNvPr id="48" name="Picture 47" descr="Eye outline">
            <a:extLst>
              <a:ext uri="{FF2B5EF4-FFF2-40B4-BE49-F238E27FC236}">
                <a16:creationId xmlns:a16="http://schemas.microsoft.com/office/drawing/2014/main" id="{5720CF56-37A5-C33F-B015-3B2020A665DE}"/>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8155468" y="4653085"/>
            <a:ext cx="483489" cy="483489"/>
          </a:xfrm>
          <a:prstGeom prst="rect">
            <a:avLst/>
          </a:prstGeom>
        </p:spPr>
      </p:pic>
      <p:pic>
        <p:nvPicPr>
          <p:cNvPr id="49" name="Picture 48" descr="Lights On outline">
            <a:extLst>
              <a:ext uri="{FF2B5EF4-FFF2-40B4-BE49-F238E27FC236}">
                <a16:creationId xmlns:a16="http://schemas.microsoft.com/office/drawing/2014/main" id="{2C4262F8-5731-0690-72BD-CC9ECD15E946}"/>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144977" y="5358414"/>
            <a:ext cx="539850" cy="539850"/>
          </a:xfrm>
          <a:prstGeom prst="rect">
            <a:avLst/>
          </a:prstGeom>
        </p:spPr>
      </p:pic>
      <p:cxnSp>
        <p:nvCxnSpPr>
          <p:cNvPr id="50" name="Straight Connector 49">
            <a:extLst>
              <a:ext uri="{FF2B5EF4-FFF2-40B4-BE49-F238E27FC236}">
                <a16:creationId xmlns:a16="http://schemas.microsoft.com/office/drawing/2014/main" id="{80FF9026-864A-23B1-672E-859663AB2636}"/>
              </a:ext>
            </a:extLst>
          </p:cNvPr>
          <p:cNvCxnSpPr>
            <a:cxnSpLocks/>
          </p:cNvCxnSpPr>
          <p:nvPr/>
        </p:nvCxnSpPr>
        <p:spPr>
          <a:xfrm>
            <a:off x="338436" y="2646709"/>
            <a:ext cx="3607503" cy="0"/>
          </a:xfrm>
          <a:prstGeom prst="line">
            <a:avLst/>
          </a:prstGeom>
          <a:ln w="19050">
            <a:solidFill>
              <a:srgbClr val="102E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F217C07-B9C3-D30C-F7E7-535C80633558}"/>
              </a:ext>
            </a:extLst>
          </p:cNvPr>
          <p:cNvCxnSpPr>
            <a:cxnSpLocks/>
          </p:cNvCxnSpPr>
          <p:nvPr/>
        </p:nvCxnSpPr>
        <p:spPr>
          <a:xfrm>
            <a:off x="4074109" y="2646709"/>
            <a:ext cx="3814298" cy="0"/>
          </a:xfrm>
          <a:prstGeom prst="line">
            <a:avLst/>
          </a:prstGeom>
          <a:ln w="19050">
            <a:solidFill>
              <a:srgbClr val="102E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BD00C08-09AD-C1AF-BEAE-4868A8AC7DCD}"/>
              </a:ext>
            </a:extLst>
          </p:cNvPr>
          <p:cNvCxnSpPr>
            <a:cxnSpLocks/>
          </p:cNvCxnSpPr>
          <p:nvPr/>
        </p:nvCxnSpPr>
        <p:spPr>
          <a:xfrm>
            <a:off x="7998557" y="2646709"/>
            <a:ext cx="3840635" cy="0"/>
          </a:xfrm>
          <a:prstGeom prst="line">
            <a:avLst/>
          </a:prstGeom>
          <a:ln w="19050">
            <a:solidFill>
              <a:srgbClr val="102E5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053EEF6-1EAF-55F1-D5DE-085686BF6421}"/>
              </a:ext>
            </a:extLst>
          </p:cNvPr>
          <p:cNvSpPr txBox="1"/>
          <p:nvPr/>
        </p:nvSpPr>
        <p:spPr>
          <a:xfrm>
            <a:off x="7992058" y="1799979"/>
            <a:ext cx="3814297" cy="688202"/>
          </a:xfrm>
          <a:prstGeom prst="rect">
            <a:avLst/>
          </a:prstGeom>
          <a:noFill/>
        </p:spPr>
        <p:txBody>
          <a:bodyPr wrap="square" rtlCol="0">
            <a:spAutoFit/>
          </a:bodyPr>
          <a:lstStyle/>
          <a:p>
            <a:pPr>
              <a:lnSpc>
                <a:spcPct val="120000"/>
              </a:lnSpc>
            </a:pPr>
            <a:r>
              <a:rPr lang="en-US" sz="1100" dirty="0">
                <a:solidFill>
                  <a:schemeClr val="tx2"/>
                </a:solidFill>
                <a:cs typeface="Arial" panose="020B0604020202020204" pitchFamily="34" charset="0"/>
              </a:rPr>
              <a:t>Aligning </a:t>
            </a:r>
            <a:r>
              <a:rPr lang="en-US" sz="1100" b="1" dirty="0">
                <a:solidFill>
                  <a:schemeClr val="tx2"/>
                </a:solidFill>
                <a:cs typeface="Arial" panose="020B0604020202020204" pitchFamily="34" charset="0"/>
              </a:rPr>
              <a:t>sustainability strategies with business growth </a:t>
            </a:r>
            <a:r>
              <a:rPr lang="en-US" sz="1100" dirty="0">
                <a:solidFill>
                  <a:schemeClr val="tx2"/>
                </a:solidFill>
                <a:cs typeface="Arial" panose="020B0604020202020204" pitchFamily="34" charset="0"/>
              </a:rPr>
              <a:t>from the top down, holding leadership accountable for meeting targets and driving continuous improvement</a:t>
            </a:r>
          </a:p>
        </p:txBody>
      </p:sp>
      <p:sp>
        <p:nvSpPr>
          <p:cNvPr id="20" name="Title 3">
            <a:extLst>
              <a:ext uri="{FF2B5EF4-FFF2-40B4-BE49-F238E27FC236}">
                <a16:creationId xmlns:a16="http://schemas.microsoft.com/office/drawing/2014/main" id="{1F231837-1A1F-17AB-05B0-572621A56E45}"/>
              </a:ext>
            </a:extLst>
          </p:cNvPr>
          <p:cNvSpPr txBox="1">
            <a:spLocks/>
          </p:cNvSpPr>
          <p:nvPr/>
        </p:nvSpPr>
        <p:spPr>
          <a:xfrm>
            <a:off x="0" y="511787"/>
            <a:ext cx="12192000" cy="542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accent4"/>
                </a:solidFill>
                <a:latin typeface="Bahnschrift" panose="020B0502040204020203" pitchFamily="34" charset="0"/>
                <a:ea typeface="+mj-ea"/>
                <a:cs typeface="+mj-cs"/>
              </a:defRPr>
            </a:lvl1pPr>
          </a:lstStyle>
          <a:p>
            <a:pPr algn="ctr"/>
            <a:r>
              <a:rPr lang="en-US" sz="4000" dirty="0">
                <a:solidFill>
                  <a:srgbClr val="002060"/>
                </a:solidFill>
                <a:latin typeface="+mn-lt"/>
              </a:rPr>
              <a:t>Driving ESG Leadership</a:t>
            </a:r>
          </a:p>
        </p:txBody>
      </p:sp>
    </p:spTree>
    <p:extLst>
      <p:ext uri="{BB962C8B-B14F-4D97-AF65-F5344CB8AC3E}">
        <p14:creationId xmlns:p14="http://schemas.microsoft.com/office/powerpoint/2010/main" val="275577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DCABC7DB-06CC-6293-66B8-14BCF329DCB6}"/>
              </a:ext>
            </a:extLst>
          </p:cNvPr>
          <p:cNvSpPr>
            <a:spLocks noGrp="1"/>
          </p:cNvSpPr>
          <p:nvPr>
            <p:ph idx="1"/>
          </p:nvPr>
        </p:nvSpPr>
        <p:spPr>
          <a:xfrm>
            <a:off x="5983547" y="1508251"/>
            <a:ext cx="5770486" cy="502006"/>
          </a:xfrm>
        </p:spPr>
        <p:txBody>
          <a:bodyPr/>
          <a:lstStyle/>
          <a:p>
            <a:pPr algn="ctr"/>
            <a:r>
              <a:rPr lang="en-US" dirty="0">
                <a:solidFill>
                  <a:schemeClr val="tx2"/>
                </a:solidFill>
              </a:rPr>
              <a:t>We are committed to:</a:t>
            </a:r>
          </a:p>
          <a:p>
            <a:endParaRPr lang="en-US" dirty="0"/>
          </a:p>
        </p:txBody>
      </p:sp>
      <p:sp>
        <p:nvSpPr>
          <p:cNvPr id="10" name="Title 3">
            <a:extLst>
              <a:ext uri="{FF2B5EF4-FFF2-40B4-BE49-F238E27FC236}">
                <a16:creationId xmlns:a16="http://schemas.microsoft.com/office/drawing/2014/main" id="{569E7888-35B7-370C-3113-6AC5DDE74088}"/>
              </a:ext>
            </a:extLst>
          </p:cNvPr>
          <p:cNvSpPr>
            <a:spLocks noGrp="1"/>
          </p:cNvSpPr>
          <p:nvPr>
            <p:ph type="title"/>
          </p:nvPr>
        </p:nvSpPr>
        <p:spPr>
          <a:xfrm>
            <a:off x="6005406" y="679438"/>
            <a:ext cx="5770485" cy="815605"/>
          </a:xfrm>
        </p:spPr>
        <p:txBody>
          <a:bodyPr>
            <a:normAutofit fontScale="90000"/>
          </a:bodyPr>
          <a:lstStyle/>
          <a:p>
            <a:pPr algn="ctr"/>
            <a:r>
              <a:rPr lang="en-US" b="1" dirty="0">
                <a:solidFill>
                  <a:schemeClr val="tx2"/>
                </a:solidFill>
                <a:latin typeface="+mn-lt"/>
              </a:rPr>
              <a:t>Community Outreach &amp; Environmental Justice Policy </a:t>
            </a:r>
          </a:p>
        </p:txBody>
      </p:sp>
      <p:pic>
        <p:nvPicPr>
          <p:cNvPr id="11" name="Picture 10">
            <a:extLst>
              <a:ext uri="{FF2B5EF4-FFF2-40B4-BE49-F238E27FC236}">
                <a16:creationId xmlns:a16="http://schemas.microsoft.com/office/drawing/2014/main" id="{3B46F901-580E-CA55-CD94-7C259C7EE9F4}"/>
              </a:ext>
            </a:extLst>
          </p:cNvPr>
          <p:cNvPicPr>
            <a:picLocks noChangeAspect="1"/>
          </p:cNvPicPr>
          <p:nvPr/>
        </p:nvPicPr>
        <p:blipFill>
          <a:blip r:embed="rId2"/>
          <a:stretch>
            <a:fillRect/>
          </a:stretch>
        </p:blipFill>
        <p:spPr>
          <a:xfrm>
            <a:off x="488765" y="308530"/>
            <a:ext cx="4825661" cy="6240940"/>
          </a:xfrm>
          <a:prstGeom prst="rect">
            <a:avLst/>
          </a:prstGeom>
          <a:ln w="38100">
            <a:solidFill>
              <a:schemeClr val="accent3"/>
            </a:solidFill>
          </a:ln>
        </p:spPr>
      </p:pic>
      <p:sp>
        <p:nvSpPr>
          <p:cNvPr id="12" name="Rectangle 11">
            <a:extLst>
              <a:ext uri="{FF2B5EF4-FFF2-40B4-BE49-F238E27FC236}">
                <a16:creationId xmlns:a16="http://schemas.microsoft.com/office/drawing/2014/main" id="{50448209-04FB-7BB3-D593-B5FE2540E713}"/>
              </a:ext>
            </a:extLst>
          </p:cNvPr>
          <p:cNvSpPr/>
          <p:nvPr/>
        </p:nvSpPr>
        <p:spPr>
          <a:xfrm>
            <a:off x="6764623" y="3202948"/>
            <a:ext cx="4142863" cy="80762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57BEBA44-86DC-B83F-9016-93C7B57B532A}"/>
              </a:ext>
            </a:extLst>
          </p:cNvPr>
          <p:cNvSpPr/>
          <p:nvPr/>
        </p:nvSpPr>
        <p:spPr>
          <a:xfrm>
            <a:off x="6764624" y="4111861"/>
            <a:ext cx="4142862" cy="1383277"/>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88518AE5-D54C-35E3-1537-001385B93BD5}"/>
              </a:ext>
            </a:extLst>
          </p:cNvPr>
          <p:cNvSpPr/>
          <p:nvPr/>
        </p:nvSpPr>
        <p:spPr>
          <a:xfrm>
            <a:off x="6833541" y="3231478"/>
            <a:ext cx="4081157" cy="738664"/>
          </a:xfrm>
          <a:prstGeom prst="rect">
            <a:avLst/>
          </a:prstGeom>
        </p:spPr>
        <p:txBody>
          <a:bodyPr wrap="square">
            <a:spAutoFit/>
          </a:bodyPr>
          <a:lstStyle/>
          <a:p>
            <a:pPr defTabSz="685800"/>
            <a:r>
              <a:rPr lang="en-US" sz="1400" dirty="0">
                <a:solidFill>
                  <a:schemeClr val="tx2"/>
                </a:solidFill>
                <a:cs typeface="Arial" panose="020B0604020202020204" pitchFamily="34" charset="0"/>
              </a:rPr>
              <a:t>Having open, two-way communication with communities on issues which may be of interest or concern to them…</a:t>
            </a:r>
          </a:p>
        </p:txBody>
      </p:sp>
      <p:sp>
        <p:nvSpPr>
          <p:cNvPr id="15" name="Rectangle 14">
            <a:extLst>
              <a:ext uri="{FF2B5EF4-FFF2-40B4-BE49-F238E27FC236}">
                <a16:creationId xmlns:a16="http://schemas.microsoft.com/office/drawing/2014/main" id="{71053218-3953-1E73-EDB1-C55C6889400E}"/>
              </a:ext>
            </a:extLst>
          </p:cNvPr>
          <p:cNvSpPr/>
          <p:nvPr/>
        </p:nvSpPr>
        <p:spPr>
          <a:xfrm>
            <a:off x="6844006" y="4283012"/>
            <a:ext cx="4049570" cy="1169551"/>
          </a:xfrm>
          <a:prstGeom prst="rect">
            <a:avLst/>
          </a:prstGeom>
        </p:spPr>
        <p:txBody>
          <a:bodyPr wrap="square">
            <a:spAutoFit/>
          </a:bodyPr>
          <a:lstStyle/>
          <a:p>
            <a:pPr defTabSz="685800"/>
            <a:r>
              <a:rPr lang="en-US" sz="1400" dirty="0">
                <a:solidFill>
                  <a:schemeClr val="tx2"/>
                </a:solidFill>
                <a:cs typeface="Arial" panose="020B0604020202020204" pitchFamily="34" charset="0"/>
              </a:rPr>
              <a:t>Having an enhanced public participation strategy with communities on major facility permit actions and engage in substantive conversations with community members during the early stages of the permitting process.</a:t>
            </a:r>
          </a:p>
        </p:txBody>
      </p:sp>
      <p:sp>
        <p:nvSpPr>
          <p:cNvPr id="16" name="Rectangle 15">
            <a:extLst>
              <a:ext uri="{FF2B5EF4-FFF2-40B4-BE49-F238E27FC236}">
                <a16:creationId xmlns:a16="http://schemas.microsoft.com/office/drawing/2014/main" id="{2C2020C8-99EA-3074-ACD7-DE9322486829}"/>
              </a:ext>
            </a:extLst>
          </p:cNvPr>
          <p:cNvSpPr/>
          <p:nvPr/>
        </p:nvSpPr>
        <p:spPr>
          <a:xfrm>
            <a:off x="6786748" y="2170216"/>
            <a:ext cx="4164085" cy="738664"/>
          </a:xfrm>
          <a:prstGeom prst="rect">
            <a:avLst/>
          </a:prstGeom>
        </p:spPr>
        <p:txBody>
          <a:bodyPr wrap="square">
            <a:spAutoFit/>
          </a:bodyPr>
          <a:lstStyle/>
          <a:p>
            <a:pPr defTabSz="685800"/>
            <a:r>
              <a:rPr lang="en-US" sz="1400" dirty="0">
                <a:solidFill>
                  <a:schemeClr val="tx2"/>
                </a:solidFill>
                <a:cs typeface="Arial" panose="020B0604020202020204" pitchFamily="34" charset="0"/>
              </a:rPr>
              <a:t>Identify and engage with individuals and organizations in the communities in which we operate, or in which we may operate, that are interested in our operations.</a:t>
            </a:r>
          </a:p>
        </p:txBody>
      </p:sp>
      <p:sp>
        <p:nvSpPr>
          <p:cNvPr id="17" name="Rectangle 16">
            <a:extLst>
              <a:ext uri="{FF2B5EF4-FFF2-40B4-BE49-F238E27FC236}">
                <a16:creationId xmlns:a16="http://schemas.microsoft.com/office/drawing/2014/main" id="{09A35AB7-816E-0439-3D26-377D57ACD8F9}"/>
              </a:ext>
            </a:extLst>
          </p:cNvPr>
          <p:cNvSpPr/>
          <p:nvPr/>
        </p:nvSpPr>
        <p:spPr>
          <a:xfrm>
            <a:off x="6757411" y="2074328"/>
            <a:ext cx="4142862" cy="95314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F1D75A83-F1F5-0049-6A85-4914E4656043}"/>
              </a:ext>
            </a:extLst>
          </p:cNvPr>
          <p:cNvCxnSpPr>
            <a:cxnSpLocks/>
            <a:endCxn id="17" idx="1"/>
          </p:cNvCxnSpPr>
          <p:nvPr/>
        </p:nvCxnSpPr>
        <p:spPr>
          <a:xfrm flipV="1">
            <a:off x="4898781" y="2550902"/>
            <a:ext cx="1858630" cy="112677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3F7F09-059E-0495-6887-E28F8ADFB2AE}"/>
              </a:ext>
            </a:extLst>
          </p:cNvPr>
          <p:cNvCxnSpPr>
            <a:cxnSpLocks/>
            <a:stCxn id="21" idx="3"/>
            <a:endCxn id="12" idx="1"/>
          </p:cNvCxnSpPr>
          <p:nvPr/>
        </p:nvCxnSpPr>
        <p:spPr>
          <a:xfrm flipV="1">
            <a:off x="4898781" y="3606761"/>
            <a:ext cx="1865842" cy="53755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36377D-B5E6-E768-32A1-47A7DCF32644}"/>
              </a:ext>
            </a:extLst>
          </p:cNvPr>
          <p:cNvCxnSpPr>
            <a:cxnSpLocks/>
            <a:stCxn id="23" idx="3"/>
            <a:endCxn id="13" idx="1"/>
          </p:cNvCxnSpPr>
          <p:nvPr/>
        </p:nvCxnSpPr>
        <p:spPr>
          <a:xfrm>
            <a:off x="4898781" y="4606880"/>
            <a:ext cx="1865843" cy="19662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C0D94B5-52E5-28A8-C229-5E8F8C79C859}"/>
              </a:ext>
            </a:extLst>
          </p:cNvPr>
          <p:cNvSpPr/>
          <p:nvPr/>
        </p:nvSpPr>
        <p:spPr>
          <a:xfrm>
            <a:off x="907085" y="3910999"/>
            <a:ext cx="3991696" cy="466641"/>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BCA22E4E-8E00-CA84-872B-A5B6769F1329}"/>
              </a:ext>
            </a:extLst>
          </p:cNvPr>
          <p:cNvSpPr/>
          <p:nvPr/>
        </p:nvSpPr>
        <p:spPr>
          <a:xfrm>
            <a:off x="907085" y="3542552"/>
            <a:ext cx="3991696" cy="31162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98343EAC-0608-721C-A315-5C74AEB435FE}"/>
              </a:ext>
            </a:extLst>
          </p:cNvPr>
          <p:cNvSpPr/>
          <p:nvPr/>
        </p:nvSpPr>
        <p:spPr>
          <a:xfrm>
            <a:off x="907085" y="4428447"/>
            <a:ext cx="3991696" cy="35686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40790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8189DF-AD92-0D30-C201-9895175AFD7A}"/>
              </a:ext>
            </a:extLst>
          </p:cNvPr>
          <p:cNvSpPr>
            <a:spLocks noGrp="1"/>
          </p:cNvSpPr>
          <p:nvPr>
            <p:ph type="title"/>
          </p:nvPr>
        </p:nvSpPr>
        <p:spPr/>
        <p:txBody>
          <a:bodyPr/>
          <a:lstStyle/>
          <a:p>
            <a:r>
              <a:rPr lang="en-US" dirty="0"/>
              <a:t>Covanta &amp; Environmental Justice</a:t>
            </a:r>
          </a:p>
        </p:txBody>
      </p:sp>
      <p:sp>
        <p:nvSpPr>
          <p:cNvPr id="2" name="Slide Number Placeholder 1">
            <a:extLst>
              <a:ext uri="{FF2B5EF4-FFF2-40B4-BE49-F238E27FC236}">
                <a16:creationId xmlns:a16="http://schemas.microsoft.com/office/drawing/2014/main" id="{BA45A304-1891-B02C-EFFC-925A730B5A07}"/>
              </a:ext>
            </a:extLst>
          </p:cNvPr>
          <p:cNvSpPr>
            <a:spLocks noGrp="1"/>
          </p:cNvSpPr>
          <p:nvPr>
            <p:ph type="sldNum" sz="quarter" idx="11"/>
          </p:nvPr>
        </p:nvSpPr>
        <p:spPr/>
        <p:txBody>
          <a:bodyPr/>
          <a:lstStyle/>
          <a:p>
            <a:fld id="{EF92F057-5A4B-4BF1-AED3-51FA4158A2C5}" type="slidenum">
              <a:rPr lang="en-US" smtClean="0"/>
              <a:t>6</a:t>
            </a:fld>
            <a:endParaRPr lang="en-US"/>
          </a:p>
        </p:txBody>
      </p:sp>
      <p:sp>
        <p:nvSpPr>
          <p:cNvPr id="6" name="Text Placeholder 5">
            <a:extLst>
              <a:ext uri="{FF2B5EF4-FFF2-40B4-BE49-F238E27FC236}">
                <a16:creationId xmlns:a16="http://schemas.microsoft.com/office/drawing/2014/main" id="{48F75BE2-6D27-021D-3887-B11E4309D648}"/>
              </a:ext>
            </a:extLst>
          </p:cNvPr>
          <p:cNvSpPr>
            <a:spLocks noGrp="1"/>
          </p:cNvSpPr>
          <p:nvPr>
            <p:ph type="body" sz="quarter" idx="17"/>
          </p:nvPr>
        </p:nvSpPr>
        <p:spPr/>
        <p:txBody>
          <a:bodyPr>
            <a:normAutofit/>
          </a:bodyPr>
          <a:lstStyle/>
          <a:p>
            <a:r>
              <a:rPr lang="en-US" sz="2000" b="1" dirty="0">
                <a:solidFill>
                  <a:schemeClr val="tx2"/>
                </a:solidFill>
              </a:rPr>
              <a:t>Investment</a:t>
            </a:r>
          </a:p>
        </p:txBody>
      </p:sp>
      <p:sp>
        <p:nvSpPr>
          <p:cNvPr id="7" name="Text Placeholder 6">
            <a:extLst>
              <a:ext uri="{FF2B5EF4-FFF2-40B4-BE49-F238E27FC236}">
                <a16:creationId xmlns:a16="http://schemas.microsoft.com/office/drawing/2014/main" id="{C148F1DD-3650-918A-02F8-8358800E5CA2}"/>
              </a:ext>
            </a:extLst>
          </p:cNvPr>
          <p:cNvSpPr>
            <a:spLocks noGrp="1"/>
          </p:cNvSpPr>
          <p:nvPr>
            <p:ph type="body" sz="quarter" idx="18"/>
          </p:nvPr>
        </p:nvSpPr>
        <p:spPr>
          <a:xfrm>
            <a:off x="340150" y="4731211"/>
            <a:ext cx="2517349" cy="1828963"/>
          </a:xfrm>
        </p:spPr>
        <p:txBody>
          <a:bodyPr>
            <a:noAutofit/>
          </a:bodyPr>
          <a:lstStyle/>
          <a:p>
            <a:r>
              <a:rPr lang="en-US" sz="1100" dirty="0">
                <a:latin typeface="+mn-lt"/>
              </a:rPr>
              <a:t>Over the last 10 years, we’ve</a:t>
            </a:r>
            <a:r>
              <a:rPr lang="en-US" sz="1100" b="1" dirty="0">
                <a:latin typeface="+mn-lt"/>
              </a:rPr>
              <a:t> invested half a billion dollars </a:t>
            </a:r>
            <a:r>
              <a:rPr lang="en-US" sz="1100" dirty="0">
                <a:latin typeface="+mn-lt"/>
              </a:rPr>
              <a:t>into our sites </a:t>
            </a:r>
          </a:p>
          <a:p>
            <a:r>
              <a:rPr lang="en-US" sz="1100" b="1" dirty="0">
                <a:latin typeface="+mn-lt"/>
              </a:rPr>
              <a:t>$90M emissions enhancement investment </a:t>
            </a:r>
            <a:r>
              <a:rPr lang="en-US" sz="1100" dirty="0">
                <a:latin typeface="+mn-lt"/>
              </a:rPr>
              <a:t>in our Newark, NJ facility, reduced emissions over 90%</a:t>
            </a:r>
          </a:p>
          <a:p>
            <a:r>
              <a:rPr lang="en-US" sz="1100" dirty="0">
                <a:latin typeface="+mn-lt"/>
              </a:rPr>
              <a:t>Most recently, </a:t>
            </a:r>
            <a:r>
              <a:rPr lang="en-US" sz="1100" b="1" dirty="0">
                <a:latin typeface="+mn-lt"/>
              </a:rPr>
              <a:t>$60M emissions enhancement </a:t>
            </a:r>
            <a:r>
              <a:rPr lang="en-US" sz="1100" dirty="0">
                <a:latin typeface="+mn-lt"/>
              </a:rPr>
              <a:t>is in permitting for Camden, NJ facility includes Community Benefits Agreement</a:t>
            </a:r>
          </a:p>
        </p:txBody>
      </p:sp>
      <p:sp>
        <p:nvSpPr>
          <p:cNvPr id="12" name="Text Placeholder 11">
            <a:extLst>
              <a:ext uri="{FF2B5EF4-FFF2-40B4-BE49-F238E27FC236}">
                <a16:creationId xmlns:a16="http://schemas.microsoft.com/office/drawing/2014/main" id="{769824CB-656A-8C51-A397-25F2A44F442D}"/>
              </a:ext>
            </a:extLst>
          </p:cNvPr>
          <p:cNvSpPr>
            <a:spLocks noGrp="1"/>
          </p:cNvSpPr>
          <p:nvPr>
            <p:ph type="body" sz="quarter" idx="19"/>
          </p:nvPr>
        </p:nvSpPr>
        <p:spPr/>
        <p:txBody>
          <a:bodyPr>
            <a:normAutofit/>
          </a:bodyPr>
          <a:lstStyle/>
          <a:p>
            <a:r>
              <a:rPr lang="en-US" sz="2000" b="1" dirty="0">
                <a:solidFill>
                  <a:schemeClr val="tx2"/>
                </a:solidFill>
              </a:rPr>
              <a:t>Engagement</a:t>
            </a:r>
          </a:p>
        </p:txBody>
      </p:sp>
      <p:sp>
        <p:nvSpPr>
          <p:cNvPr id="13" name="Text Placeholder 12">
            <a:extLst>
              <a:ext uri="{FF2B5EF4-FFF2-40B4-BE49-F238E27FC236}">
                <a16:creationId xmlns:a16="http://schemas.microsoft.com/office/drawing/2014/main" id="{6E5F89D2-63CD-BBF6-4819-8254D3B6FC8D}"/>
              </a:ext>
            </a:extLst>
          </p:cNvPr>
          <p:cNvSpPr>
            <a:spLocks noGrp="1"/>
          </p:cNvSpPr>
          <p:nvPr>
            <p:ph type="body" sz="quarter" idx="20"/>
          </p:nvPr>
        </p:nvSpPr>
        <p:spPr>
          <a:xfrm>
            <a:off x="3368767" y="4731211"/>
            <a:ext cx="2449838" cy="1828963"/>
          </a:xfrm>
        </p:spPr>
        <p:txBody>
          <a:bodyPr>
            <a:noAutofit/>
          </a:bodyPr>
          <a:lstStyle/>
          <a:p>
            <a:r>
              <a:rPr lang="en-US" sz="1100" dirty="0">
                <a:latin typeface="+mn-lt"/>
              </a:rPr>
              <a:t>We commit over </a:t>
            </a:r>
            <a:r>
              <a:rPr lang="en-US" sz="1100" b="1" dirty="0">
                <a:latin typeface="+mn-lt"/>
              </a:rPr>
              <a:t>6,000 active employee hours </a:t>
            </a:r>
            <a:r>
              <a:rPr lang="en-US" sz="1100" dirty="0">
                <a:latin typeface="+mn-lt"/>
              </a:rPr>
              <a:t>each year to community initiatives </a:t>
            </a:r>
          </a:p>
          <a:p>
            <a:r>
              <a:rPr lang="en-US" sz="1100" dirty="0">
                <a:latin typeface="+mn-lt"/>
              </a:rPr>
              <a:t>Efforts include: job training, scholarships, food insecurity programs, clean ups, coat drives and more</a:t>
            </a:r>
          </a:p>
          <a:p>
            <a:r>
              <a:rPr lang="en-US" sz="1100" dirty="0">
                <a:latin typeface="+mn-lt"/>
              </a:rPr>
              <a:t>First supporter of NJ’s EJ legislation in our industry</a:t>
            </a:r>
          </a:p>
        </p:txBody>
      </p:sp>
      <p:sp>
        <p:nvSpPr>
          <p:cNvPr id="10" name="Text Placeholder 9">
            <a:extLst>
              <a:ext uri="{FF2B5EF4-FFF2-40B4-BE49-F238E27FC236}">
                <a16:creationId xmlns:a16="http://schemas.microsoft.com/office/drawing/2014/main" id="{46A2E128-2104-DB70-F8F8-B31FDA4B0DEB}"/>
              </a:ext>
            </a:extLst>
          </p:cNvPr>
          <p:cNvSpPr>
            <a:spLocks noGrp="1"/>
          </p:cNvSpPr>
          <p:nvPr>
            <p:ph type="body" sz="quarter" idx="21"/>
          </p:nvPr>
        </p:nvSpPr>
        <p:spPr/>
        <p:txBody>
          <a:bodyPr>
            <a:normAutofit/>
          </a:bodyPr>
          <a:lstStyle/>
          <a:p>
            <a:r>
              <a:rPr lang="en-US" sz="2000" b="1" dirty="0">
                <a:solidFill>
                  <a:schemeClr val="tx2"/>
                </a:solidFill>
              </a:rPr>
              <a:t>Transparency</a:t>
            </a:r>
          </a:p>
        </p:txBody>
      </p:sp>
      <p:sp>
        <p:nvSpPr>
          <p:cNvPr id="11" name="Text Placeholder 10">
            <a:extLst>
              <a:ext uri="{FF2B5EF4-FFF2-40B4-BE49-F238E27FC236}">
                <a16:creationId xmlns:a16="http://schemas.microsoft.com/office/drawing/2014/main" id="{16F35FF8-D2E8-EA61-07C1-459A078E1F29}"/>
              </a:ext>
            </a:extLst>
          </p:cNvPr>
          <p:cNvSpPr>
            <a:spLocks noGrp="1"/>
          </p:cNvSpPr>
          <p:nvPr>
            <p:ph type="body" sz="quarter" idx="22"/>
          </p:nvPr>
        </p:nvSpPr>
        <p:spPr>
          <a:xfrm>
            <a:off x="6397383" y="4731211"/>
            <a:ext cx="2449838" cy="1828963"/>
          </a:xfrm>
        </p:spPr>
        <p:txBody>
          <a:bodyPr>
            <a:normAutofit/>
          </a:bodyPr>
          <a:lstStyle/>
          <a:p>
            <a:r>
              <a:rPr lang="en-US" sz="1100" b="1" dirty="0">
                <a:latin typeface="+mn-lt"/>
              </a:rPr>
              <a:t>Open lines of communication with communities is key</a:t>
            </a:r>
          </a:p>
          <a:p>
            <a:r>
              <a:rPr lang="en-US" sz="1100" dirty="0">
                <a:latin typeface="+mn-lt"/>
              </a:rPr>
              <a:t>We post </a:t>
            </a:r>
            <a:r>
              <a:rPr lang="en-US" sz="1100" b="1" dirty="0">
                <a:latin typeface="+mn-lt"/>
              </a:rPr>
              <a:t>real-time emissions data online </a:t>
            </a:r>
            <a:r>
              <a:rPr lang="en-US" sz="1100" dirty="0">
                <a:latin typeface="+mn-lt"/>
              </a:rPr>
              <a:t>for our NJ, PA, NY, MA, FL sites with more to come</a:t>
            </a:r>
          </a:p>
          <a:p>
            <a:r>
              <a:rPr lang="en-US" sz="1100" dirty="0">
                <a:latin typeface="+mn-lt"/>
              </a:rPr>
              <a:t>We host community members at our facilities and participate in public hearings </a:t>
            </a:r>
          </a:p>
          <a:p>
            <a:endParaRPr lang="en-US" sz="1100" dirty="0">
              <a:latin typeface="+mn-lt"/>
            </a:endParaRPr>
          </a:p>
        </p:txBody>
      </p:sp>
      <p:sp>
        <p:nvSpPr>
          <p:cNvPr id="24" name="Text Placeholder 23">
            <a:extLst>
              <a:ext uri="{FF2B5EF4-FFF2-40B4-BE49-F238E27FC236}">
                <a16:creationId xmlns:a16="http://schemas.microsoft.com/office/drawing/2014/main" id="{7B1A9746-3FAF-C3C8-34BB-9C5EC0D50CED}"/>
              </a:ext>
            </a:extLst>
          </p:cNvPr>
          <p:cNvSpPr>
            <a:spLocks noGrp="1"/>
          </p:cNvSpPr>
          <p:nvPr>
            <p:ph type="body" sz="quarter" idx="23"/>
          </p:nvPr>
        </p:nvSpPr>
        <p:spPr/>
        <p:txBody>
          <a:bodyPr>
            <a:normAutofit/>
          </a:bodyPr>
          <a:lstStyle/>
          <a:p>
            <a:r>
              <a:rPr lang="en-US" sz="2000" b="1" dirty="0">
                <a:solidFill>
                  <a:schemeClr val="tx2"/>
                </a:solidFill>
              </a:rPr>
              <a:t>Scan the QR Code</a:t>
            </a:r>
          </a:p>
        </p:txBody>
      </p:sp>
      <p:sp>
        <p:nvSpPr>
          <p:cNvPr id="25" name="Text Placeholder 24">
            <a:extLst>
              <a:ext uri="{FF2B5EF4-FFF2-40B4-BE49-F238E27FC236}">
                <a16:creationId xmlns:a16="http://schemas.microsoft.com/office/drawing/2014/main" id="{95EF1B8D-6894-5A0D-7BA9-F5526E74C58A}"/>
              </a:ext>
            </a:extLst>
          </p:cNvPr>
          <p:cNvSpPr>
            <a:spLocks noGrp="1"/>
          </p:cNvSpPr>
          <p:nvPr>
            <p:ph type="body" sz="quarter" idx="24"/>
          </p:nvPr>
        </p:nvSpPr>
        <p:spPr/>
        <p:txBody>
          <a:bodyPr>
            <a:normAutofit/>
          </a:bodyPr>
          <a:lstStyle/>
          <a:p>
            <a:r>
              <a:rPr lang="en-US" sz="1100" dirty="0">
                <a:latin typeface="+mn-lt"/>
              </a:rPr>
              <a:t>Learn more about what we do to support our local communities</a:t>
            </a:r>
          </a:p>
        </p:txBody>
      </p:sp>
      <p:pic>
        <p:nvPicPr>
          <p:cNvPr id="17" name="Picture 16">
            <a:extLst>
              <a:ext uri="{FF2B5EF4-FFF2-40B4-BE49-F238E27FC236}">
                <a16:creationId xmlns:a16="http://schemas.microsoft.com/office/drawing/2014/main" id="{B9090357-6177-9565-4BF3-789CB2074934}"/>
              </a:ext>
            </a:extLst>
          </p:cNvPr>
          <p:cNvPicPr>
            <a:picLocks noChangeAspect="1"/>
          </p:cNvPicPr>
          <p:nvPr/>
        </p:nvPicPr>
        <p:blipFill>
          <a:blip r:embed="rId2">
            <a:extLst>
              <a:ext uri="{28A0092B-C50C-407E-A947-70E740481C1C}">
                <a14:useLocalDpi xmlns:a14="http://schemas.microsoft.com/office/drawing/2010/main" val="0"/>
              </a:ext>
            </a:extLst>
          </a:blip>
          <a:srcRect l="16594" r="16594"/>
          <a:stretch/>
        </p:blipFill>
        <p:spPr>
          <a:xfrm>
            <a:off x="6508271" y="1647825"/>
            <a:ext cx="2191896" cy="2185923"/>
          </a:xfrm>
          <a:prstGeom prst="ellipse">
            <a:avLst/>
          </a:prstGeom>
        </p:spPr>
      </p:pic>
      <p:pic>
        <p:nvPicPr>
          <p:cNvPr id="19" name="Picture 18" descr="A picture containing text, indoor, computer, computer&#10;&#10;Description automatically generated">
            <a:extLst>
              <a:ext uri="{FF2B5EF4-FFF2-40B4-BE49-F238E27FC236}">
                <a16:creationId xmlns:a16="http://schemas.microsoft.com/office/drawing/2014/main" id="{0C12424B-B472-5A91-A358-D3AA9406C30A}"/>
              </a:ext>
            </a:extLst>
          </p:cNvPr>
          <p:cNvPicPr>
            <a:picLocks noChangeAspect="1"/>
          </p:cNvPicPr>
          <p:nvPr/>
        </p:nvPicPr>
        <p:blipFill rotWithShape="1">
          <a:blip r:embed="rId3">
            <a:extLst>
              <a:ext uri="{28A0092B-C50C-407E-A947-70E740481C1C}">
                <a14:useLocalDpi xmlns:a14="http://schemas.microsoft.com/office/drawing/2010/main" val="0"/>
              </a:ext>
            </a:extLst>
          </a:blip>
          <a:srcRect l="16670" r="16670"/>
          <a:stretch/>
        </p:blipFill>
        <p:spPr>
          <a:xfrm>
            <a:off x="3497738" y="1647825"/>
            <a:ext cx="2155730" cy="2185923"/>
          </a:xfrm>
          <a:prstGeom prst="ellipse">
            <a:avLst/>
          </a:prstGeom>
        </p:spPr>
      </p:pic>
      <p:pic>
        <p:nvPicPr>
          <p:cNvPr id="27" name="Picture 26" descr="A picture containing text, person, outdoor, group&#10;&#10;Description automatically generated">
            <a:extLst>
              <a:ext uri="{FF2B5EF4-FFF2-40B4-BE49-F238E27FC236}">
                <a16:creationId xmlns:a16="http://schemas.microsoft.com/office/drawing/2014/main" id="{A80A874B-3B76-AE68-C678-53BC8C8BF87F}"/>
              </a:ext>
            </a:extLst>
          </p:cNvPr>
          <p:cNvPicPr>
            <a:picLocks noChangeAspect="1"/>
          </p:cNvPicPr>
          <p:nvPr/>
        </p:nvPicPr>
        <p:blipFill rotWithShape="1">
          <a:blip r:embed="rId4">
            <a:extLst>
              <a:ext uri="{28A0092B-C50C-407E-A947-70E740481C1C}">
                <a14:useLocalDpi xmlns:a14="http://schemas.microsoft.com/office/drawing/2010/main" val="0"/>
              </a:ext>
            </a:extLst>
          </a:blip>
          <a:srcRect l="15155" t="2221" r="14976" b="4621"/>
          <a:stretch/>
        </p:blipFill>
        <p:spPr>
          <a:xfrm rot="10800000">
            <a:off x="469122" y="1647822"/>
            <a:ext cx="2186305" cy="2185921"/>
          </a:xfrm>
          <a:prstGeom prst="ellipse">
            <a:avLst/>
          </a:prstGeom>
        </p:spPr>
      </p:pic>
      <p:pic>
        <p:nvPicPr>
          <p:cNvPr id="23" name="Picture 22" descr="Icon, qr code&#10;&#10;Description automatically generated">
            <a:extLst>
              <a:ext uri="{FF2B5EF4-FFF2-40B4-BE49-F238E27FC236}">
                <a16:creationId xmlns:a16="http://schemas.microsoft.com/office/drawing/2014/main" id="{EF6167D9-6995-CDF1-540E-F8BF9BCE0EDE}"/>
              </a:ext>
            </a:extLst>
          </p:cNvPr>
          <p:cNvPicPr>
            <a:picLocks noChangeAspect="1"/>
          </p:cNvPicPr>
          <p:nvPr/>
        </p:nvPicPr>
        <p:blipFill rotWithShape="1">
          <a:blip r:embed="rId5">
            <a:extLst>
              <a:ext uri="{28A0092B-C50C-407E-A947-70E740481C1C}">
                <a14:useLocalDpi xmlns:a14="http://schemas.microsoft.com/office/drawing/2010/main" val="0"/>
              </a:ext>
            </a:extLst>
          </a:blip>
          <a:srcRect l="-9505" t="-9505" r="-9505" b="-9505"/>
          <a:stretch/>
        </p:blipFill>
        <p:spPr>
          <a:xfrm>
            <a:off x="9554970" y="1597363"/>
            <a:ext cx="2286838" cy="2286838"/>
          </a:xfrm>
          <a:prstGeom prst="ellipse">
            <a:avLst/>
          </a:prstGeom>
        </p:spPr>
      </p:pic>
    </p:spTree>
    <p:extLst>
      <p:ext uri="{BB962C8B-B14F-4D97-AF65-F5344CB8AC3E}">
        <p14:creationId xmlns:p14="http://schemas.microsoft.com/office/powerpoint/2010/main" val="289201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22B193-4A95-BD6C-69A4-B579DFF22FC7}"/>
              </a:ext>
            </a:extLst>
          </p:cNvPr>
          <p:cNvSpPr>
            <a:spLocks noGrp="1"/>
          </p:cNvSpPr>
          <p:nvPr/>
        </p:nvSpPr>
        <p:spPr>
          <a:xfrm>
            <a:off x="5836902" y="690465"/>
            <a:ext cx="5516897" cy="70852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400" kern="1200">
                <a:solidFill>
                  <a:schemeClr val="accent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4A4"/>
                </a:solidFill>
                <a:effectLst/>
                <a:uLnTx/>
                <a:uFillTx/>
                <a:latin typeface="Arial" panose="020B0604020202020204" pitchFamily="34" charset="0"/>
                <a:cs typeface="Arial" panose="020B0604020202020204" pitchFamily="34" charset="0"/>
              </a:rPr>
              <a:t>Going Beyond a Good Neighbor</a:t>
            </a:r>
          </a:p>
        </p:txBody>
      </p:sp>
      <p:sp>
        <p:nvSpPr>
          <p:cNvPr id="5" name="Content Placeholder 9">
            <a:extLst>
              <a:ext uri="{FF2B5EF4-FFF2-40B4-BE49-F238E27FC236}">
                <a16:creationId xmlns:a16="http://schemas.microsoft.com/office/drawing/2014/main" id="{8C74EFDC-6E51-02C9-27AC-53C7312A0565}"/>
              </a:ext>
            </a:extLst>
          </p:cNvPr>
          <p:cNvSpPr>
            <a:spLocks noGrp="1"/>
          </p:cNvSpPr>
          <p:nvPr/>
        </p:nvSpPr>
        <p:spPr>
          <a:xfrm>
            <a:off x="5836903" y="1541479"/>
            <a:ext cx="4923246" cy="5091079"/>
          </a:xfrm>
          <a:prstGeom prst="rect">
            <a:avLst/>
          </a:prstGeom>
          <a:ln w="3175">
            <a:noFill/>
          </a:ln>
        </p:spPr>
        <p:txBody>
          <a:bodyPr vert="horz" lIns="68580" tIns="34290" rIns="68580" bIns="34290" rtlCol="0" anchor="t">
            <a:normAutofit fontScale="850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5"/>
                </a:solidFill>
                <a:latin typeface="Arial" panose="020B0604020202020204" pitchFamily="34" charset="0"/>
                <a:ea typeface="+mn-ea"/>
                <a:cs typeface="Arial" panose="020B0604020202020204" pitchFamily="34" charset="0"/>
              </a:defRPr>
            </a:lvl1pPr>
            <a:lvl2pPr marL="557213" indent="-214313" algn="l" defTabSz="914400" rtl="0" eaLnBrk="1" latinLnBrk="0" hangingPunct="1">
              <a:lnSpc>
                <a:spcPct val="10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900113" indent="-214313" algn="l" defTabSz="914400" rtl="0" eaLnBrk="1" latinLnBrk="0" hangingPunct="1">
              <a:lnSpc>
                <a:spcPct val="10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243013" indent="-214313"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1585913" indent="-214313" algn="l" defTabSz="914400" rtl="0" eaLnBrk="1" latinLnBrk="0" hangingPunct="1">
              <a:lnSpc>
                <a:spcPct val="100000"/>
              </a:lnSpc>
              <a:spcBef>
                <a:spcPts val="500"/>
              </a:spcBef>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42505B"/>
                </a:solidFill>
                <a:effectLst/>
                <a:uLnTx/>
                <a:uFillTx/>
                <a:latin typeface="Arial"/>
                <a:ea typeface="+mn-ea"/>
                <a:cs typeface="Arial"/>
              </a:rPr>
              <a:t>Industry </a:t>
            </a:r>
            <a:r>
              <a:rPr kumimoji="0" lang="en-US" sz="2400" b="1" i="0" u="none" strike="noStrike" kern="1200" cap="none" spc="0" normalizeH="0" baseline="0" noProof="0" dirty="0">
                <a:ln>
                  <a:noFill/>
                </a:ln>
                <a:solidFill>
                  <a:srgbClr val="42505B"/>
                </a:solidFill>
                <a:effectLst/>
                <a:uLnTx/>
                <a:uFillTx/>
                <a:latin typeface="Arial"/>
                <a:ea typeface="+mn-ea"/>
                <a:cs typeface="Arial"/>
              </a:rPr>
              <a:t>first Environmental Justice Policy</a:t>
            </a:r>
            <a:r>
              <a:rPr kumimoji="0" lang="en-US" sz="2400" i="0" u="none" strike="noStrike" kern="1200" cap="none" spc="0" normalizeH="0" baseline="0" noProof="0" dirty="0">
                <a:ln>
                  <a:noFill/>
                </a:ln>
                <a:solidFill>
                  <a:srgbClr val="42505B"/>
                </a:solidFill>
                <a:effectLst/>
                <a:uLnTx/>
                <a:uFillTx/>
                <a:latin typeface="Arial"/>
                <a:ea typeface="+mn-ea"/>
                <a:cs typeface="Arial"/>
              </a:rPr>
              <a:t> in 2011 </a:t>
            </a:r>
            <a:endParaRPr kumimoji="0" lang="en-US" sz="2400" i="0" u="none" strike="noStrike" kern="1200" cap="none" spc="0" normalizeH="0" baseline="0" noProof="0" dirty="0">
              <a:ln>
                <a:noFill/>
              </a:ln>
              <a:solidFill>
                <a:srgbClr val="42505B"/>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42505B"/>
                </a:solidFill>
                <a:effectLst/>
                <a:uLnTx/>
                <a:uFillTx/>
                <a:latin typeface="Arial"/>
                <a:ea typeface="+mn-ea"/>
                <a:cs typeface="Arial"/>
              </a:rPr>
              <a:t>Over the last 10 years, we’ve </a:t>
            </a:r>
            <a:r>
              <a:rPr kumimoji="0" lang="en-US" sz="2400" b="1" i="0" u="none" strike="noStrike" kern="1200" cap="none" spc="0" normalizeH="0" baseline="0" noProof="0" dirty="0">
                <a:ln>
                  <a:noFill/>
                </a:ln>
                <a:solidFill>
                  <a:srgbClr val="42505B"/>
                </a:solidFill>
                <a:effectLst/>
                <a:uLnTx/>
                <a:uFillTx/>
                <a:latin typeface="Arial"/>
                <a:ea typeface="+mn-ea"/>
                <a:cs typeface="Arial"/>
              </a:rPr>
              <a:t>invested half a billion dollars</a:t>
            </a:r>
            <a:r>
              <a:rPr kumimoji="0" lang="en-US" sz="2400" i="0" u="none" strike="noStrike" kern="1200" cap="none" spc="0" normalizeH="0" baseline="0" noProof="0" dirty="0">
                <a:ln>
                  <a:noFill/>
                </a:ln>
                <a:solidFill>
                  <a:srgbClr val="42505B"/>
                </a:solidFill>
                <a:effectLst/>
                <a:uLnTx/>
                <a:uFillTx/>
                <a:latin typeface="Arial"/>
                <a:ea typeface="+mn-ea"/>
                <a:cs typeface="Arial"/>
              </a:rPr>
              <a:t> into our sites to stay on the cutting edge of technology </a:t>
            </a:r>
            <a:endParaRPr kumimoji="0" lang="en-US" sz="2400" i="0" u="none" strike="noStrike" kern="1200" cap="none" spc="0" normalizeH="0" baseline="0" noProof="0" dirty="0">
              <a:ln>
                <a:noFill/>
              </a:ln>
              <a:solidFill>
                <a:srgbClr val="42505B"/>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2505B"/>
                </a:solidFill>
                <a:effectLst/>
                <a:uLnTx/>
                <a:uFillTx/>
                <a:latin typeface="Arial"/>
                <a:ea typeface="+mn-ea"/>
                <a:cs typeface="Arial"/>
              </a:rPr>
              <a:t>84% of facilities</a:t>
            </a:r>
            <a:r>
              <a:rPr kumimoji="0" lang="en-US" sz="2400" i="0" u="none" strike="noStrike" kern="1200" cap="none" spc="0" normalizeH="0" baseline="0" noProof="0" dirty="0">
                <a:ln>
                  <a:noFill/>
                </a:ln>
                <a:solidFill>
                  <a:srgbClr val="42505B"/>
                </a:solidFill>
                <a:effectLst/>
                <a:uLnTx/>
                <a:uFillTx/>
                <a:latin typeface="Arial"/>
                <a:ea typeface="+mn-ea"/>
                <a:cs typeface="Arial"/>
              </a:rPr>
              <a:t> participate in 10+ services events and initiatives </a:t>
            </a:r>
            <a:endParaRPr kumimoji="0" lang="en-US" sz="2400" i="0" u="none" strike="noStrike" kern="1200" cap="none" spc="0" normalizeH="0" baseline="0" noProof="0" dirty="0">
              <a:ln>
                <a:noFill/>
              </a:ln>
              <a:solidFill>
                <a:srgbClr val="42505B"/>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42505B"/>
                </a:solidFill>
                <a:effectLst/>
                <a:uLnTx/>
                <a:uFillTx/>
                <a:latin typeface="Arial"/>
                <a:ea typeface="+mn-ea"/>
                <a:cs typeface="Arial"/>
              </a:rPr>
              <a:t>We have had </a:t>
            </a:r>
            <a:r>
              <a:rPr kumimoji="0" lang="en-US" sz="2400" b="1" i="0" u="none" strike="noStrike" kern="1200" cap="none" spc="0" normalizeH="0" baseline="0" noProof="0" dirty="0">
                <a:ln>
                  <a:noFill/>
                </a:ln>
                <a:solidFill>
                  <a:srgbClr val="42505B"/>
                </a:solidFill>
                <a:effectLst/>
                <a:uLnTx/>
                <a:uFillTx/>
                <a:latin typeface="Arial"/>
                <a:ea typeface="+mn-ea"/>
                <a:cs typeface="Arial"/>
              </a:rPr>
              <a:t>165,000 (and counting) students</a:t>
            </a:r>
            <a:r>
              <a:rPr kumimoji="0" lang="en-US" sz="2400" i="0" u="none" strike="noStrike" kern="1200" cap="none" spc="0" normalizeH="0" baseline="0" noProof="0" dirty="0">
                <a:ln>
                  <a:noFill/>
                </a:ln>
                <a:solidFill>
                  <a:srgbClr val="42505B"/>
                </a:solidFill>
                <a:effectLst/>
                <a:uLnTx/>
                <a:uFillTx/>
                <a:latin typeface="Arial"/>
                <a:ea typeface="+mn-ea"/>
                <a:cs typeface="Arial"/>
              </a:rPr>
              <a:t> visit our sites to educate the next STEM leaders of the future </a:t>
            </a:r>
            <a:endParaRPr kumimoji="0" lang="en-US" sz="2400" i="0" u="none" strike="noStrike" kern="1200" cap="none" spc="0" normalizeH="0" baseline="0" noProof="0" dirty="0">
              <a:ln>
                <a:noFill/>
              </a:ln>
              <a:solidFill>
                <a:srgbClr val="42505B"/>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rgbClr val="42505B"/>
                </a:solidFill>
                <a:effectLst/>
                <a:uLnTx/>
                <a:uFillTx/>
                <a:latin typeface="Arial"/>
                <a:ea typeface="+mn-ea"/>
                <a:cs typeface="Arial"/>
              </a:rPr>
              <a:t>Our facilities drive economic activity through a wide of services and on average stimulate local economies by </a:t>
            </a:r>
            <a:r>
              <a:rPr kumimoji="0" lang="en-US" sz="2400" b="1" i="0" u="none" strike="noStrike" kern="1200" cap="none" spc="0" normalizeH="0" baseline="0" noProof="0" dirty="0">
                <a:ln>
                  <a:noFill/>
                </a:ln>
                <a:solidFill>
                  <a:srgbClr val="42505B"/>
                </a:solidFill>
                <a:effectLst/>
                <a:uLnTx/>
                <a:uFillTx/>
                <a:latin typeface="Arial"/>
                <a:ea typeface="+mn-ea"/>
                <a:cs typeface="Arial"/>
              </a:rPr>
              <a:t>15-40% through spend with North American suppliers</a:t>
            </a:r>
          </a:p>
        </p:txBody>
      </p:sp>
      <p:pic>
        <p:nvPicPr>
          <p:cNvPr id="6" name="Picture 2">
            <a:extLst>
              <a:ext uri="{FF2B5EF4-FFF2-40B4-BE49-F238E27FC236}">
                <a16:creationId xmlns:a16="http://schemas.microsoft.com/office/drawing/2014/main" id="{177BAE82-4EE1-228B-E21A-08ED3F511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17" y="690466"/>
            <a:ext cx="4770031" cy="5091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79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A37FCEC-FD67-C1C9-1767-1945086AD85A}"/>
              </a:ext>
            </a:extLst>
          </p:cNvPr>
          <p:cNvSpPr>
            <a:spLocks noGrp="1"/>
          </p:cNvSpPr>
          <p:nvPr>
            <p:ph type="title"/>
          </p:nvPr>
        </p:nvSpPr>
        <p:spPr>
          <a:xfrm>
            <a:off x="838200" y="1304707"/>
            <a:ext cx="10515600" cy="142858"/>
          </a:xfrm>
        </p:spPr>
        <p:txBody>
          <a:bodyPr>
            <a:noAutofit/>
          </a:bodyPr>
          <a:lstStyle/>
          <a:p>
            <a:r>
              <a:rPr lang="en-US" sz="3200" b="1" dirty="0">
                <a:solidFill>
                  <a:schemeClr val="accent1"/>
                </a:solidFill>
                <a:latin typeface="+mn-lt"/>
              </a:rPr>
              <a:t>Environmental Justice for Covanta: Not Just Words, ACTION! </a:t>
            </a:r>
            <a:br>
              <a:rPr lang="en-US" sz="3200" b="1" dirty="0">
                <a:solidFill>
                  <a:schemeClr val="accent1"/>
                </a:solidFill>
                <a:latin typeface="+mn-lt"/>
              </a:rPr>
            </a:br>
            <a:br>
              <a:rPr lang="en-US" sz="3200" b="1" dirty="0">
                <a:solidFill>
                  <a:schemeClr val="accent1"/>
                </a:solidFill>
                <a:latin typeface="+mn-lt"/>
              </a:rPr>
            </a:br>
            <a:endParaRPr lang="en-US" sz="3200" b="1" dirty="0">
              <a:solidFill>
                <a:schemeClr val="accent1"/>
              </a:solidFill>
              <a:latin typeface="+mn-lt"/>
            </a:endParaRPr>
          </a:p>
        </p:txBody>
      </p:sp>
      <p:sp>
        <p:nvSpPr>
          <p:cNvPr id="3" name="Slide Number Placeholder 2">
            <a:extLst>
              <a:ext uri="{FF2B5EF4-FFF2-40B4-BE49-F238E27FC236}">
                <a16:creationId xmlns:a16="http://schemas.microsoft.com/office/drawing/2014/main" id="{7470B249-BE65-591A-BCDD-E21BDC2FDC7A}"/>
              </a:ext>
            </a:extLst>
          </p:cNvPr>
          <p:cNvSpPr>
            <a:spLocks noGrp="1"/>
          </p:cNvSpPr>
          <p:nvPr>
            <p:ph type="sldNum" sz="quarter" idx="10"/>
          </p:nvPr>
        </p:nvSpPr>
        <p:spPr/>
        <p:txBody>
          <a:bodyPr/>
          <a:lstStyle/>
          <a:p>
            <a:fld id="{D171768F-C0AC-4F32-BB3B-7868B206BFEE}" type="slidenum">
              <a:rPr lang="en-US" smtClean="0"/>
              <a:pPr/>
              <a:t>8</a:t>
            </a:fld>
            <a:endParaRPr lang="en-US"/>
          </a:p>
        </p:txBody>
      </p:sp>
      <p:sp>
        <p:nvSpPr>
          <p:cNvPr id="5" name="Text Placeholder 4">
            <a:extLst>
              <a:ext uri="{FF2B5EF4-FFF2-40B4-BE49-F238E27FC236}">
                <a16:creationId xmlns:a16="http://schemas.microsoft.com/office/drawing/2014/main" id="{82DAE42A-BF72-49BB-316E-9B93FEA29A95}"/>
              </a:ext>
            </a:extLst>
          </p:cNvPr>
          <p:cNvSpPr>
            <a:spLocks noGrp="1"/>
          </p:cNvSpPr>
          <p:nvPr>
            <p:ph idx="11"/>
          </p:nvPr>
        </p:nvSpPr>
        <p:spPr>
          <a:xfrm>
            <a:off x="838200" y="1584090"/>
            <a:ext cx="5145350" cy="3382030"/>
          </a:xfrm>
        </p:spPr>
        <p:txBody>
          <a:bodyPr>
            <a:noAutofit/>
          </a:bodyPr>
          <a:lstStyle/>
          <a:p>
            <a:r>
              <a:rPr lang="en-US" sz="1400" b="1" dirty="0">
                <a:solidFill>
                  <a:schemeClr val="bg1"/>
                </a:solidFill>
              </a:rPr>
              <a:t>New Baghouses</a:t>
            </a:r>
          </a:p>
          <a:p>
            <a:pPr marL="457200" indent="-230188">
              <a:lnSpc>
                <a:spcPct val="120000"/>
              </a:lnSpc>
              <a:spcBef>
                <a:spcPts val="0"/>
              </a:spcBef>
              <a:buFont typeface="Arial" panose="020B0604020202020204" pitchFamily="34" charset="0"/>
              <a:buChar char="•"/>
            </a:pPr>
            <a:r>
              <a:rPr lang="en-US" sz="1400" dirty="0">
                <a:solidFill>
                  <a:schemeClr val="bg1"/>
                </a:solidFill>
              </a:rPr>
              <a:t>Newark, NJ</a:t>
            </a:r>
          </a:p>
          <a:p>
            <a:pPr marL="457200" indent="-230188">
              <a:lnSpc>
                <a:spcPct val="120000"/>
              </a:lnSpc>
              <a:spcBef>
                <a:spcPts val="0"/>
              </a:spcBef>
              <a:buFont typeface="Arial" panose="020B0604020202020204" pitchFamily="34" charset="0"/>
              <a:buChar char="•"/>
            </a:pPr>
            <a:r>
              <a:rPr lang="en-US" sz="1400" dirty="0">
                <a:solidFill>
                  <a:schemeClr val="bg1"/>
                </a:solidFill>
              </a:rPr>
              <a:t>Huntsville, AL</a:t>
            </a:r>
          </a:p>
          <a:p>
            <a:pPr marL="457200" indent="-230188">
              <a:lnSpc>
                <a:spcPct val="120000"/>
              </a:lnSpc>
              <a:spcBef>
                <a:spcPts val="0"/>
              </a:spcBef>
              <a:buFont typeface="Arial" panose="020B0604020202020204" pitchFamily="34" charset="0"/>
              <a:buChar char="•"/>
            </a:pPr>
            <a:r>
              <a:rPr lang="en-US" sz="1400" dirty="0">
                <a:solidFill>
                  <a:schemeClr val="bg1"/>
                </a:solidFill>
              </a:rPr>
              <a:t>Hillsborough, FL</a:t>
            </a:r>
          </a:p>
          <a:p>
            <a:pPr marL="457200" indent="-230188">
              <a:lnSpc>
                <a:spcPct val="120000"/>
              </a:lnSpc>
              <a:spcBef>
                <a:spcPts val="0"/>
              </a:spcBef>
              <a:buFont typeface="Arial" panose="020B0604020202020204" pitchFamily="34" charset="0"/>
              <a:buChar char="•"/>
            </a:pPr>
            <a:r>
              <a:rPr lang="en-US" sz="1400" dirty="0">
                <a:solidFill>
                  <a:schemeClr val="bg1"/>
                </a:solidFill>
              </a:rPr>
              <a:t>SEMASS, MA</a:t>
            </a:r>
          </a:p>
          <a:p>
            <a:r>
              <a:rPr lang="en-US" sz="1400" b="1" dirty="0">
                <a:solidFill>
                  <a:schemeClr val="bg1"/>
                </a:solidFill>
              </a:rPr>
              <a:t>New NOx Controls/Reductions</a:t>
            </a:r>
          </a:p>
          <a:p>
            <a:pPr marL="457200" indent="-230188">
              <a:lnSpc>
                <a:spcPct val="120000"/>
              </a:lnSpc>
              <a:spcBef>
                <a:spcPts val="0"/>
              </a:spcBef>
              <a:buFont typeface="Arial" panose="020B0604020202020204" pitchFamily="34" charset="0"/>
              <a:buChar char="•"/>
            </a:pPr>
            <a:r>
              <a:rPr lang="en-US" sz="1400" dirty="0">
                <a:solidFill>
                  <a:schemeClr val="bg1"/>
                </a:solidFill>
              </a:rPr>
              <a:t>Newark, NJ</a:t>
            </a:r>
          </a:p>
          <a:p>
            <a:pPr marL="457200" indent="-230188">
              <a:lnSpc>
                <a:spcPct val="120000"/>
              </a:lnSpc>
              <a:spcBef>
                <a:spcPts val="0"/>
              </a:spcBef>
              <a:buFont typeface="Arial" panose="020B0604020202020204" pitchFamily="34" charset="0"/>
              <a:buChar char="•"/>
            </a:pPr>
            <a:r>
              <a:rPr lang="en-US" sz="1400" dirty="0">
                <a:solidFill>
                  <a:schemeClr val="bg1"/>
                </a:solidFill>
              </a:rPr>
              <a:t>Fairfax, VA (WIP) </a:t>
            </a:r>
          </a:p>
          <a:p>
            <a:pPr marL="457200" indent="-230188">
              <a:lnSpc>
                <a:spcPct val="120000"/>
              </a:lnSpc>
              <a:spcBef>
                <a:spcPts val="0"/>
              </a:spcBef>
              <a:buFont typeface="Arial" panose="020B0604020202020204" pitchFamily="34" charset="0"/>
              <a:buChar char="•"/>
            </a:pPr>
            <a:r>
              <a:rPr lang="en-US" sz="1400" dirty="0">
                <a:solidFill>
                  <a:schemeClr val="bg1"/>
                </a:solidFill>
              </a:rPr>
              <a:t>Huntsville, AL</a:t>
            </a:r>
          </a:p>
          <a:p>
            <a:pPr marL="457200" indent="-230188">
              <a:lnSpc>
                <a:spcPct val="120000"/>
              </a:lnSpc>
              <a:spcBef>
                <a:spcPts val="0"/>
              </a:spcBef>
              <a:buFont typeface="Arial" panose="020B0604020202020204" pitchFamily="34" charset="0"/>
              <a:buChar char="•"/>
            </a:pPr>
            <a:r>
              <a:rPr lang="en-US" sz="1400" dirty="0">
                <a:solidFill>
                  <a:schemeClr val="bg1"/>
                </a:solidFill>
              </a:rPr>
              <a:t>Alexandria, VA (WIP)</a:t>
            </a:r>
          </a:p>
          <a:p>
            <a:pPr marL="457200" indent="-230188">
              <a:lnSpc>
                <a:spcPct val="120000"/>
              </a:lnSpc>
              <a:spcBef>
                <a:spcPts val="0"/>
              </a:spcBef>
              <a:buFont typeface="Arial" panose="020B0604020202020204" pitchFamily="34" charset="0"/>
              <a:buChar char="•"/>
            </a:pPr>
            <a:r>
              <a:rPr lang="en-US" sz="1400" dirty="0">
                <a:solidFill>
                  <a:schemeClr val="bg1"/>
                </a:solidFill>
              </a:rPr>
              <a:t>Stanislaus, CA (in design)</a:t>
            </a:r>
          </a:p>
          <a:p>
            <a:pPr marL="457200" indent="-230188">
              <a:lnSpc>
                <a:spcPct val="120000"/>
              </a:lnSpc>
              <a:spcBef>
                <a:spcPts val="0"/>
              </a:spcBef>
              <a:buFont typeface="Arial" panose="020B0604020202020204" pitchFamily="34" charset="0"/>
              <a:buChar char="•"/>
            </a:pPr>
            <a:r>
              <a:rPr lang="en-US" sz="1400" dirty="0">
                <a:solidFill>
                  <a:schemeClr val="bg1"/>
                </a:solidFill>
              </a:rPr>
              <a:t>SEMASS, MA</a:t>
            </a:r>
          </a:p>
          <a:p>
            <a:pPr marL="457200" indent="-230188">
              <a:lnSpc>
                <a:spcPct val="120000"/>
              </a:lnSpc>
              <a:spcBef>
                <a:spcPts val="0"/>
              </a:spcBef>
              <a:buFont typeface="Arial" panose="020B0604020202020204" pitchFamily="34" charset="0"/>
              <a:buChar char="•"/>
            </a:pPr>
            <a:r>
              <a:rPr lang="en-US" sz="1400" dirty="0">
                <a:solidFill>
                  <a:schemeClr val="bg1"/>
                </a:solidFill>
              </a:rPr>
              <a:t>Haverhill, MA</a:t>
            </a:r>
          </a:p>
          <a:p>
            <a:r>
              <a:rPr lang="en-US" sz="1400" b="1" dirty="0">
                <a:solidFill>
                  <a:schemeClr val="bg1"/>
                </a:solidFill>
              </a:rPr>
              <a:t>In Planning/Permitting</a:t>
            </a:r>
          </a:p>
          <a:p>
            <a:pPr marL="457200" indent="-231775">
              <a:lnSpc>
                <a:spcPct val="120000"/>
              </a:lnSpc>
              <a:spcBef>
                <a:spcPts val="0"/>
              </a:spcBef>
              <a:buFont typeface="Arial" panose="020B0604020202020204" pitchFamily="34" charset="0"/>
              <a:buChar char="•"/>
            </a:pPr>
            <a:r>
              <a:rPr lang="en-US" sz="1400" dirty="0">
                <a:solidFill>
                  <a:schemeClr val="bg1"/>
                </a:solidFill>
              </a:rPr>
              <a:t>Camden, NJ ‐ Baghouse</a:t>
            </a:r>
          </a:p>
          <a:p>
            <a:pPr marL="457200" indent="-231775">
              <a:lnSpc>
                <a:spcPct val="120000"/>
              </a:lnSpc>
              <a:spcBef>
                <a:spcPts val="0"/>
              </a:spcBef>
              <a:buFont typeface="Arial" panose="020B0604020202020204" pitchFamily="34" charset="0"/>
              <a:buChar char="•"/>
            </a:pPr>
            <a:r>
              <a:rPr lang="en-US" sz="1400" dirty="0">
                <a:solidFill>
                  <a:schemeClr val="bg1"/>
                </a:solidFill>
              </a:rPr>
              <a:t>Chester, PA ‐ NOx Reduction</a:t>
            </a:r>
          </a:p>
        </p:txBody>
      </p:sp>
      <p:pic>
        <p:nvPicPr>
          <p:cNvPr id="9" name="Picture 8" descr="A group of people wearing masks&#10;&#10;Description automatically generated with low confidence">
            <a:extLst>
              <a:ext uri="{FF2B5EF4-FFF2-40B4-BE49-F238E27FC236}">
                <a16:creationId xmlns:a16="http://schemas.microsoft.com/office/drawing/2014/main" id="{722BB75E-81DA-9463-5B7E-1BCF08243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394" y="1379518"/>
            <a:ext cx="4561840" cy="2851150"/>
          </a:xfrm>
          <a:prstGeom prst="rect">
            <a:avLst/>
          </a:prstGeom>
        </p:spPr>
      </p:pic>
      <p:pic>
        <p:nvPicPr>
          <p:cNvPr id="11" name="Picture 10" descr="A group of people writing on a chalkboard&#10;&#10;Description automatically generated with medium confidence">
            <a:extLst>
              <a:ext uri="{FF2B5EF4-FFF2-40B4-BE49-F238E27FC236}">
                <a16:creationId xmlns:a16="http://schemas.microsoft.com/office/drawing/2014/main" id="{E23DEF9E-0427-2C78-2F1C-5ED8F3859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061" y="3948825"/>
            <a:ext cx="5024939" cy="2909175"/>
          </a:xfrm>
          <a:prstGeom prst="rect">
            <a:avLst/>
          </a:prstGeom>
        </p:spPr>
      </p:pic>
    </p:spTree>
    <p:extLst>
      <p:ext uri="{BB962C8B-B14F-4D97-AF65-F5344CB8AC3E}">
        <p14:creationId xmlns:p14="http://schemas.microsoft.com/office/powerpoint/2010/main" val="37210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12028-6467-4400-BE27-F5080E3B9973}"/>
              </a:ext>
            </a:extLst>
          </p:cNvPr>
          <p:cNvSpPr>
            <a:spLocks noGrp="1"/>
          </p:cNvSpPr>
          <p:nvPr>
            <p:ph type="title"/>
          </p:nvPr>
        </p:nvSpPr>
        <p:spPr>
          <a:xfrm>
            <a:off x="838200" y="572160"/>
            <a:ext cx="10515600" cy="887205"/>
          </a:xfrm>
        </p:spPr>
        <p:txBody>
          <a:bodyPr>
            <a:normAutofit fontScale="90000"/>
          </a:bodyPr>
          <a:lstStyle/>
          <a:p>
            <a:pPr algn="ctr"/>
            <a:r>
              <a:rPr lang="en-US" b="1" dirty="0">
                <a:latin typeface="+mn-lt"/>
              </a:rPr>
              <a:t>Communication: Environmental Performance Transparency</a:t>
            </a:r>
          </a:p>
        </p:txBody>
      </p:sp>
      <p:pic>
        <p:nvPicPr>
          <p:cNvPr id="7" name="Picture 6">
            <a:extLst>
              <a:ext uri="{FF2B5EF4-FFF2-40B4-BE49-F238E27FC236}">
                <a16:creationId xmlns:a16="http://schemas.microsoft.com/office/drawing/2014/main" id="{5B6D363A-D71D-44F1-9E31-14DB1C09C94C}"/>
              </a:ext>
            </a:extLst>
          </p:cNvPr>
          <p:cNvPicPr>
            <a:picLocks noChangeAspect="1"/>
          </p:cNvPicPr>
          <p:nvPr/>
        </p:nvPicPr>
        <p:blipFill>
          <a:blip r:embed="rId4"/>
          <a:stretch>
            <a:fillRect/>
          </a:stretch>
        </p:blipFill>
        <p:spPr>
          <a:xfrm>
            <a:off x="1205521" y="5241288"/>
            <a:ext cx="9780955" cy="937214"/>
          </a:xfrm>
          <a:prstGeom prst="rect">
            <a:avLst/>
          </a:prstGeom>
        </p:spPr>
      </p:pic>
      <p:pic>
        <p:nvPicPr>
          <p:cNvPr id="6" name="Picture 5">
            <a:extLst>
              <a:ext uri="{FF2B5EF4-FFF2-40B4-BE49-F238E27FC236}">
                <a16:creationId xmlns:a16="http://schemas.microsoft.com/office/drawing/2014/main" id="{2B811BBD-F660-400E-9A0C-12D367BAAFB7}"/>
              </a:ext>
            </a:extLst>
          </p:cNvPr>
          <p:cNvPicPr>
            <a:picLocks noChangeAspect="1"/>
          </p:cNvPicPr>
          <p:nvPr/>
        </p:nvPicPr>
        <p:blipFill>
          <a:blip r:embed="rId5"/>
          <a:stretch>
            <a:fillRect/>
          </a:stretch>
        </p:blipFill>
        <p:spPr>
          <a:xfrm>
            <a:off x="1991772" y="1637213"/>
            <a:ext cx="8208455" cy="3426228"/>
          </a:xfrm>
          <a:prstGeom prst="rect">
            <a:avLst/>
          </a:prstGeom>
        </p:spPr>
      </p:pic>
    </p:spTree>
    <p:extLst>
      <p:ext uri="{BB962C8B-B14F-4D97-AF65-F5344CB8AC3E}">
        <p14:creationId xmlns:p14="http://schemas.microsoft.com/office/powerpoint/2010/main" val="105270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9637477909194D961041AF6A5E4380" ma:contentTypeVersion="13" ma:contentTypeDescription="Create a new document." ma:contentTypeScope="" ma:versionID="5ba90528c063c1867085865412ae4d0b">
  <xsd:schema xmlns:xsd="http://www.w3.org/2001/XMLSchema" xmlns:xs="http://www.w3.org/2001/XMLSchema" xmlns:p="http://schemas.microsoft.com/office/2006/metadata/properties" xmlns:ns2="050fbf44-207d-4286-aa92-0f11990b852a" xmlns:ns3="66200f91-bb2c-4903-af23-eb0b1738a9af" targetNamespace="http://schemas.microsoft.com/office/2006/metadata/properties" ma:root="true" ma:fieldsID="5c2eed88b579cae75d58212905e0ea5e" ns2:_="" ns3:_="">
    <xsd:import namespace="050fbf44-207d-4286-aa92-0f11990b852a"/>
    <xsd:import namespace="66200f91-bb2c-4903-af23-eb0b1738a9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0fbf44-207d-4286-aa92-0f11990b85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b05fc86-d84f-41dc-8f4b-a2d076b71db6"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200f91-bb2c-4903-af23-eb0b1738a9a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aa46668-d622-4325-8486-8dc61bad9b80}" ma:internalName="TaxCatchAll" ma:showField="CatchAllData" ma:web="66200f91-bb2c-4903-af23-eb0b1738a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0fbf44-207d-4286-aa92-0f11990b852a">
      <Terms xmlns="http://schemas.microsoft.com/office/infopath/2007/PartnerControls"/>
    </lcf76f155ced4ddcb4097134ff3c332f>
    <TaxCatchAll xmlns="66200f91-bb2c-4903-af23-eb0b1738a9af" xsi:nil="true"/>
  </documentManagement>
</p:properties>
</file>

<file path=customXml/itemProps1.xml><?xml version="1.0" encoding="utf-8"?>
<ds:datastoreItem xmlns:ds="http://schemas.openxmlformats.org/officeDocument/2006/customXml" ds:itemID="{13A198BB-CFCC-435D-B9EA-495594129A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0fbf44-207d-4286-aa92-0f11990b852a"/>
    <ds:schemaRef ds:uri="66200f91-bb2c-4903-af23-eb0b1738a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54B297-618C-4F03-84D4-99156FE8FA44}">
  <ds:schemaRefs>
    <ds:schemaRef ds:uri="http://schemas.microsoft.com/sharepoint/v3/contenttype/forms"/>
  </ds:schemaRefs>
</ds:datastoreItem>
</file>

<file path=customXml/itemProps3.xml><?xml version="1.0" encoding="utf-8"?>
<ds:datastoreItem xmlns:ds="http://schemas.openxmlformats.org/officeDocument/2006/customXml" ds:itemID="{2F645DEE-B6F8-4F30-BD0A-039E5CF76F15}">
  <ds:schemaRefs>
    <ds:schemaRef ds:uri="http://schemas.openxmlformats.org/package/2006/metadata/core-properties"/>
    <ds:schemaRef ds:uri="http://www.w3.org/XML/1998/namespace"/>
    <ds:schemaRef ds:uri="http://purl.org/dc/terms/"/>
    <ds:schemaRef ds:uri="050fbf44-207d-4286-aa92-0f11990b852a"/>
    <ds:schemaRef ds:uri="http://schemas.microsoft.com/office/infopath/2007/PartnerControls"/>
    <ds:schemaRef ds:uri="http://schemas.microsoft.com/office/2006/documentManagement/types"/>
    <ds:schemaRef ds:uri="http://purl.org/dc/dcmitype/"/>
    <ds:schemaRef ds:uri="66200f91-bb2c-4903-af23-eb0b1738a9a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6066</TotalTime>
  <Words>1386</Words>
  <Application>Microsoft Office PowerPoint</Application>
  <PresentationFormat>Widescreen</PresentationFormat>
  <Paragraphs>164</Paragraphs>
  <Slides>12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Bahnschrift</vt:lpstr>
      <vt:lpstr>Calibri</vt:lpstr>
      <vt:lpstr>Calibri </vt:lpstr>
      <vt:lpstr>Calibri Light</vt:lpstr>
      <vt:lpstr>Office Theme</vt:lpstr>
      <vt:lpstr>PowerPoint Presentation</vt:lpstr>
      <vt:lpstr>Covanta at a Glance</vt:lpstr>
      <vt:lpstr>Leader in Sustainable Materials Management  </vt:lpstr>
      <vt:lpstr>PowerPoint Presentation</vt:lpstr>
      <vt:lpstr>Community Outreach &amp; Environmental Justice Policy </vt:lpstr>
      <vt:lpstr>Covanta &amp; Environmental Justice</vt:lpstr>
      <vt:lpstr>PowerPoint Presentation</vt:lpstr>
      <vt:lpstr>Environmental Justice for Covanta: Not Just Words, ACTION!   </vt:lpstr>
      <vt:lpstr>Communication: Environmental Performance Transparency</vt:lpstr>
      <vt:lpstr>Covanta Camden Camden, NJ</vt:lpstr>
      <vt:lpstr>How Do Our Emissions Compare to Other Sources in the Air Shed? Local air emissions* in Camden County, NJ &amp; local area (see 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Naideck,Lloyd</dc:creator>
  <cp:lastModifiedBy>Naideck,Lloyd</cp:lastModifiedBy>
  <cp:revision>4</cp:revision>
  <dcterms:created xsi:type="dcterms:W3CDTF">2023-05-22T14:33:20Z</dcterms:created>
  <dcterms:modified xsi:type="dcterms:W3CDTF">2023-09-26T20:48:28Z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0x010100259637477909194D961041AF6A5E4380</vt:lpwstr>
  </property>
  <property fmtid="{D5CDD505-2E9C-101B-9397-08002B2CF9AE}" pid="3" name="MediaServiceImageTags">
    <vt:lpwstr/>
  </property>
</Properties>
</file>